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4"/>
  </p:sldMasterIdLst>
  <p:sldIdLst>
    <p:sldId id="258" r:id="rId5"/>
    <p:sldId id="259" r:id="rId6"/>
    <p:sldId id="267" r:id="rId7"/>
    <p:sldId id="260" r:id="rId8"/>
    <p:sldId id="261" r:id="rId9"/>
    <p:sldId id="262" r:id="rId10"/>
    <p:sldId id="268" r:id="rId11"/>
    <p:sldId id="263" r:id="rId12"/>
    <p:sldId id="264" r:id="rId13"/>
    <p:sldId id="265" r:id="rId14"/>
    <p:sldId id="266" r:id="rId15"/>
    <p:sldId id="256" r:id="rId16"/>
    <p:sldId id="257" r:id="rId17"/>
  </p:sldIdLst>
  <p:sldSz cx="10058400" cy="7772400"/>
  <p:notesSz cx="10058400" cy="7772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n Geary" initials="EG" lastIdx="8" clrIdx="0">
    <p:extLst>
      <p:ext uri="{19B8F6BF-5375-455C-9EA6-DF929625EA0E}">
        <p15:presenceInfo xmlns:p15="http://schemas.microsoft.com/office/powerpoint/2012/main" userId="S-1-5-21-1183314170-4218482118-3214770620-462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4949"/>
    <a:srgbClr val="808080"/>
    <a:srgbClr val="585858"/>
    <a:srgbClr val="6B6B6B"/>
    <a:srgbClr val="F9F9F9"/>
    <a:srgbClr val="6D6E70"/>
    <a:srgbClr val="535455"/>
    <a:srgbClr val="555657"/>
    <a:srgbClr val="F3F3F3"/>
    <a:srgbClr val="FDFB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635" autoAdjust="0"/>
  </p:normalViewPr>
  <p:slideViewPr>
    <p:cSldViewPr>
      <p:cViewPr varScale="1">
        <p:scale>
          <a:sx n="63" d="100"/>
          <a:sy n="63" d="100"/>
        </p:scale>
        <p:origin x="1416"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47506A-2348-4EFE-B798-C9281D2F3F97}"/>
              </a:ext>
            </a:extLst>
          </p:cNvPr>
          <p:cNvSpPr>
            <a:spLocks noGrp="1"/>
          </p:cNvSpPr>
          <p:nvPr>
            <p:ph type="ctrTitle"/>
          </p:nvPr>
        </p:nvSpPr>
        <p:spPr>
          <a:xfrm>
            <a:off x="1257300" y="1272011"/>
            <a:ext cx="7543800" cy="2705947"/>
          </a:xfrm>
        </p:spPr>
        <p:txBody>
          <a:bodyPr anchor="b"/>
          <a:lstStyle>
            <a:lvl1pPr algn="ctr">
              <a:defRPr sz="4950"/>
            </a:lvl1pPr>
          </a:lstStyle>
          <a:p>
            <a:r>
              <a:rPr lang="en-US"/>
              <a:t>Click to edit Master title style</a:t>
            </a:r>
          </a:p>
        </p:txBody>
      </p:sp>
      <p:sp>
        <p:nvSpPr>
          <p:cNvPr id="3" name="Subtitle 2">
            <a:extLst>
              <a:ext uri="{FF2B5EF4-FFF2-40B4-BE49-F238E27FC236}">
                <a16:creationId xmlns:a16="http://schemas.microsoft.com/office/drawing/2014/main" xmlns="" id="{B8B0BE4D-38B0-48D3-B270-EAB82E19FC61}"/>
              </a:ext>
            </a:extLst>
          </p:cNvPr>
          <p:cNvSpPr>
            <a:spLocks noGrp="1"/>
          </p:cNvSpPr>
          <p:nvPr>
            <p:ph type="subTitle" idx="1"/>
          </p:nvPr>
        </p:nvSpPr>
        <p:spPr>
          <a:xfrm>
            <a:off x="1257300" y="4082310"/>
            <a:ext cx="7543800" cy="1876530"/>
          </a:xfrm>
        </p:spPr>
        <p:txBody>
          <a:bodyPr/>
          <a:lstStyle>
            <a:lvl1pPr marL="0" indent="0" algn="ctr">
              <a:buNone/>
              <a:defRPr sz="1980"/>
            </a:lvl1pPr>
            <a:lvl2pPr marL="377190" indent="0" algn="ctr">
              <a:buNone/>
              <a:defRPr sz="1650"/>
            </a:lvl2pPr>
            <a:lvl3pPr marL="754380" indent="0" algn="ctr">
              <a:buNone/>
              <a:defRPr sz="1485"/>
            </a:lvl3pPr>
            <a:lvl4pPr marL="1131570" indent="0" algn="ctr">
              <a:buNone/>
              <a:defRPr sz="1320"/>
            </a:lvl4pPr>
            <a:lvl5pPr marL="1508760" indent="0" algn="ctr">
              <a:buNone/>
              <a:defRPr sz="1320"/>
            </a:lvl5pPr>
            <a:lvl6pPr marL="1885950" indent="0" algn="ctr">
              <a:buNone/>
              <a:defRPr sz="1320"/>
            </a:lvl6pPr>
            <a:lvl7pPr marL="2263140" indent="0" algn="ctr">
              <a:buNone/>
              <a:defRPr sz="1320"/>
            </a:lvl7pPr>
            <a:lvl8pPr marL="2640330" indent="0" algn="ctr">
              <a:buNone/>
              <a:defRPr sz="1320"/>
            </a:lvl8pPr>
            <a:lvl9pPr marL="3017520" indent="0" algn="ctr">
              <a:buNone/>
              <a:defRPr sz="1320"/>
            </a:lvl9pPr>
          </a:lstStyle>
          <a:p>
            <a:r>
              <a:rPr lang="en-US"/>
              <a:t>Click to edit Master subtitle style</a:t>
            </a:r>
          </a:p>
        </p:txBody>
      </p:sp>
      <p:sp>
        <p:nvSpPr>
          <p:cNvPr id="4" name="Date Placeholder 3">
            <a:extLst>
              <a:ext uri="{FF2B5EF4-FFF2-40B4-BE49-F238E27FC236}">
                <a16:creationId xmlns:a16="http://schemas.microsoft.com/office/drawing/2014/main" xmlns="" id="{67AEDE0C-C1D9-4534-9971-A684524CF590}"/>
              </a:ext>
            </a:extLst>
          </p:cNvPr>
          <p:cNvSpPr>
            <a:spLocks noGrp="1"/>
          </p:cNvSpPr>
          <p:nvPr>
            <p:ph type="dt" sz="half" idx="10"/>
          </p:nvPr>
        </p:nvSpPr>
        <p:spPr/>
        <p:txBody>
          <a:bodyPr/>
          <a:lstStyle/>
          <a:p>
            <a:fld id="{1D8BD707-D9CF-40AE-B4C6-C98DA3205C09}" type="datetimeFigureOut">
              <a:rPr lang="en-US" smtClean="0"/>
              <a:t>3/19/2018</a:t>
            </a:fld>
            <a:endParaRPr lang="en-US"/>
          </a:p>
        </p:txBody>
      </p:sp>
      <p:sp>
        <p:nvSpPr>
          <p:cNvPr id="5" name="Footer Placeholder 4">
            <a:extLst>
              <a:ext uri="{FF2B5EF4-FFF2-40B4-BE49-F238E27FC236}">
                <a16:creationId xmlns:a16="http://schemas.microsoft.com/office/drawing/2014/main" xmlns="" id="{F40DDC72-54EA-40D9-A999-14D45FCD3468}"/>
              </a:ext>
            </a:extLst>
          </p:cNvPr>
          <p:cNvSpPr>
            <a:spLocks noGrp="1"/>
          </p:cNvSpPr>
          <p:nvPr>
            <p:ph type="ftr" sz="quarter" idx="11"/>
          </p:nvPr>
        </p:nvSpPr>
        <p:spPr/>
        <p:txBody>
          <a:bodyPr/>
          <a:lstStyle/>
          <a:p>
            <a:pPr marL="12700">
              <a:lnSpc>
                <a:spcPts val="1425"/>
              </a:lnSpc>
            </a:pPr>
            <a:r>
              <a:rPr lang="en-US"/>
              <a:t>&lt;&lt;Month&gt;&gt;</a:t>
            </a:r>
            <a:endParaRPr lang="en-US" dirty="0"/>
          </a:p>
        </p:txBody>
      </p:sp>
      <p:sp>
        <p:nvSpPr>
          <p:cNvPr id="6" name="Slide Number Placeholder 5">
            <a:extLst>
              <a:ext uri="{FF2B5EF4-FFF2-40B4-BE49-F238E27FC236}">
                <a16:creationId xmlns:a16="http://schemas.microsoft.com/office/drawing/2014/main" xmlns="" id="{6271A11B-E6A8-43F4-9CC4-1F2E4C3A5211}"/>
              </a:ext>
            </a:extLst>
          </p:cNvPr>
          <p:cNvSpPr>
            <a:spLocks noGrp="1"/>
          </p:cNvSpPr>
          <p:nvPr>
            <p:ph type="sldNum" sz="quarter" idx="12"/>
          </p:nvPr>
        </p:nvSpPr>
        <p:spPr/>
        <p:txBody>
          <a:bodyPr/>
          <a:lstStyle/>
          <a:p>
            <a:pPr marL="12700">
              <a:lnSpc>
                <a:spcPts val="1425"/>
              </a:lnSpc>
            </a:pPr>
            <a:r>
              <a:rPr lang="en-US" spc="-5"/>
              <a:t>Page </a:t>
            </a:r>
            <a:fld id="{81D60167-4931-47E6-BA6A-407CBD079E47}" type="slidenum">
              <a:rPr spc="-5" smtClean="0"/>
              <a:t>‹#›</a:t>
            </a:fld>
            <a:r>
              <a:rPr spc="-5"/>
              <a:t> of</a:t>
            </a:r>
            <a:r>
              <a:rPr spc="-75"/>
              <a:t> </a:t>
            </a:r>
            <a:r>
              <a:rPr spc="-5"/>
              <a:t>2</a:t>
            </a:r>
            <a:endParaRPr spc="-5" dirty="0"/>
          </a:p>
        </p:txBody>
      </p:sp>
    </p:spTree>
    <p:extLst>
      <p:ext uri="{BB962C8B-B14F-4D97-AF65-F5344CB8AC3E}">
        <p14:creationId xmlns:p14="http://schemas.microsoft.com/office/powerpoint/2010/main" val="1683527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EBAC8D-2A5F-4F9E-B16A-A4670B318D1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B840EE56-59CE-46C8-BB14-AF4F1320659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12F7C34-3C77-4AE0-9A47-E83EA10DAAB0}"/>
              </a:ext>
            </a:extLst>
          </p:cNvPr>
          <p:cNvSpPr>
            <a:spLocks noGrp="1"/>
          </p:cNvSpPr>
          <p:nvPr>
            <p:ph type="dt" sz="half" idx="10"/>
          </p:nvPr>
        </p:nvSpPr>
        <p:spPr/>
        <p:txBody>
          <a:bodyPr/>
          <a:lstStyle/>
          <a:p>
            <a:fld id="{1D8BD707-D9CF-40AE-B4C6-C98DA3205C09}" type="datetimeFigureOut">
              <a:rPr lang="en-US" smtClean="0"/>
              <a:t>3/19/2018</a:t>
            </a:fld>
            <a:endParaRPr lang="en-US"/>
          </a:p>
        </p:txBody>
      </p:sp>
      <p:sp>
        <p:nvSpPr>
          <p:cNvPr id="5" name="Footer Placeholder 4">
            <a:extLst>
              <a:ext uri="{FF2B5EF4-FFF2-40B4-BE49-F238E27FC236}">
                <a16:creationId xmlns:a16="http://schemas.microsoft.com/office/drawing/2014/main" xmlns="" id="{0204553F-3DE7-450E-A949-4B106EF78475}"/>
              </a:ext>
            </a:extLst>
          </p:cNvPr>
          <p:cNvSpPr>
            <a:spLocks noGrp="1"/>
          </p:cNvSpPr>
          <p:nvPr>
            <p:ph type="ftr" sz="quarter" idx="11"/>
          </p:nvPr>
        </p:nvSpPr>
        <p:spPr/>
        <p:txBody>
          <a:bodyPr/>
          <a:lstStyle/>
          <a:p>
            <a:pPr marL="12700">
              <a:lnSpc>
                <a:spcPts val="1425"/>
              </a:lnSpc>
            </a:pPr>
            <a:r>
              <a:rPr lang="en-US"/>
              <a:t>&lt;&lt;Month&gt;&gt;</a:t>
            </a:r>
            <a:endParaRPr lang="en-US" dirty="0"/>
          </a:p>
        </p:txBody>
      </p:sp>
      <p:sp>
        <p:nvSpPr>
          <p:cNvPr id="6" name="Slide Number Placeholder 5">
            <a:extLst>
              <a:ext uri="{FF2B5EF4-FFF2-40B4-BE49-F238E27FC236}">
                <a16:creationId xmlns:a16="http://schemas.microsoft.com/office/drawing/2014/main" xmlns="" id="{9C6EBD71-FC5E-49F8-A660-F1791B9F2207}"/>
              </a:ext>
            </a:extLst>
          </p:cNvPr>
          <p:cNvSpPr>
            <a:spLocks noGrp="1"/>
          </p:cNvSpPr>
          <p:nvPr>
            <p:ph type="sldNum" sz="quarter" idx="12"/>
          </p:nvPr>
        </p:nvSpPr>
        <p:spPr/>
        <p:txBody>
          <a:bodyPr/>
          <a:lstStyle/>
          <a:p>
            <a:pPr marL="12700">
              <a:lnSpc>
                <a:spcPts val="1425"/>
              </a:lnSpc>
            </a:pPr>
            <a:r>
              <a:rPr lang="en-US" spc="-5"/>
              <a:t>Page </a:t>
            </a:r>
            <a:fld id="{81D60167-4931-47E6-BA6A-407CBD079E47}" type="slidenum">
              <a:rPr spc="-5" smtClean="0"/>
              <a:t>‹#›</a:t>
            </a:fld>
            <a:r>
              <a:rPr spc="-5"/>
              <a:t> of</a:t>
            </a:r>
            <a:r>
              <a:rPr spc="-75"/>
              <a:t> </a:t>
            </a:r>
            <a:r>
              <a:rPr spc="-5"/>
              <a:t>2</a:t>
            </a:r>
            <a:endParaRPr spc="-5" dirty="0"/>
          </a:p>
        </p:txBody>
      </p:sp>
    </p:spTree>
    <p:extLst>
      <p:ext uri="{BB962C8B-B14F-4D97-AF65-F5344CB8AC3E}">
        <p14:creationId xmlns:p14="http://schemas.microsoft.com/office/powerpoint/2010/main" val="3059523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860904A5-E8DA-499F-A46D-CECC0D8013BC}"/>
              </a:ext>
            </a:extLst>
          </p:cNvPr>
          <p:cNvSpPr>
            <a:spLocks noGrp="1"/>
          </p:cNvSpPr>
          <p:nvPr>
            <p:ph type="title" orient="vert"/>
          </p:nvPr>
        </p:nvSpPr>
        <p:spPr>
          <a:xfrm>
            <a:off x="7198042" y="413808"/>
            <a:ext cx="2168843" cy="658675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EA6F44C5-CC42-443C-940C-4B21BAB8B19C}"/>
              </a:ext>
            </a:extLst>
          </p:cNvPr>
          <p:cNvSpPr>
            <a:spLocks noGrp="1"/>
          </p:cNvSpPr>
          <p:nvPr>
            <p:ph type="body" orient="vert" idx="1"/>
          </p:nvPr>
        </p:nvSpPr>
        <p:spPr>
          <a:xfrm>
            <a:off x="691515" y="413808"/>
            <a:ext cx="6380798" cy="65867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8316686-C7AC-4DEF-B44C-0C85C19D98C3}"/>
              </a:ext>
            </a:extLst>
          </p:cNvPr>
          <p:cNvSpPr>
            <a:spLocks noGrp="1"/>
          </p:cNvSpPr>
          <p:nvPr>
            <p:ph type="dt" sz="half" idx="10"/>
          </p:nvPr>
        </p:nvSpPr>
        <p:spPr/>
        <p:txBody>
          <a:bodyPr/>
          <a:lstStyle/>
          <a:p>
            <a:fld id="{1D8BD707-D9CF-40AE-B4C6-C98DA3205C09}" type="datetimeFigureOut">
              <a:rPr lang="en-US" smtClean="0"/>
              <a:t>3/19/2018</a:t>
            </a:fld>
            <a:endParaRPr lang="en-US"/>
          </a:p>
        </p:txBody>
      </p:sp>
      <p:sp>
        <p:nvSpPr>
          <p:cNvPr id="5" name="Footer Placeholder 4">
            <a:extLst>
              <a:ext uri="{FF2B5EF4-FFF2-40B4-BE49-F238E27FC236}">
                <a16:creationId xmlns:a16="http://schemas.microsoft.com/office/drawing/2014/main" xmlns="" id="{0A892A54-F547-4998-B583-BEA32ADE84EC}"/>
              </a:ext>
            </a:extLst>
          </p:cNvPr>
          <p:cNvSpPr>
            <a:spLocks noGrp="1"/>
          </p:cNvSpPr>
          <p:nvPr>
            <p:ph type="ftr" sz="quarter" idx="11"/>
          </p:nvPr>
        </p:nvSpPr>
        <p:spPr/>
        <p:txBody>
          <a:bodyPr/>
          <a:lstStyle/>
          <a:p>
            <a:pPr marL="12700">
              <a:lnSpc>
                <a:spcPts val="1425"/>
              </a:lnSpc>
            </a:pPr>
            <a:r>
              <a:rPr lang="en-US"/>
              <a:t>&lt;&lt;Month&gt;&gt;</a:t>
            </a:r>
            <a:endParaRPr lang="en-US" dirty="0"/>
          </a:p>
        </p:txBody>
      </p:sp>
      <p:sp>
        <p:nvSpPr>
          <p:cNvPr id="6" name="Slide Number Placeholder 5">
            <a:extLst>
              <a:ext uri="{FF2B5EF4-FFF2-40B4-BE49-F238E27FC236}">
                <a16:creationId xmlns:a16="http://schemas.microsoft.com/office/drawing/2014/main" xmlns="" id="{0E8DC0C1-462C-4260-9EF0-92B6FAB6551A}"/>
              </a:ext>
            </a:extLst>
          </p:cNvPr>
          <p:cNvSpPr>
            <a:spLocks noGrp="1"/>
          </p:cNvSpPr>
          <p:nvPr>
            <p:ph type="sldNum" sz="quarter" idx="12"/>
          </p:nvPr>
        </p:nvSpPr>
        <p:spPr/>
        <p:txBody>
          <a:bodyPr/>
          <a:lstStyle/>
          <a:p>
            <a:pPr marL="12700">
              <a:lnSpc>
                <a:spcPts val="1425"/>
              </a:lnSpc>
            </a:pPr>
            <a:r>
              <a:rPr lang="en-US" spc="-5"/>
              <a:t>Page </a:t>
            </a:r>
            <a:fld id="{81D60167-4931-47E6-BA6A-407CBD079E47}" type="slidenum">
              <a:rPr spc="-5" smtClean="0"/>
              <a:t>‹#›</a:t>
            </a:fld>
            <a:r>
              <a:rPr spc="-5"/>
              <a:t> of</a:t>
            </a:r>
            <a:r>
              <a:rPr spc="-75"/>
              <a:t> </a:t>
            </a:r>
            <a:r>
              <a:rPr spc="-5"/>
              <a:t>2</a:t>
            </a:r>
            <a:endParaRPr spc="-5" dirty="0"/>
          </a:p>
        </p:txBody>
      </p:sp>
    </p:spTree>
    <p:extLst>
      <p:ext uri="{BB962C8B-B14F-4D97-AF65-F5344CB8AC3E}">
        <p14:creationId xmlns:p14="http://schemas.microsoft.com/office/powerpoint/2010/main" val="59502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311F88-C372-4253-BC12-356BA39E16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45E24ED5-5F4A-45A6-AD1A-5E350D69C9C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F133340-EEAB-4D9B-B643-A1BDD02625A7}"/>
              </a:ext>
            </a:extLst>
          </p:cNvPr>
          <p:cNvSpPr>
            <a:spLocks noGrp="1"/>
          </p:cNvSpPr>
          <p:nvPr>
            <p:ph type="dt" sz="half" idx="10"/>
          </p:nvPr>
        </p:nvSpPr>
        <p:spPr/>
        <p:txBody>
          <a:bodyPr/>
          <a:lstStyle/>
          <a:p>
            <a:fld id="{1D8BD707-D9CF-40AE-B4C6-C98DA3205C09}" type="datetimeFigureOut">
              <a:rPr lang="en-US" smtClean="0"/>
              <a:t>3/19/2018</a:t>
            </a:fld>
            <a:endParaRPr lang="en-US"/>
          </a:p>
        </p:txBody>
      </p:sp>
      <p:sp>
        <p:nvSpPr>
          <p:cNvPr id="5" name="Footer Placeholder 4">
            <a:extLst>
              <a:ext uri="{FF2B5EF4-FFF2-40B4-BE49-F238E27FC236}">
                <a16:creationId xmlns:a16="http://schemas.microsoft.com/office/drawing/2014/main" xmlns="" id="{0D50208C-C0F7-4E77-8D0E-4ED0342C7470}"/>
              </a:ext>
            </a:extLst>
          </p:cNvPr>
          <p:cNvSpPr>
            <a:spLocks noGrp="1"/>
          </p:cNvSpPr>
          <p:nvPr>
            <p:ph type="ftr" sz="quarter" idx="11"/>
          </p:nvPr>
        </p:nvSpPr>
        <p:spPr/>
        <p:txBody>
          <a:bodyPr/>
          <a:lstStyle/>
          <a:p>
            <a:pPr marL="12700">
              <a:lnSpc>
                <a:spcPts val="1425"/>
              </a:lnSpc>
            </a:pPr>
            <a:r>
              <a:rPr lang="en-US"/>
              <a:t>&lt;&lt;Month&gt;&gt;</a:t>
            </a:r>
            <a:endParaRPr lang="en-US" dirty="0"/>
          </a:p>
        </p:txBody>
      </p:sp>
      <p:sp>
        <p:nvSpPr>
          <p:cNvPr id="6" name="Slide Number Placeholder 5">
            <a:extLst>
              <a:ext uri="{FF2B5EF4-FFF2-40B4-BE49-F238E27FC236}">
                <a16:creationId xmlns:a16="http://schemas.microsoft.com/office/drawing/2014/main" xmlns="" id="{26542370-3B3E-4BF6-9F12-3D93B3E07898}"/>
              </a:ext>
            </a:extLst>
          </p:cNvPr>
          <p:cNvSpPr>
            <a:spLocks noGrp="1"/>
          </p:cNvSpPr>
          <p:nvPr>
            <p:ph type="sldNum" sz="quarter" idx="12"/>
          </p:nvPr>
        </p:nvSpPr>
        <p:spPr/>
        <p:txBody>
          <a:bodyPr/>
          <a:lstStyle/>
          <a:p>
            <a:pPr marL="12700">
              <a:lnSpc>
                <a:spcPts val="1425"/>
              </a:lnSpc>
            </a:pPr>
            <a:r>
              <a:rPr lang="en-US" spc="-5"/>
              <a:t>Page </a:t>
            </a:r>
            <a:fld id="{81D60167-4931-47E6-BA6A-407CBD079E47}" type="slidenum">
              <a:rPr spc="-5" smtClean="0"/>
              <a:t>‹#›</a:t>
            </a:fld>
            <a:r>
              <a:rPr spc="-5"/>
              <a:t> of</a:t>
            </a:r>
            <a:r>
              <a:rPr spc="-75"/>
              <a:t> </a:t>
            </a:r>
            <a:r>
              <a:rPr spc="-5"/>
              <a:t>2</a:t>
            </a:r>
            <a:endParaRPr spc="-5" dirty="0"/>
          </a:p>
        </p:txBody>
      </p:sp>
    </p:spTree>
    <p:extLst>
      <p:ext uri="{BB962C8B-B14F-4D97-AF65-F5344CB8AC3E}">
        <p14:creationId xmlns:p14="http://schemas.microsoft.com/office/powerpoint/2010/main" val="1572121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C2E66F-5348-4A9B-8056-3B48AC5A4882}"/>
              </a:ext>
            </a:extLst>
          </p:cNvPr>
          <p:cNvSpPr>
            <a:spLocks noGrp="1"/>
          </p:cNvSpPr>
          <p:nvPr>
            <p:ph type="title"/>
          </p:nvPr>
        </p:nvSpPr>
        <p:spPr>
          <a:xfrm>
            <a:off x="686276" y="1937704"/>
            <a:ext cx="8675370" cy="3233102"/>
          </a:xfrm>
        </p:spPr>
        <p:txBody>
          <a:bodyPr anchor="b"/>
          <a:lstStyle>
            <a:lvl1pPr>
              <a:defRPr sz="4950"/>
            </a:lvl1pPr>
          </a:lstStyle>
          <a:p>
            <a:r>
              <a:rPr lang="en-US"/>
              <a:t>Click to edit Master title style</a:t>
            </a:r>
          </a:p>
        </p:txBody>
      </p:sp>
      <p:sp>
        <p:nvSpPr>
          <p:cNvPr id="3" name="Text Placeholder 2">
            <a:extLst>
              <a:ext uri="{FF2B5EF4-FFF2-40B4-BE49-F238E27FC236}">
                <a16:creationId xmlns:a16="http://schemas.microsoft.com/office/drawing/2014/main" xmlns="" id="{D730EE66-B6A1-454E-A976-DAF9D7B025BB}"/>
              </a:ext>
            </a:extLst>
          </p:cNvPr>
          <p:cNvSpPr>
            <a:spLocks noGrp="1"/>
          </p:cNvSpPr>
          <p:nvPr>
            <p:ph type="body" idx="1"/>
          </p:nvPr>
        </p:nvSpPr>
        <p:spPr>
          <a:xfrm>
            <a:off x="686276" y="5201392"/>
            <a:ext cx="8675370" cy="1700212"/>
          </a:xfrm>
        </p:spPr>
        <p:txBody>
          <a:bodyPr/>
          <a:lstStyle>
            <a:lvl1pPr marL="0" indent="0">
              <a:buNone/>
              <a:defRPr sz="1980">
                <a:solidFill>
                  <a:schemeClr val="tx1">
                    <a:tint val="75000"/>
                  </a:schemeClr>
                </a:solidFill>
              </a:defRPr>
            </a:lvl1pPr>
            <a:lvl2pPr marL="377190" indent="0">
              <a:buNone/>
              <a:defRPr sz="1650">
                <a:solidFill>
                  <a:schemeClr val="tx1">
                    <a:tint val="75000"/>
                  </a:schemeClr>
                </a:solidFill>
              </a:defRPr>
            </a:lvl2pPr>
            <a:lvl3pPr marL="754380" indent="0">
              <a:buNone/>
              <a:defRPr sz="1485">
                <a:solidFill>
                  <a:schemeClr val="tx1">
                    <a:tint val="75000"/>
                  </a:schemeClr>
                </a:solidFill>
              </a:defRPr>
            </a:lvl3pPr>
            <a:lvl4pPr marL="1131570" indent="0">
              <a:buNone/>
              <a:defRPr sz="1320">
                <a:solidFill>
                  <a:schemeClr val="tx1">
                    <a:tint val="75000"/>
                  </a:schemeClr>
                </a:solidFill>
              </a:defRPr>
            </a:lvl4pPr>
            <a:lvl5pPr marL="1508760" indent="0">
              <a:buNone/>
              <a:defRPr sz="1320">
                <a:solidFill>
                  <a:schemeClr val="tx1">
                    <a:tint val="75000"/>
                  </a:schemeClr>
                </a:solidFill>
              </a:defRPr>
            </a:lvl5pPr>
            <a:lvl6pPr marL="1885950" indent="0">
              <a:buNone/>
              <a:defRPr sz="1320">
                <a:solidFill>
                  <a:schemeClr val="tx1">
                    <a:tint val="75000"/>
                  </a:schemeClr>
                </a:solidFill>
              </a:defRPr>
            </a:lvl6pPr>
            <a:lvl7pPr marL="2263140" indent="0">
              <a:buNone/>
              <a:defRPr sz="1320">
                <a:solidFill>
                  <a:schemeClr val="tx1">
                    <a:tint val="75000"/>
                  </a:schemeClr>
                </a:solidFill>
              </a:defRPr>
            </a:lvl7pPr>
            <a:lvl8pPr marL="2640330" indent="0">
              <a:buNone/>
              <a:defRPr sz="1320">
                <a:solidFill>
                  <a:schemeClr val="tx1">
                    <a:tint val="75000"/>
                  </a:schemeClr>
                </a:solidFill>
              </a:defRPr>
            </a:lvl8pPr>
            <a:lvl9pPr marL="3017520" indent="0">
              <a:buNone/>
              <a:defRPr sz="132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CA738DFE-04ED-4592-B68F-A515C07D2EA6}"/>
              </a:ext>
            </a:extLst>
          </p:cNvPr>
          <p:cNvSpPr>
            <a:spLocks noGrp="1"/>
          </p:cNvSpPr>
          <p:nvPr>
            <p:ph type="dt" sz="half" idx="10"/>
          </p:nvPr>
        </p:nvSpPr>
        <p:spPr/>
        <p:txBody>
          <a:bodyPr/>
          <a:lstStyle/>
          <a:p>
            <a:fld id="{1D8BD707-D9CF-40AE-B4C6-C98DA3205C09}" type="datetimeFigureOut">
              <a:rPr lang="en-US" smtClean="0"/>
              <a:t>3/19/2018</a:t>
            </a:fld>
            <a:endParaRPr lang="en-US"/>
          </a:p>
        </p:txBody>
      </p:sp>
      <p:sp>
        <p:nvSpPr>
          <p:cNvPr id="5" name="Footer Placeholder 4">
            <a:extLst>
              <a:ext uri="{FF2B5EF4-FFF2-40B4-BE49-F238E27FC236}">
                <a16:creationId xmlns:a16="http://schemas.microsoft.com/office/drawing/2014/main" xmlns="" id="{D86A451F-AFCC-462A-92E8-475EBBB5F4A5}"/>
              </a:ext>
            </a:extLst>
          </p:cNvPr>
          <p:cNvSpPr>
            <a:spLocks noGrp="1"/>
          </p:cNvSpPr>
          <p:nvPr>
            <p:ph type="ftr" sz="quarter" idx="11"/>
          </p:nvPr>
        </p:nvSpPr>
        <p:spPr/>
        <p:txBody>
          <a:bodyPr/>
          <a:lstStyle/>
          <a:p>
            <a:pPr marL="12700">
              <a:lnSpc>
                <a:spcPts val="1425"/>
              </a:lnSpc>
            </a:pPr>
            <a:r>
              <a:rPr lang="en-US"/>
              <a:t>&lt;&lt;Month&gt;&gt;</a:t>
            </a:r>
            <a:endParaRPr lang="en-US" dirty="0"/>
          </a:p>
        </p:txBody>
      </p:sp>
      <p:sp>
        <p:nvSpPr>
          <p:cNvPr id="6" name="Slide Number Placeholder 5">
            <a:extLst>
              <a:ext uri="{FF2B5EF4-FFF2-40B4-BE49-F238E27FC236}">
                <a16:creationId xmlns:a16="http://schemas.microsoft.com/office/drawing/2014/main" xmlns="" id="{EE19A5C2-74AF-4959-9379-4E00C6F37B45}"/>
              </a:ext>
            </a:extLst>
          </p:cNvPr>
          <p:cNvSpPr>
            <a:spLocks noGrp="1"/>
          </p:cNvSpPr>
          <p:nvPr>
            <p:ph type="sldNum" sz="quarter" idx="12"/>
          </p:nvPr>
        </p:nvSpPr>
        <p:spPr/>
        <p:txBody>
          <a:bodyPr/>
          <a:lstStyle/>
          <a:p>
            <a:pPr marL="12700">
              <a:lnSpc>
                <a:spcPts val="1425"/>
              </a:lnSpc>
            </a:pPr>
            <a:r>
              <a:rPr lang="en-US" spc="-5"/>
              <a:t>Page </a:t>
            </a:r>
            <a:fld id="{81D60167-4931-47E6-BA6A-407CBD079E47}" type="slidenum">
              <a:rPr spc="-5" smtClean="0"/>
              <a:t>‹#›</a:t>
            </a:fld>
            <a:r>
              <a:rPr spc="-5"/>
              <a:t> of</a:t>
            </a:r>
            <a:r>
              <a:rPr spc="-75"/>
              <a:t> </a:t>
            </a:r>
            <a:r>
              <a:rPr spc="-5"/>
              <a:t>2</a:t>
            </a:r>
            <a:endParaRPr spc="-5" dirty="0"/>
          </a:p>
        </p:txBody>
      </p:sp>
    </p:spTree>
    <p:extLst>
      <p:ext uri="{BB962C8B-B14F-4D97-AF65-F5344CB8AC3E}">
        <p14:creationId xmlns:p14="http://schemas.microsoft.com/office/powerpoint/2010/main" val="3398712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60E5DD-4D7F-431D-A00E-4FBC6692F7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C3C623DE-0829-44F6-B752-1B05EFB2C306}"/>
              </a:ext>
            </a:extLst>
          </p:cNvPr>
          <p:cNvSpPr>
            <a:spLocks noGrp="1"/>
          </p:cNvSpPr>
          <p:nvPr>
            <p:ph sz="half" idx="1"/>
          </p:nvPr>
        </p:nvSpPr>
        <p:spPr>
          <a:xfrm>
            <a:off x="691515" y="2069042"/>
            <a:ext cx="4274820" cy="49315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46AE7C7A-9610-4D45-8DCE-F117D1C1131E}"/>
              </a:ext>
            </a:extLst>
          </p:cNvPr>
          <p:cNvSpPr>
            <a:spLocks noGrp="1"/>
          </p:cNvSpPr>
          <p:nvPr>
            <p:ph sz="half" idx="2"/>
          </p:nvPr>
        </p:nvSpPr>
        <p:spPr>
          <a:xfrm>
            <a:off x="5092065" y="2069042"/>
            <a:ext cx="4274820" cy="49315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45B390CD-1509-4E15-8F54-A7B52ED6AB06}"/>
              </a:ext>
            </a:extLst>
          </p:cNvPr>
          <p:cNvSpPr>
            <a:spLocks noGrp="1"/>
          </p:cNvSpPr>
          <p:nvPr>
            <p:ph type="dt" sz="half" idx="10"/>
          </p:nvPr>
        </p:nvSpPr>
        <p:spPr/>
        <p:txBody>
          <a:bodyPr/>
          <a:lstStyle/>
          <a:p>
            <a:fld id="{1D8BD707-D9CF-40AE-B4C6-C98DA3205C09}" type="datetimeFigureOut">
              <a:rPr lang="en-US" smtClean="0"/>
              <a:t>3/19/2018</a:t>
            </a:fld>
            <a:endParaRPr lang="en-US"/>
          </a:p>
        </p:txBody>
      </p:sp>
      <p:sp>
        <p:nvSpPr>
          <p:cNvPr id="6" name="Footer Placeholder 5">
            <a:extLst>
              <a:ext uri="{FF2B5EF4-FFF2-40B4-BE49-F238E27FC236}">
                <a16:creationId xmlns:a16="http://schemas.microsoft.com/office/drawing/2014/main" xmlns="" id="{216B2442-4C9E-4123-A3DE-21589F1EB505}"/>
              </a:ext>
            </a:extLst>
          </p:cNvPr>
          <p:cNvSpPr>
            <a:spLocks noGrp="1"/>
          </p:cNvSpPr>
          <p:nvPr>
            <p:ph type="ftr" sz="quarter" idx="11"/>
          </p:nvPr>
        </p:nvSpPr>
        <p:spPr/>
        <p:txBody>
          <a:bodyPr/>
          <a:lstStyle/>
          <a:p>
            <a:pPr marL="12700">
              <a:lnSpc>
                <a:spcPts val="1425"/>
              </a:lnSpc>
            </a:pPr>
            <a:r>
              <a:rPr lang="en-US"/>
              <a:t>&lt;&lt;Month&gt;&gt;</a:t>
            </a:r>
            <a:endParaRPr lang="en-US" dirty="0"/>
          </a:p>
        </p:txBody>
      </p:sp>
      <p:sp>
        <p:nvSpPr>
          <p:cNvPr id="7" name="Slide Number Placeholder 6">
            <a:extLst>
              <a:ext uri="{FF2B5EF4-FFF2-40B4-BE49-F238E27FC236}">
                <a16:creationId xmlns:a16="http://schemas.microsoft.com/office/drawing/2014/main" xmlns="" id="{CA84154A-6415-4658-B3B1-6AB8A5007273}"/>
              </a:ext>
            </a:extLst>
          </p:cNvPr>
          <p:cNvSpPr>
            <a:spLocks noGrp="1"/>
          </p:cNvSpPr>
          <p:nvPr>
            <p:ph type="sldNum" sz="quarter" idx="12"/>
          </p:nvPr>
        </p:nvSpPr>
        <p:spPr/>
        <p:txBody>
          <a:bodyPr/>
          <a:lstStyle/>
          <a:p>
            <a:pPr marL="12700">
              <a:lnSpc>
                <a:spcPts val="1425"/>
              </a:lnSpc>
            </a:pPr>
            <a:r>
              <a:rPr lang="en-US" spc="-5"/>
              <a:t>Page </a:t>
            </a:r>
            <a:fld id="{81D60167-4931-47E6-BA6A-407CBD079E47}" type="slidenum">
              <a:rPr spc="-5" smtClean="0"/>
              <a:t>‹#›</a:t>
            </a:fld>
            <a:r>
              <a:rPr spc="-5"/>
              <a:t> of</a:t>
            </a:r>
            <a:r>
              <a:rPr spc="-75"/>
              <a:t> </a:t>
            </a:r>
            <a:r>
              <a:rPr spc="-5"/>
              <a:t>2</a:t>
            </a:r>
            <a:endParaRPr spc="-5" dirty="0"/>
          </a:p>
        </p:txBody>
      </p:sp>
    </p:spTree>
    <p:extLst>
      <p:ext uri="{BB962C8B-B14F-4D97-AF65-F5344CB8AC3E}">
        <p14:creationId xmlns:p14="http://schemas.microsoft.com/office/powerpoint/2010/main" val="2904115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CF51C8-3B45-4C4B-9B9F-17CE625FC4BF}"/>
              </a:ext>
            </a:extLst>
          </p:cNvPr>
          <p:cNvSpPr>
            <a:spLocks noGrp="1"/>
          </p:cNvSpPr>
          <p:nvPr>
            <p:ph type="title"/>
          </p:nvPr>
        </p:nvSpPr>
        <p:spPr>
          <a:xfrm>
            <a:off x="692825" y="413809"/>
            <a:ext cx="8675370" cy="1502305"/>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46A63DF0-5633-479C-BE12-2D3454D0CFE8}"/>
              </a:ext>
            </a:extLst>
          </p:cNvPr>
          <p:cNvSpPr>
            <a:spLocks noGrp="1"/>
          </p:cNvSpPr>
          <p:nvPr>
            <p:ph type="body" idx="1"/>
          </p:nvPr>
        </p:nvSpPr>
        <p:spPr>
          <a:xfrm>
            <a:off x="692826" y="1905318"/>
            <a:ext cx="4255174" cy="933767"/>
          </a:xfrm>
        </p:spPr>
        <p:txBody>
          <a:bodyPr anchor="b"/>
          <a:lstStyle>
            <a:lvl1pPr marL="0" indent="0">
              <a:buNone/>
              <a:defRPr sz="1980" b="1"/>
            </a:lvl1pPr>
            <a:lvl2pPr marL="377190" indent="0">
              <a:buNone/>
              <a:defRPr sz="1650" b="1"/>
            </a:lvl2pPr>
            <a:lvl3pPr marL="754380" indent="0">
              <a:buNone/>
              <a:defRPr sz="1485" b="1"/>
            </a:lvl3pPr>
            <a:lvl4pPr marL="1131570" indent="0">
              <a:buNone/>
              <a:defRPr sz="1320" b="1"/>
            </a:lvl4pPr>
            <a:lvl5pPr marL="1508760" indent="0">
              <a:buNone/>
              <a:defRPr sz="1320" b="1"/>
            </a:lvl5pPr>
            <a:lvl6pPr marL="1885950" indent="0">
              <a:buNone/>
              <a:defRPr sz="1320" b="1"/>
            </a:lvl6pPr>
            <a:lvl7pPr marL="2263140" indent="0">
              <a:buNone/>
              <a:defRPr sz="1320" b="1"/>
            </a:lvl7pPr>
            <a:lvl8pPr marL="2640330" indent="0">
              <a:buNone/>
              <a:defRPr sz="1320" b="1"/>
            </a:lvl8pPr>
            <a:lvl9pPr marL="3017520" indent="0">
              <a:buNone/>
              <a:defRPr sz="1320" b="1"/>
            </a:lvl9pPr>
          </a:lstStyle>
          <a:p>
            <a:pPr lvl="0"/>
            <a:r>
              <a:rPr lang="en-US"/>
              <a:t>Edit Master text styles</a:t>
            </a:r>
          </a:p>
        </p:txBody>
      </p:sp>
      <p:sp>
        <p:nvSpPr>
          <p:cNvPr id="4" name="Content Placeholder 3">
            <a:extLst>
              <a:ext uri="{FF2B5EF4-FFF2-40B4-BE49-F238E27FC236}">
                <a16:creationId xmlns:a16="http://schemas.microsoft.com/office/drawing/2014/main" xmlns="" id="{BCCB7B0A-2B8C-4402-8301-C1466E7F8F6F}"/>
              </a:ext>
            </a:extLst>
          </p:cNvPr>
          <p:cNvSpPr>
            <a:spLocks noGrp="1"/>
          </p:cNvSpPr>
          <p:nvPr>
            <p:ph sz="half" idx="2"/>
          </p:nvPr>
        </p:nvSpPr>
        <p:spPr>
          <a:xfrm>
            <a:off x="692826" y="2839085"/>
            <a:ext cx="4255174" cy="41758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82DCF97A-1AB5-4405-A1BF-AEC10B1A0EFD}"/>
              </a:ext>
            </a:extLst>
          </p:cNvPr>
          <p:cNvSpPr>
            <a:spLocks noGrp="1"/>
          </p:cNvSpPr>
          <p:nvPr>
            <p:ph type="body" sz="quarter" idx="3"/>
          </p:nvPr>
        </p:nvSpPr>
        <p:spPr>
          <a:xfrm>
            <a:off x="5092065" y="1905318"/>
            <a:ext cx="4276130" cy="933767"/>
          </a:xfrm>
        </p:spPr>
        <p:txBody>
          <a:bodyPr anchor="b"/>
          <a:lstStyle>
            <a:lvl1pPr marL="0" indent="0">
              <a:buNone/>
              <a:defRPr sz="1980" b="1"/>
            </a:lvl1pPr>
            <a:lvl2pPr marL="377190" indent="0">
              <a:buNone/>
              <a:defRPr sz="1650" b="1"/>
            </a:lvl2pPr>
            <a:lvl3pPr marL="754380" indent="0">
              <a:buNone/>
              <a:defRPr sz="1485" b="1"/>
            </a:lvl3pPr>
            <a:lvl4pPr marL="1131570" indent="0">
              <a:buNone/>
              <a:defRPr sz="1320" b="1"/>
            </a:lvl4pPr>
            <a:lvl5pPr marL="1508760" indent="0">
              <a:buNone/>
              <a:defRPr sz="1320" b="1"/>
            </a:lvl5pPr>
            <a:lvl6pPr marL="1885950" indent="0">
              <a:buNone/>
              <a:defRPr sz="1320" b="1"/>
            </a:lvl6pPr>
            <a:lvl7pPr marL="2263140" indent="0">
              <a:buNone/>
              <a:defRPr sz="1320" b="1"/>
            </a:lvl7pPr>
            <a:lvl8pPr marL="2640330" indent="0">
              <a:buNone/>
              <a:defRPr sz="1320" b="1"/>
            </a:lvl8pPr>
            <a:lvl9pPr marL="3017520" indent="0">
              <a:buNone/>
              <a:defRPr sz="1320" b="1"/>
            </a:lvl9pPr>
          </a:lstStyle>
          <a:p>
            <a:pPr lvl="0"/>
            <a:r>
              <a:rPr lang="en-US"/>
              <a:t>Edit Master text styles</a:t>
            </a:r>
          </a:p>
        </p:txBody>
      </p:sp>
      <p:sp>
        <p:nvSpPr>
          <p:cNvPr id="6" name="Content Placeholder 5">
            <a:extLst>
              <a:ext uri="{FF2B5EF4-FFF2-40B4-BE49-F238E27FC236}">
                <a16:creationId xmlns:a16="http://schemas.microsoft.com/office/drawing/2014/main" xmlns="" id="{3532E5B2-3EA6-4233-A823-6765818A7CC1}"/>
              </a:ext>
            </a:extLst>
          </p:cNvPr>
          <p:cNvSpPr>
            <a:spLocks noGrp="1"/>
          </p:cNvSpPr>
          <p:nvPr>
            <p:ph sz="quarter" idx="4"/>
          </p:nvPr>
        </p:nvSpPr>
        <p:spPr>
          <a:xfrm>
            <a:off x="5092065" y="2839085"/>
            <a:ext cx="4276130" cy="41758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449A1BC6-70D8-4587-9666-3D713D5892CA}"/>
              </a:ext>
            </a:extLst>
          </p:cNvPr>
          <p:cNvSpPr>
            <a:spLocks noGrp="1"/>
          </p:cNvSpPr>
          <p:nvPr>
            <p:ph type="dt" sz="half" idx="10"/>
          </p:nvPr>
        </p:nvSpPr>
        <p:spPr/>
        <p:txBody>
          <a:bodyPr/>
          <a:lstStyle/>
          <a:p>
            <a:fld id="{1D8BD707-D9CF-40AE-B4C6-C98DA3205C09}" type="datetimeFigureOut">
              <a:rPr lang="en-US" smtClean="0"/>
              <a:t>3/19/2018</a:t>
            </a:fld>
            <a:endParaRPr lang="en-US"/>
          </a:p>
        </p:txBody>
      </p:sp>
      <p:sp>
        <p:nvSpPr>
          <p:cNvPr id="8" name="Footer Placeholder 7">
            <a:extLst>
              <a:ext uri="{FF2B5EF4-FFF2-40B4-BE49-F238E27FC236}">
                <a16:creationId xmlns:a16="http://schemas.microsoft.com/office/drawing/2014/main" xmlns="" id="{0A8A9AB3-D5A4-44CA-8EE2-60CF21875601}"/>
              </a:ext>
            </a:extLst>
          </p:cNvPr>
          <p:cNvSpPr>
            <a:spLocks noGrp="1"/>
          </p:cNvSpPr>
          <p:nvPr>
            <p:ph type="ftr" sz="quarter" idx="11"/>
          </p:nvPr>
        </p:nvSpPr>
        <p:spPr/>
        <p:txBody>
          <a:bodyPr/>
          <a:lstStyle/>
          <a:p>
            <a:pPr marL="12700">
              <a:lnSpc>
                <a:spcPts val="1425"/>
              </a:lnSpc>
            </a:pPr>
            <a:r>
              <a:rPr lang="en-US"/>
              <a:t>&lt;&lt;Month&gt;&gt;</a:t>
            </a:r>
            <a:endParaRPr lang="en-US" dirty="0"/>
          </a:p>
        </p:txBody>
      </p:sp>
      <p:sp>
        <p:nvSpPr>
          <p:cNvPr id="9" name="Slide Number Placeholder 8">
            <a:extLst>
              <a:ext uri="{FF2B5EF4-FFF2-40B4-BE49-F238E27FC236}">
                <a16:creationId xmlns:a16="http://schemas.microsoft.com/office/drawing/2014/main" xmlns="" id="{49406E44-7D0D-4006-87E6-C95220F6E2D5}"/>
              </a:ext>
            </a:extLst>
          </p:cNvPr>
          <p:cNvSpPr>
            <a:spLocks noGrp="1"/>
          </p:cNvSpPr>
          <p:nvPr>
            <p:ph type="sldNum" sz="quarter" idx="12"/>
          </p:nvPr>
        </p:nvSpPr>
        <p:spPr/>
        <p:txBody>
          <a:bodyPr/>
          <a:lstStyle/>
          <a:p>
            <a:pPr marL="12700">
              <a:lnSpc>
                <a:spcPts val="1425"/>
              </a:lnSpc>
            </a:pPr>
            <a:r>
              <a:rPr lang="en-US" spc="-5"/>
              <a:t>Page </a:t>
            </a:r>
            <a:fld id="{81D60167-4931-47E6-BA6A-407CBD079E47}" type="slidenum">
              <a:rPr spc="-5" smtClean="0"/>
              <a:t>‹#›</a:t>
            </a:fld>
            <a:r>
              <a:rPr spc="-5"/>
              <a:t> of</a:t>
            </a:r>
            <a:r>
              <a:rPr spc="-75"/>
              <a:t> </a:t>
            </a:r>
            <a:r>
              <a:rPr spc="-5"/>
              <a:t>2</a:t>
            </a:r>
            <a:endParaRPr spc="-5" dirty="0"/>
          </a:p>
        </p:txBody>
      </p:sp>
    </p:spTree>
    <p:extLst>
      <p:ext uri="{BB962C8B-B14F-4D97-AF65-F5344CB8AC3E}">
        <p14:creationId xmlns:p14="http://schemas.microsoft.com/office/powerpoint/2010/main" val="15832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8B9608-920D-409A-94E5-6B05EA3FCCF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F2DA2D3A-BB3E-47D9-BFCE-670842A69D0B}"/>
              </a:ext>
            </a:extLst>
          </p:cNvPr>
          <p:cNvSpPr>
            <a:spLocks noGrp="1"/>
          </p:cNvSpPr>
          <p:nvPr>
            <p:ph type="dt" sz="half" idx="10"/>
          </p:nvPr>
        </p:nvSpPr>
        <p:spPr/>
        <p:txBody>
          <a:bodyPr/>
          <a:lstStyle/>
          <a:p>
            <a:fld id="{1D8BD707-D9CF-40AE-B4C6-C98DA3205C09}" type="datetimeFigureOut">
              <a:rPr lang="en-US" smtClean="0"/>
              <a:t>3/19/2018</a:t>
            </a:fld>
            <a:endParaRPr lang="en-US"/>
          </a:p>
        </p:txBody>
      </p:sp>
      <p:sp>
        <p:nvSpPr>
          <p:cNvPr id="4" name="Footer Placeholder 3">
            <a:extLst>
              <a:ext uri="{FF2B5EF4-FFF2-40B4-BE49-F238E27FC236}">
                <a16:creationId xmlns:a16="http://schemas.microsoft.com/office/drawing/2014/main" xmlns="" id="{D7A8FCC4-B4A9-4A89-A67E-260EB9520CDE}"/>
              </a:ext>
            </a:extLst>
          </p:cNvPr>
          <p:cNvSpPr>
            <a:spLocks noGrp="1"/>
          </p:cNvSpPr>
          <p:nvPr>
            <p:ph type="ftr" sz="quarter" idx="11"/>
          </p:nvPr>
        </p:nvSpPr>
        <p:spPr/>
        <p:txBody>
          <a:bodyPr/>
          <a:lstStyle/>
          <a:p>
            <a:pPr marL="12700">
              <a:lnSpc>
                <a:spcPts val="1425"/>
              </a:lnSpc>
            </a:pPr>
            <a:r>
              <a:rPr lang="en-US"/>
              <a:t>&lt;&lt;Month&gt;&gt;</a:t>
            </a:r>
            <a:endParaRPr lang="en-US" dirty="0"/>
          </a:p>
        </p:txBody>
      </p:sp>
      <p:sp>
        <p:nvSpPr>
          <p:cNvPr id="5" name="Slide Number Placeholder 4">
            <a:extLst>
              <a:ext uri="{FF2B5EF4-FFF2-40B4-BE49-F238E27FC236}">
                <a16:creationId xmlns:a16="http://schemas.microsoft.com/office/drawing/2014/main" xmlns="" id="{A00FBC93-9BD3-49BB-B552-356E0F952FED}"/>
              </a:ext>
            </a:extLst>
          </p:cNvPr>
          <p:cNvSpPr>
            <a:spLocks noGrp="1"/>
          </p:cNvSpPr>
          <p:nvPr>
            <p:ph type="sldNum" sz="quarter" idx="12"/>
          </p:nvPr>
        </p:nvSpPr>
        <p:spPr/>
        <p:txBody>
          <a:bodyPr/>
          <a:lstStyle/>
          <a:p>
            <a:pPr marL="12700">
              <a:lnSpc>
                <a:spcPts val="1425"/>
              </a:lnSpc>
            </a:pPr>
            <a:r>
              <a:rPr lang="en-US" spc="-5"/>
              <a:t>Page </a:t>
            </a:r>
            <a:fld id="{81D60167-4931-47E6-BA6A-407CBD079E47}" type="slidenum">
              <a:rPr spc="-5" smtClean="0"/>
              <a:t>‹#›</a:t>
            </a:fld>
            <a:r>
              <a:rPr spc="-5"/>
              <a:t> of</a:t>
            </a:r>
            <a:r>
              <a:rPr spc="-75"/>
              <a:t> </a:t>
            </a:r>
            <a:r>
              <a:rPr spc="-5"/>
              <a:t>2</a:t>
            </a:r>
            <a:endParaRPr spc="-5" dirty="0"/>
          </a:p>
        </p:txBody>
      </p:sp>
    </p:spTree>
    <p:extLst>
      <p:ext uri="{BB962C8B-B14F-4D97-AF65-F5344CB8AC3E}">
        <p14:creationId xmlns:p14="http://schemas.microsoft.com/office/powerpoint/2010/main" val="3449689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D961ABEC-749A-4F53-965A-60877C3A0E7C}"/>
              </a:ext>
            </a:extLst>
          </p:cNvPr>
          <p:cNvSpPr>
            <a:spLocks noGrp="1"/>
          </p:cNvSpPr>
          <p:nvPr>
            <p:ph type="dt" sz="half" idx="10"/>
          </p:nvPr>
        </p:nvSpPr>
        <p:spPr/>
        <p:txBody>
          <a:bodyPr/>
          <a:lstStyle/>
          <a:p>
            <a:fld id="{1D8BD707-D9CF-40AE-B4C6-C98DA3205C09}" type="datetimeFigureOut">
              <a:rPr lang="en-US" smtClean="0"/>
              <a:t>3/19/2018</a:t>
            </a:fld>
            <a:endParaRPr lang="en-US"/>
          </a:p>
        </p:txBody>
      </p:sp>
      <p:sp>
        <p:nvSpPr>
          <p:cNvPr id="3" name="Footer Placeholder 2">
            <a:extLst>
              <a:ext uri="{FF2B5EF4-FFF2-40B4-BE49-F238E27FC236}">
                <a16:creationId xmlns:a16="http://schemas.microsoft.com/office/drawing/2014/main" xmlns="" id="{D91EC4F5-0A53-4BFE-ADE3-16980A000E08}"/>
              </a:ext>
            </a:extLst>
          </p:cNvPr>
          <p:cNvSpPr>
            <a:spLocks noGrp="1"/>
          </p:cNvSpPr>
          <p:nvPr>
            <p:ph type="ftr" sz="quarter" idx="11"/>
          </p:nvPr>
        </p:nvSpPr>
        <p:spPr/>
        <p:txBody>
          <a:bodyPr/>
          <a:lstStyle/>
          <a:p>
            <a:pPr marL="12700">
              <a:lnSpc>
                <a:spcPts val="1425"/>
              </a:lnSpc>
            </a:pPr>
            <a:r>
              <a:rPr lang="en-US"/>
              <a:t>&lt;&lt;Month&gt;&gt;</a:t>
            </a:r>
            <a:endParaRPr lang="en-US" dirty="0"/>
          </a:p>
        </p:txBody>
      </p:sp>
      <p:sp>
        <p:nvSpPr>
          <p:cNvPr id="4" name="Slide Number Placeholder 3">
            <a:extLst>
              <a:ext uri="{FF2B5EF4-FFF2-40B4-BE49-F238E27FC236}">
                <a16:creationId xmlns:a16="http://schemas.microsoft.com/office/drawing/2014/main" xmlns="" id="{3D68653C-CA6E-42B2-9348-69D7F8A4F61A}"/>
              </a:ext>
            </a:extLst>
          </p:cNvPr>
          <p:cNvSpPr>
            <a:spLocks noGrp="1"/>
          </p:cNvSpPr>
          <p:nvPr>
            <p:ph type="sldNum" sz="quarter" idx="12"/>
          </p:nvPr>
        </p:nvSpPr>
        <p:spPr/>
        <p:txBody>
          <a:bodyPr/>
          <a:lstStyle/>
          <a:p>
            <a:pPr marL="12700">
              <a:lnSpc>
                <a:spcPts val="1425"/>
              </a:lnSpc>
            </a:pPr>
            <a:r>
              <a:rPr lang="en-US" spc="-5"/>
              <a:t>Page </a:t>
            </a:r>
            <a:fld id="{81D60167-4931-47E6-BA6A-407CBD079E47}" type="slidenum">
              <a:rPr spc="-5" smtClean="0"/>
              <a:t>‹#›</a:t>
            </a:fld>
            <a:r>
              <a:rPr spc="-5"/>
              <a:t> of</a:t>
            </a:r>
            <a:r>
              <a:rPr spc="-75"/>
              <a:t> </a:t>
            </a:r>
            <a:r>
              <a:rPr spc="-5"/>
              <a:t>2</a:t>
            </a:r>
            <a:endParaRPr spc="-5" dirty="0"/>
          </a:p>
        </p:txBody>
      </p:sp>
    </p:spTree>
    <p:extLst>
      <p:ext uri="{BB962C8B-B14F-4D97-AF65-F5344CB8AC3E}">
        <p14:creationId xmlns:p14="http://schemas.microsoft.com/office/powerpoint/2010/main" val="833116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B38D35-F935-4B28-B305-0ED41A4A6270}"/>
              </a:ext>
            </a:extLst>
          </p:cNvPr>
          <p:cNvSpPr>
            <a:spLocks noGrp="1"/>
          </p:cNvSpPr>
          <p:nvPr>
            <p:ph type="title"/>
          </p:nvPr>
        </p:nvSpPr>
        <p:spPr>
          <a:xfrm>
            <a:off x="692825" y="518160"/>
            <a:ext cx="3244096" cy="1813560"/>
          </a:xfrm>
        </p:spPr>
        <p:txBody>
          <a:bodyPr anchor="b"/>
          <a:lstStyle>
            <a:lvl1pPr>
              <a:defRPr sz="2640"/>
            </a:lvl1pPr>
          </a:lstStyle>
          <a:p>
            <a:r>
              <a:rPr lang="en-US"/>
              <a:t>Click to edit Master title style</a:t>
            </a:r>
          </a:p>
        </p:txBody>
      </p:sp>
      <p:sp>
        <p:nvSpPr>
          <p:cNvPr id="3" name="Content Placeholder 2">
            <a:extLst>
              <a:ext uri="{FF2B5EF4-FFF2-40B4-BE49-F238E27FC236}">
                <a16:creationId xmlns:a16="http://schemas.microsoft.com/office/drawing/2014/main" xmlns="" id="{19BBCF25-F708-4C7E-9428-E9131248EDBD}"/>
              </a:ext>
            </a:extLst>
          </p:cNvPr>
          <p:cNvSpPr>
            <a:spLocks noGrp="1"/>
          </p:cNvSpPr>
          <p:nvPr>
            <p:ph idx="1"/>
          </p:nvPr>
        </p:nvSpPr>
        <p:spPr>
          <a:xfrm>
            <a:off x="4276130" y="1119082"/>
            <a:ext cx="5092065" cy="5523442"/>
          </a:xfrm>
        </p:spPr>
        <p:txBody>
          <a:bodyPr/>
          <a:lstStyle>
            <a:lvl1pPr>
              <a:defRPr sz="2640"/>
            </a:lvl1pPr>
            <a:lvl2pPr>
              <a:defRPr sz="2310"/>
            </a:lvl2pPr>
            <a:lvl3pPr>
              <a:defRPr sz="1980"/>
            </a:lvl3pPr>
            <a:lvl4pPr>
              <a:defRPr sz="1650"/>
            </a:lvl4pPr>
            <a:lvl5pPr>
              <a:defRPr sz="1650"/>
            </a:lvl5pPr>
            <a:lvl6pPr>
              <a:defRPr sz="1650"/>
            </a:lvl6pPr>
            <a:lvl7pPr>
              <a:defRPr sz="1650"/>
            </a:lvl7pPr>
            <a:lvl8pPr>
              <a:defRPr sz="1650"/>
            </a:lvl8pPr>
            <a:lvl9pPr>
              <a:defRPr sz="16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DBA13318-BD33-4DB8-9EFF-AA823C020DC4}"/>
              </a:ext>
            </a:extLst>
          </p:cNvPr>
          <p:cNvSpPr>
            <a:spLocks noGrp="1"/>
          </p:cNvSpPr>
          <p:nvPr>
            <p:ph type="body" sz="half" idx="2"/>
          </p:nvPr>
        </p:nvSpPr>
        <p:spPr>
          <a:xfrm>
            <a:off x="692825" y="2331720"/>
            <a:ext cx="3244096" cy="4319800"/>
          </a:xfrm>
        </p:spPr>
        <p:txBody>
          <a:bodyPr/>
          <a:lstStyle>
            <a:lvl1pPr marL="0" indent="0">
              <a:buNone/>
              <a:defRPr sz="1320"/>
            </a:lvl1pPr>
            <a:lvl2pPr marL="377190" indent="0">
              <a:buNone/>
              <a:defRPr sz="1155"/>
            </a:lvl2pPr>
            <a:lvl3pPr marL="754380" indent="0">
              <a:buNone/>
              <a:defRPr sz="990"/>
            </a:lvl3pPr>
            <a:lvl4pPr marL="1131570" indent="0">
              <a:buNone/>
              <a:defRPr sz="825"/>
            </a:lvl4pPr>
            <a:lvl5pPr marL="1508760" indent="0">
              <a:buNone/>
              <a:defRPr sz="825"/>
            </a:lvl5pPr>
            <a:lvl6pPr marL="1885950" indent="0">
              <a:buNone/>
              <a:defRPr sz="825"/>
            </a:lvl6pPr>
            <a:lvl7pPr marL="2263140" indent="0">
              <a:buNone/>
              <a:defRPr sz="825"/>
            </a:lvl7pPr>
            <a:lvl8pPr marL="2640330" indent="0">
              <a:buNone/>
              <a:defRPr sz="825"/>
            </a:lvl8pPr>
            <a:lvl9pPr marL="3017520" indent="0">
              <a:buNone/>
              <a:defRPr sz="825"/>
            </a:lvl9pPr>
          </a:lstStyle>
          <a:p>
            <a:pPr lvl="0"/>
            <a:r>
              <a:rPr lang="en-US"/>
              <a:t>Edit Master text styles</a:t>
            </a:r>
          </a:p>
        </p:txBody>
      </p:sp>
      <p:sp>
        <p:nvSpPr>
          <p:cNvPr id="5" name="Date Placeholder 4">
            <a:extLst>
              <a:ext uri="{FF2B5EF4-FFF2-40B4-BE49-F238E27FC236}">
                <a16:creationId xmlns:a16="http://schemas.microsoft.com/office/drawing/2014/main" xmlns="" id="{67FF24D2-7D23-472F-940F-D9F5D928BE20}"/>
              </a:ext>
            </a:extLst>
          </p:cNvPr>
          <p:cNvSpPr>
            <a:spLocks noGrp="1"/>
          </p:cNvSpPr>
          <p:nvPr>
            <p:ph type="dt" sz="half" idx="10"/>
          </p:nvPr>
        </p:nvSpPr>
        <p:spPr/>
        <p:txBody>
          <a:bodyPr/>
          <a:lstStyle/>
          <a:p>
            <a:fld id="{1D8BD707-D9CF-40AE-B4C6-C98DA3205C09}" type="datetimeFigureOut">
              <a:rPr lang="en-US" smtClean="0"/>
              <a:t>3/19/2018</a:t>
            </a:fld>
            <a:endParaRPr lang="en-US"/>
          </a:p>
        </p:txBody>
      </p:sp>
      <p:sp>
        <p:nvSpPr>
          <p:cNvPr id="6" name="Footer Placeholder 5">
            <a:extLst>
              <a:ext uri="{FF2B5EF4-FFF2-40B4-BE49-F238E27FC236}">
                <a16:creationId xmlns:a16="http://schemas.microsoft.com/office/drawing/2014/main" xmlns="" id="{FB99C42F-96BE-4C1E-9026-F4B5BE5FAE51}"/>
              </a:ext>
            </a:extLst>
          </p:cNvPr>
          <p:cNvSpPr>
            <a:spLocks noGrp="1"/>
          </p:cNvSpPr>
          <p:nvPr>
            <p:ph type="ftr" sz="quarter" idx="11"/>
          </p:nvPr>
        </p:nvSpPr>
        <p:spPr/>
        <p:txBody>
          <a:bodyPr/>
          <a:lstStyle/>
          <a:p>
            <a:pPr marL="12700">
              <a:lnSpc>
                <a:spcPts val="1425"/>
              </a:lnSpc>
            </a:pPr>
            <a:r>
              <a:rPr lang="en-US"/>
              <a:t>&lt;&lt;Month&gt;&gt;</a:t>
            </a:r>
            <a:endParaRPr lang="en-US" dirty="0"/>
          </a:p>
        </p:txBody>
      </p:sp>
      <p:sp>
        <p:nvSpPr>
          <p:cNvPr id="7" name="Slide Number Placeholder 6">
            <a:extLst>
              <a:ext uri="{FF2B5EF4-FFF2-40B4-BE49-F238E27FC236}">
                <a16:creationId xmlns:a16="http://schemas.microsoft.com/office/drawing/2014/main" xmlns="" id="{EA90CB01-E297-42B3-8A8B-55A908563BC9}"/>
              </a:ext>
            </a:extLst>
          </p:cNvPr>
          <p:cNvSpPr>
            <a:spLocks noGrp="1"/>
          </p:cNvSpPr>
          <p:nvPr>
            <p:ph type="sldNum" sz="quarter" idx="12"/>
          </p:nvPr>
        </p:nvSpPr>
        <p:spPr/>
        <p:txBody>
          <a:bodyPr/>
          <a:lstStyle/>
          <a:p>
            <a:pPr marL="12700">
              <a:lnSpc>
                <a:spcPts val="1425"/>
              </a:lnSpc>
            </a:pPr>
            <a:r>
              <a:rPr lang="en-US" spc="-5"/>
              <a:t>Page </a:t>
            </a:r>
            <a:fld id="{81D60167-4931-47E6-BA6A-407CBD079E47}" type="slidenum">
              <a:rPr spc="-5" smtClean="0"/>
              <a:t>‹#›</a:t>
            </a:fld>
            <a:r>
              <a:rPr spc="-5"/>
              <a:t> of</a:t>
            </a:r>
            <a:r>
              <a:rPr spc="-75"/>
              <a:t> </a:t>
            </a:r>
            <a:r>
              <a:rPr spc="-5"/>
              <a:t>2</a:t>
            </a:r>
            <a:endParaRPr spc="-5" dirty="0"/>
          </a:p>
        </p:txBody>
      </p:sp>
    </p:spTree>
    <p:extLst>
      <p:ext uri="{BB962C8B-B14F-4D97-AF65-F5344CB8AC3E}">
        <p14:creationId xmlns:p14="http://schemas.microsoft.com/office/powerpoint/2010/main" val="1597378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AE9D14-CED4-4A71-837D-C6FB06141B7B}"/>
              </a:ext>
            </a:extLst>
          </p:cNvPr>
          <p:cNvSpPr>
            <a:spLocks noGrp="1"/>
          </p:cNvSpPr>
          <p:nvPr>
            <p:ph type="title"/>
          </p:nvPr>
        </p:nvSpPr>
        <p:spPr>
          <a:xfrm>
            <a:off x="692825" y="518160"/>
            <a:ext cx="3244096" cy="1813560"/>
          </a:xfrm>
        </p:spPr>
        <p:txBody>
          <a:bodyPr anchor="b"/>
          <a:lstStyle>
            <a:lvl1pPr>
              <a:defRPr sz="2640"/>
            </a:lvl1pPr>
          </a:lstStyle>
          <a:p>
            <a:r>
              <a:rPr lang="en-US"/>
              <a:t>Click to edit Master title style</a:t>
            </a:r>
          </a:p>
        </p:txBody>
      </p:sp>
      <p:sp>
        <p:nvSpPr>
          <p:cNvPr id="3" name="Picture Placeholder 2">
            <a:extLst>
              <a:ext uri="{FF2B5EF4-FFF2-40B4-BE49-F238E27FC236}">
                <a16:creationId xmlns:a16="http://schemas.microsoft.com/office/drawing/2014/main" xmlns="" id="{8809675C-375D-4B6A-A4B6-6C4BA1CAE7C2}"/>
              </a:ext>
            </a:extLst>
          </p:cNvPr>
          <p:cNvSpPr>
            <a:spLocks noGrp="1"/>
          </p:cNvSpPr>
          <p:nvPr>
            <p:ph type="pic" idx="1"/>
          </p:nvPr>
        </p:nvSpPr>
        <p:spPr>
          <a:xfrm>
            <a:off x="4276130" y="1119082"/>
            <a:ext cx="5092065" cy="5523442"/>
          </a:xfrm>
        </p:spPr>
        <p:txBody>
          <a:bodyPr/>
          <a:lstStyle>
            <a:lvl1pPr marL="0" indent="0">
              <a:buNone/>
              <a:defRPr sz="2640"/>
            </a:lvl1pPr>
            <a:lvl2pPr marL="377190" indent="0">
              <a:buNone/>
              <a:defRPr sz="2310"/>
            </a:lvl2pPr>
            <a:lvl3pPr marL="754380" indent="0">
              <a:buNone/>
              <a:defRPr sz="1980"/>
            </a:lvl3pPr>
            <a:lvl4pPr marL="1131570" indent="0">
              <a:buNone/>
              <a:defRPr sz="1650"/>
            </a:lvl4pPr>
            <a:lvl5pPr marL="1508760" indent="0">
              <a:buNone/>
              <a:defRPr sz="1650"/>
            </a:lvl5pPr>
            <a:lvl6pPr marL="1885950" indent="0">
              <a:buNone/>
              <a:defRPr sz="1650"/>
            </a:lvl6pPr>
            <a:lvl7pPr marL="2263140" indent="0">
              <a:buNone/>
              <a:defRPr sz="1650"/>
            </a:lvl7pPr>
            <a:lvl8pPr marL="2640330" indent="0">
              <a:buNone/>
              <a:defRPr sz="1650"/>
            </a:lvl8pPr>
            <a:lvl9pPr marL="3017520" indent="0">
              <a:buNone/>
              <a:defRPr sz="1650"/>
            </a:lvl9pPr>
          </a:lstStyle>
          <a:p>
            <a:endParaRPr lang="en-US"/>
          </a:p>
        </p:txBody>
      </p:sp>
      <p:sp>
        <p:nvSpPr>
          <p:cNvPr id="4" name="Text Placeholder 3">
            <a:extLst>
              <a:ext uri="{FF2B5EF4-FFF2-40B4-BE49-F238E27FC236}">
                <a16:creationId xmlns:a16="http://schemas.microsoft.com/office/drawing/2014/main" xmlns="" id="{4251971D-41EC-472D-B53F-45CB1B9C33AB}"/>
              </a:ext>
            </a:extLst>
          </p:cNvPr>
          <p:cNvSpPr>
            <a:spLocks noGrp="1"/>
          </p:cNvSpPr>
          <p:nvPr>
            <p:ph type="body" sz="half" idx="2"/>
          </p:nvPr>
        </p:nvSpPr>
        <p:spPr>
          <a:xfrm>
            <a:off x="692825" y="2331720"/>
            <a:ext cx="3244096" cy="4319800"/>
          </a:xfrm>
        </p:spPr>
        <p:txBody>
          <a:bodyPr/>
          <a:lstStyle>
            <a:lvl1pPr marL="0" indent="0">
              <a:buNone/>
              <a:defRPr sz="1320"/>
            </a:lvl1pPr>
            <a:lvl2pPr marL="377190" indent="0">
              <a:buNone/>
              <a:defRPr sz="1155"/>
            </a:lvl2pPr>
            <a:lvl3pPr marL="754380" indent="0">
              <a:buNone/>
              <a:defRPr sz="990"/>
            </a:lvl3pPr>
            <a:lvl4pPr marL="1131570" indent="0">
              <a:buNone/>
              <a:defRPr sz="825"/>
            </a:lvl4pPr>
            <a:lvl5pPr marL="1508760" indent="0">
              <a:buNone/>
              <a:defRPr sz="825"/>
            </a:lvl5pPr>
            <a:lvl6pPr marL="1885950" indent="0">
              <a:buNone/>
              <a:defRPr sz="825"/>
            </a:lvl6pPr>
            <a:lvl7pPr marL="2263140" indent="0">
              <a:buNone/>
              <a:defRPr sz="825"/>
            </a:lvl7pPr>
            <a:lvl8pPr marL="2640330" indent="0">
              <a:buNone/>
              <a:defRPr sz="825"/>
            </a:lvl8pPr>
            <a:lvl9pPr marL="3017520" indent="0">
              <a:buNone/>
              <a:defRPr sz="825"/>
            </a:lvl9pPr>
          </a:lstStyle>
          <a:p>
            <a:pPr lvl="0"/>
            <a:r>
              <a:rPr lang="en-US"/>
              <a:t>Edit Master text styles</a:t>
            </a:r>
          </a:p>
        </p:txBody>
      </p:sp>
      <p:sp>
        <p:nvSpPr>
          <p:cNvPr id="5" name="Date Placeholder 4">
            <a:extLst>
              <a:ext uri="{FF2B5EF4-FFF2-40B4-BE49-F238E27FC236}">
                <a16:creationId xmlns:a16="http://schemas.microsoft.com/office/drawing/2014/main" xmlns="" id="{C09AD0BC-9715-48FA-92BD-CD1BC8584E52}"/>
              </a:ext>
            </a:extLst>
          </p:cNvPr>
          <p:cNvSpPr>
            <a:spLocks noGrp="1"/>
          </p:cNvSpPr>
          <p:nvPr>
            <p:ph type="dt" sz="half" idx="10"/>
          </p:nvPr>
        </p:nvSpPr>
        <p:spPr/>
        <p:txBody>
          <a:bodyPr/>
          <a:lstStyle/>
          <a:p>
            <a:fld id="{1D8BD707-D9CF-40AE-B4C6-C98DA3205C09}" type="datetimeFigureOut">
              <a:rPr lang="en-US" smtClean="0"/>
              <a:t>3/19/2018</a:t>
            </a:fld>
            <a:endParaRPr lang="en-US"/>
          </a:p>
        </p:txBody>
      </p:sp>
      <p:sp>
        <p:nvSpPr>
          <p:cNvPr id="6" name="Footer Placeholder 5">
            <a:extLst>
              <a:ext uri="{FF2B5EF4-FFF2-40B4-BE49-F238E27FC236}">
                <a16:creationId xmlns:a16="http://schemas.microsoft.com/office/drawing/2014/main" xmlns="" id="{50FB1FCD-301D-46FF-881F-8951ABA857AF}"/>
              </a:ext>
            </a:extLst>
          </p:cNvPr>
          <p:cNvSpPr>
            <a:spLocks noGrp="1"/>
          </p:cNvSpPr>
          <p:nvPr>
            <p:ph type="ftr" sz="quarter" idx="11"/>
          </p:nvPr>
        </p:nvSpPr>
        <p:spPr/>
        <p:txBody>
          <a:bodyPr/>
          <a:lstStyle/>
          <a:p>
            <a:pPr marL="12700">
              <a:lnSpc>
                <a:spcPts val="1425"/>
              </a:lnSpc>
            </a:pPr>
            <a:r>
              <a:rPr lang="en-US"/>
              <a:t>&lt;&lt;Month&gt;&gt;</a:t>
            </a:r>
            <a:endParaRPr lang="en-US" dirty="0"/>
          </a:p>
        </p:txBody>
      </p:sp>
      <p:sp>
        <p:nvSpPr>
          <p:cNvPr id="7" name="Slide Number Placeholder 6">
            <a:extLst>
              <a:ext uri="{FF2B5EF4-FFF2-40B4-BE49-F238E27FC236}">
                <a16:creationId xmlns:a16="http://schemas.microsoft.com/office/drawing/2014/main" xmlns="" id="{26D8E6A4-C193-4F91-8732-EFF6D82AADC5}"/>
              </a:ext>
            </a:extLst>
          </p:cNvPr>
          <p:cNvSpPr>
            <a:spLocks noGrp="1"/>
          </p:cNvSpPr>
          <p:nvPr>
            <p:ph type="sldNum" sz="quarter" idx="12"/>
          </p:nvPr>
        </p:nvSpPr>
        <p:spPr/>
        <p:txBody>
          <a:bodyPr/>
          <a:lstStyle/>
          <a:p>
            <a:pPr marL="12700">
              <a:lnSpc>
                <a:spcPts val="1425"/>
              </a:lnSpc>
            </a:pPr>
            <a:r>
              <a:rPr lang="en-US" spc="-5"/>
              <a:t>Page </a:t>
            </a:r>
            <a:fld id="{81D60167-4931-47E6-BA6A-407CBD079E47}" type="slidenum">
              <a:rPr spc="-5" smtClean="0"/>
              <a:t>‹#›</a:t>
            </a:fld>
            <a:r>
              <a:rPr spc="-5"/>
              <a:t> of</a:t>
            </a:r>
            <a:r>
              <a:rPr spc="-75"/>
              <a:t> </a:t>
            </a:r>
            <a:r>
              <a:rPr spc="-5"/>
              <a:t>2</a:t>
            </a:r>
            <a:endParaRPr spc="-5" dirty="0"/>
          </a:p>
        </p:txBody>
      </p:sp>
    </p:spTree>
    <p:extLst>
      <p:ext uri="{BB962C8B-B14F-4D97-AF65-F5344CB8AC3E}">
        <p14:creationId xmlns:p14="http://schemas.microsoft.com/office/powerpoint/2010/main" val="3817678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083D676-6A6A-4F5A-BDED-86386342708C}"/>
              </a:ext>
            </a:extLst>
          </p:cNvPr>
          <p:cNvSpPr>
            <a:spLocks noGrp="1"/>
          </p:cNvSpPr>
          <p:nvPr>
            <p:ph type="title"/>
          </p:nvPr>
        </p:nvSpPr>
        <p:spPr>
          <a:xfrm>
            <a:off x="691515" y="413809"/>
            <a:ext cx="8675370" cy="150230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2810867D-D790-4467-B77A-025992BD5624}"/>
              </a:ext>
            </a:extLst>
          </p:cNvPr>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F2060EB-4E08-4591-A3AE-BED059C870D4}"/>
              </a:ext>
            </a:extLst>
          </p:cNvPr>
          <p:cNvSpPr>
            <a:spLocks noGrp="1"/>
          </p:cNvSpPr>
          <p:nvPr>
            <p:ph type="dt" sz="half" idx="2"/>
          </p:nvPr>
        </p:nvSpPr>
        <p:spPr>
          <a:xfrm>
            <a:off x="691515" y="7203864"/>
            <a:ext cx="2263140" cy="413808"/>
          </a:xfrm>
          <a:prstGeom prst="rect">
            <a:avLst/>
          </a:prstGeom>
        </p:spPr>
        <p:txBody>
          <a:bodyPr vert="horz" lIns="91440" tIns="45720" rIns="91440" bIns="45720" rtlCol="0" anchor="ctr"/>
          <a:lstStyle>
            <a:lvl1pPr algn="l">
              <a:defRPr sz="990">
                <a:solidFill>
                  <a:schemeClr val="tx1">
                    <a:tint val="75000"/>
                  </a:schemeClr>
                </a:solidFill>
              </a:defRPr>
            </a:lvl1pPr>
          </a:lstStyle>
          <a:p>
            <a:fld id="{1D8BD707-D9CF-40AE-B4C6-C98DA3205C09}" type="datetimeFigureOut">
              <a:rPr lang="en-US" smtClean="0"/>
              <a:t>3/19/2018</a:t>
            </a:fld>
            <a:endParaRPr lang="en-US"/>
          </a:p>
        </p:txBody>
      </p:sp>
      <p:sp>
        <p:nvSpPr>
          <p:cNvPr id="5" name="Footer Placeholder 4">
            <a:extLst>
              <a:ext uri="{FF2B5EF4-FFF2-40B4-BE49-F238E27FC236}">
                <a16:creationId xmlns:a16="http://schemas.microsoft.com/office/drawing/2014/main" xmlns="" id="{DFF44C8F-E0A5-4A9E-9076-FF6BF2E2671B}"/>
              </a:ext>
            </a:extLst>
          </p:cNvPr>
          <p:cNvSpPr>
            <a:spLocks noGrp="1"/>
          </p:cNvSpPr>
          <p:nvPr>
            <p:ph type="ftr" sz="quarter" idx="3"/>
          </p:nvPr>
        </p:nvSpPr>
        <p:spPr>
          <a:xfrm>
            <a:off x="3331845" y="7203864"/>
            <a:ext cx="3394710" cy="413808"/>
          </a:xfrm>
          <a:prstGeom prst="rect">
            <a:avLst/>
          </a:prstGeom>
        </p:spPr>
        <p:txBody>
          <a:bodyPr vert="horz" lIns="91440" tIns="45720" rIns="91440" bIns="45720" rtlCol="0" anchor="ctr"/>
          <a:lstStyle>
            <a:lvl1pPr algn="ctr">
              <a:defRPr sz="990">
                <a:solidFill>
                  <a:schemeClr val="tx1">
                    <a:tint val="75000"/>
                  </a:schemeClr>
                </a:solidFill>
              </a:defRPr>
            </a:lvl1pPr>
          </a:lstStyle>
          <a:p>
            <a:pPr marL="12700">
              <a:lnSpc>
                <a:spcPts val="1425"/>
              </a:lnSpc>
            </a:pPr>
            <a:r>
              <a:rPr lang="en-US"/>
              <a:t>&lt;&lt;Month&gt;&gt;</a:t>
            </a:r>
            <a:endParaRPr lang="en-US" dirty="0"/>
          </a:p>
        </p:txBody>
      </p:sp>
      <p:sp>
        <p:nvSpPr>
          <p:cNvPr id="6" name="Slide Number Placeholder 5">
            <a:extLst>
              <a:ext uri="{FF2B5EF4-FFF2-40B4-BE49-F238E27FC236}">
                <a16:creationId xmlns:a16="http://schemas.microsoft.com/office/drawing/2014/main" xmlns="" id="{B0868D6E-6BEF-4463-B0C4-462DFADADE5D}"/>
              </a:ext>
            </a:extLst>
          </p:cNvPr>
          <p:cNvSpPr>
            <a:spLocks noGrp="1"/>
          </p:cNvSpPr>
          <p:nvPr>
            <p:ph type="sldNum" sz="quarter" idx="4"/>
          </p:nvPr>
        </p:nvSpPr>
        <p:spPr>
          <a:xfrm>
            <a:off x="7103745" y="7203864"/>
            <a:ext cx="2263140" cy="413808"/>
          </a:xfrm>
          <a:prstGeom prst="rect">
            <a:avLst/>
          </a:prstGeom>
        </p:spPr>
        <p:txBody>
          <a:bodyPr vert="horz" lIns="91440" tIns="45720" rIns="91440" bIns="45720" rtlCol="0" anchor="ctr"/>
          <a:lstStyle>
            <a:lvl1pPr algn="r">
              <a:defRPr sz="990">
                <a:solidFill>
                  <a:schemeClr val="tx1">
                    <a:tint val="75000"/>
                  </a:schemeClr>
                </a:solidFill>
              </a:defRPr>
            </a:lvl1pPr>
          </a:lstStyle>
          <a:p>
            <a:pPr marL="12700">
              <a:lnSpc>
                <a:spcPts val="1425"/>
              </a:lnSpc>
            </a:pPr>
            <a:r>
              <a:rPr lang="en-US" spc="-5"/>
              <a:t>Page </a:t>
            </a:r>
            <a:fld id="{81D60167-4931-47E6-BA6A-407CBD079E47}" type="slidenum">
              <a:rPr spc="-5" smtClean="0"/>
              <a:t>‹#›</a:t>
            </a:fld>
            <a:r>
              <a:rPr spc="-5"/>
              <a:t> of</a:t>
            </a:r>
            <a:r>
              <a:rPr spc="-75"/>
              <a:t> </a:t>
            </a:r>
            <a:r>
              <a:rPr spc="-5"/>
              <a:t>2</a:t>
            </a:r>
            <a:endParaRPr spc="-5" dirty="0"/>
          </a:p>
        </p:txBody>
      </p:sp>
    </p:spTree>
    <p:extLst>
      <p:ext uri="{BB962C8B-B14F-4D97-AF65-F5344CB8AC3E}">
        <p14:creationId xmlns:p14="http://schemas.microsoft.com/office/powerpoint/2010/main" val="1500685257"/>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defTabSz="754380" rtl="0" eaLnBrk="1" latinLnBrk="0" hangingPunct="1">
        <a:lnSpc>
          <a:spcPct val="90000"/>
        </a:lnSpc>
        <a:spcBef>
          <a:spcPct val="0"/>
        </a:spcBef>
        <a:buNone/>
        <a:defRPr sz="3630" kern="1200">
          <a:solidFill>
            <a:schemeClr val="tx1"/>
          </a:solidFill>
          <a:latin typeface="+mj-lt"/>
          <a:ea typeface="+mj-ea"/>
          <a:cs typeface="+mj-cs"/>
        </a:defRPr>
      </a:lvl1pPr>
    </p:titleStyle>
    <p:bodyStyle>
      <a:lvl1pPr marL="188595" indent="-188595" algn="l" defTabSz="754380" rtl="0" eaLnBrk="1" latinLnBrk="0" hangingPunct="1">
        <a:lnSpc>
          <a:spcPct val="90000"/>
        </a:lnSpc>
        <a:spcBef>
          <a:spcPts val="825"/>
        </a:spcBef>
        <a:buFont typeface="Arial" panose="020B0604020202020204" pitchFamily="34" charset="0"/>
        <a:buChar char="•"/>
        <a:defRPr sz="2310" kern="1200">
          <a:solidFill>
            <a:schemeClr val="tx1"/>
          </a:solidFill>
          <a:latin typeface="+mn-lt"/>
          <a:ea typeface="+mn-ea"/>
          <a:cs typeface="+mn-cs"/>
        </a:defRPr>
      </a:lvl1pPr>
      <a:lvl2pPr marL="565785" indent="-188595" algn="l" defTabSz="754380" rtl="0" eaLnBrk="1" latinLnBrk="0" hangingPunct="1">
        <a:lnSpc>
          <a:spcPct val="90000"/>
        </a:lnSpc>
        <a:spcBef>
          <a:spcPts val="413"/>
        </a:spcBef>
        <a:buFont typeface="Arial" panose="020B0604020202020204" pitchFamily="34" charset="0"/>
        <a:buChar char="•"/>
        <a:defRPr sz="1980" kern="1200">
          <a:solidFill>
            <a:schemeClr val="tx1"/>
          </a:solidFill>
          <a:latin typeface="+mn-lt"/>
          <a:ea typeface="+mn-ea"/>
          <a:cs typeface="+mn-cs"/>
        </a:defRPr>
      </a:lvl2pPr>
      <a:lvl3pPr marL="942975" indent="-188595" algn="l" defTabSz="754380" rtl="0" eaLnBrk="1" latinLnBrk="0" hangingPunct="1">
        <a:lnSpc>
          <a:spcPct val="90000"/>
        </a:lnSpc>
        <a:spcBef>
          <a:spcPts val="413"/>
        </a:spcBef>
        <a:buFont typeface="Arial" panose="020B0604020202020204" pitchFamily="34" charset="0"/>
        <a:buChar char="•"/>
        <a:defRPr sz="1650" kern="1200">
          <a:solidFill>
            <a:schemeClr val="tx1"/>
          </a:solidFill>
          <a:latin typeface="+mn-lt"/>
          <a:ea typeface="+mn-ea"/>
          <a:cs typeface="+mn-cs"/>
        </a:defRPr>
      </a:lvl3pPr>
      <a:lvl4pPr marL="132016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4pPr>
      <a:lvl5pPr marL="169735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p:bodyStyle>
    <p:otherStyle>
      <a:defPPr>
        <a:defRPr lang="en-US"/>
      </a:defPPr>
      <a:lvl1pPr marL="0" algn="l" defTabSz="754380" rtl="0" eaLnBrk="1" latinLnBrk="0" hangingPunct="1">
        <a:defRPr sz="1485" kern="1200">
          <a:solidFill>
            <a:schemeClr val="tx1"/>
          </a:solidFill>
          <a:latin typeface="+mn-lt"/>
          <a:ea typeface="+mn-ea"/>
          <a:cs typeface="+mn-cs"/>
        </a:defRPr>
      </a:lvl1pPr>
      <a:lvl2pPr marL="377190" algn="l" defTabSz="754380" rtl="0" eaLnBrk="1" latinLnBrk="0" hangingPunct="1">
        <a:defRPr sz="1485" kern="1200">
          <a:solidFill>
            <a:schemeClr val="tx1"/>
          </a:solidFill>
          <a:latin typeface="+mn-lt"/>
          <a:ea typeface="+mn-ea"/>
          <a:cs typeface="+mn-cs"/>
        </a:defRPr>
      </a:lvl2pPr>
      <a:lvl3pPr marL="754380" algn="l" defTabSz="754380" rtl="0" eaLnBrk="1" latinLnBrk="0" hangingPunct="1">
        <a:defRPr sz="1485" kern="1200">
          <a:solidFill>
            <a:schemeClr val="tx1"/>
          </a:solidFill>
          <a:latin typeface="+mn-lt"/>
          <a:ea typeface="+mn-ea"/>
          <a:cs typeface="+mn-cs"/>
        </a:defRPr>
      </a:lvl3pPr>
      <a:lvl4pPr marL="1131570" algn="l" defTabSz="754380" rtl="0" eaLnBrk="1" latinLnBrk="0" hangingPunct="1">
        <a:defRPr sz="1485" kern="1200">
          <a:solidFill>
            <a:schemeClr val="tx1"/>
          </a:solidFill>
          <a:latin typeface="+mn-lt"/>
          <a:ea typeface="+mn-ea"/>
          <a:cs typeface="+mn-cs"/>
        </a:defRPr>
      </a:lvl4pPr>
      <a:lvl5pPr marL="1508760" algn="l" defTabSz="754380" rtl="0" eaLnBrk="1" latinLnBrk="0" hangingPunct="1">
        <a:defRPr sz="1485" kern="1200">
          <a:solidFill>
            <a:schemeClr val="tx1"/>
          </a:solidFill>
          <a:latin typeface="+mn-lt"/>
          <a:ea typeface="+mn-ea"/>
          <a:cs typeface="+mn-cs"/>
        </a:defRPr>
      </a:lvl5pPr>
      <a:lvl6pPr marL="1885950" algn="l" defTabSz="754380" rtl="0" eaLnBrk="1" latinLnBrk="0" hangingPunct="1">
        <a:defRPr sz="1485" kern="1200">
          <a:solidFill>
            <a:schemeClr val="tx1"/>
          </a:solidFill>
          <a:latin typeface="+mn-lt"/>
          <a:ea typeface="+mn-ea"/>
          <a:cs typeface="+mn-cs"/>
        </a:defRPr>
      </a:lvl6pPr>
      <a:lvl7pPr marL="2263140" algn="l" defTabSz="754380" rtl="0" eaLnBrk="1" latinLnBrk="0" hangingPunct="1">
        <a:defRPr sz="1485" kern="1200">
          <a:solidFill>
            <a:schemeClr val="tx1"/>
          </a:solidFill>
          <a:latin typeface="+mn-lt"/>
          <a:ea typeface="+mn-ea"/>
          <a:cs typeface="+mn-cs"/>
        </a:defRPr>
      </a:lvl7pPr>
      <a:lvl8pPr marL="2640330" algn="l" defTabSz="754380" rtl="0" eaLnBrk="1" latinLnBrk="0" hangingPunct="1">
        <a:defRPr sz="1485" kern="1200">
          <a:solidFill>
            <a:schemeClr val="tx1"/>
          </a:solidFill>
          <a:latin typeface="+mn-lt"/>
          <a:ea typeface="+mn-ea"/>
          <a:cs typeface="+mn-cs"/>
        </a:defRPr>
      </a:lvl8pPr>
      <a:lvl9pPr marL="3017520" algn="l" defTabSz="754380" rtl="0" eaLnBrk="1" latinLnBrk="0" hangingPunct="1">
        <a:defRPr sz="14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4.sv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6.sv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6.svg"/><Relationship Id="rId7" Type="http://schemas.openxmlformats.org/officeDocument/2006/relationships/image" Target="../media/image2.sv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image" Target="../media/image8.sv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8.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6.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6.sv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8.sv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8.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6.sv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8.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6.sv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8.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6.sv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9F9F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470945" y="4724400"/>
            <a:ext cx="7315200" cy="2438400"/>
          </a:xfrm>
        </p:spPr>
        <p:txBody>
          <a:bodyPr>
            <a:noAutofit/>
          </a:bodyPr>
          <a:lstStyle/>
          <a:p>
            <a:pPr algn="ctr"/>
            <a:r>
              <a:rPr lang="en-US" sz="4000" dirty="0">
                <a:solidFill>
                  <a:srgbClr val="6D6E70"/>
                </a:solidFill>
                <a:latin typeface="Franklin Gothic Medium" panose="020B0603020102020204" pitchFamily="34" charset="0"/>
              </a:rPr>
              <a:t>2.6: Data System Business Process Maps</a:t>
            </a:r>
          </a:p>
        </p:txBody>
      </p:sp>
      <p:sp>
        <p:nvSpPr>
          <p:cNvPr id="3" name="Rectangle 2">
            <a:extLst>
              <a:ext uri="{FF2B5EF4-FFF2-40B4-BE49-F238E27FC236}">
                <a16:creationId xmlns:a16="http://schemas.microsoft.com/office/drawing/2014/main" xmlns="" id="{FE4A395B-92B2-48E0-A0AC-33584895F85C}"/>
              </a:ext>
            </a:extLst>
          </p:cNvPr>
          <p:cNvSpPr/>
          <p:nvPr/>
        </p:nvSpPr>
        <p:spPr>
          <a:xfrm>
            <a:off x="0" y="3313"/>
            <a:ext cx="2362200" cy="7772400"/>
          </a:xfrm>
          <a:prstGeom prst="rect">
            <a:avLst/>
          </a:prstGeom>
          <a:solidFill>
            <a:srgbClr val="6D6E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Graphic 3">
            <a:extLst>
              <a:ext uri="{FF2B5EF4-FFF2-40B4-BE49-F238E27FC236}">
                <a16:creationId xmlns:a16="http://schemas.microsoft.com/office/drawing/2014/main" xmlns="" id="{F1954CD8-9526-4804-A415-4CED531F6FC1}"/>
              </a:ext>
            </a:extLst>
          </p:cNvPr>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2781302" y="3396456"/>
            <a:ext cx="7924802" cy="979487"/>
          </a:xfrm>
          <a:prstGeom prst="rect">
            <a:avLst/>
          </a:prstGeom>
        </p:spPr>
      </p:pic>
      <p:sp>
        <p:nvSpPr>
          <p:cNvPr id="5" name="TextBox 4">
            <a:extLst>
              <a:ext uri="{FF2B5EF4-FFF2-40B4-BE49-F238E27FC236}">
                <a16:creationId xmlns:a16="http://schemas.microsoft.com/office/drawing/2014/main" xmlns="" id="{77E27AE9-3AA2-4B9D-865E-DA4D017C9B27}"/>
              </a:ext>
            </a:extLst>
          </p:cNvPr>
          <p:cNvSpPr txBox="1"/>
          <p:nvPr/>
        </p:nvSpPr>
        <p:spPr>
          <a:xfrm>
            <a:off x="2890045" y="457200"/>
            <a:ext cx="6477000" cy="3785652"/>
          </a:xfrm>
          <a:prstGeom prst="rect">
            <a:avLst/>
          </a:prstGeom>
          <a:noFill/>
        </p:spPr>
        <p:txBody>
          <a:bodyPr wrap="square" rtlCol="0">
            <a:spAutoFit/>
          </a:bodyPr>
          <a:lstStyle/>
          <a:p>
            <a:pPr algn="ctr"/>
            <a:r>
              <a:rPr lang="en-US" sz="8000" dirty="0">
                <a:solidFill>
                  <a:srgbClr val="27A9E1"/>
                </a:solidFill>
                <a:latin typeface="Franklin Gothic Medium" panose="020B0603020102020204" pitchFamily="34" charset="0"/>
              </a:rPr>
              <a:t>Data Systems Improvement Toolkit</a:t>
            </a:r>
          </a:p>
        </p:txBody>
      </p:sp>
      <p:pic>
        <p:nvPicPr>
          <p:cNvPr id="6" name="Graphic 12">
            <a:extLst>
              <a:ext uri="{FF2B5EF4-FFF2-40B4-BE49-F238E27FC236}">
                <a16:creationId xmlns:a16="http://schemas.microsoft.com/office/drawing/2014/main" xmlns="" id="{1E36C7A6-4DE4-40C7-A085-41EDAFA5CF6A}"/>
              </a:ext>
            </a:extLst>
          </p:cNvPr>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5128834" y="4495800"/>
            <a:ext cx="1999422" cy="642558"/>
          </a:xfrm>
          <a:prstGeom prst="rect">
            <a:avLst/>
          </a:prstGeom>
        </p:spPr>
      </p:pic>
    </p:spTree>
    <p:extLst>
      <p:ext uri="{BB962C8B-B14F-4D97-AF65-F5344CB8AC3E}">
        <p14:creationId xmlns:p14="http://schemas.microsoft.com/office/powerpoint/2010/main" val="3678053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a:extLst>
              <a:ext uri="{FF2B5EF4-FFF2-40B4-BE49-F238E27FC236}">
                <a16:creationId xmlns:a16="http://schemas.microsoft.com/office/drawing/2014/main" xmlns="" id="{C72E0513-1AC8-41D9-95DD-45293A2B2AAE}"/>
              </a:ext>
            </a:extLst>
          </p:cNvPr>
          <p:cNvSpPr/>
          <p:nvPr/>
        </p:nvSpPr>
        <p:spPr>
          <a:xfrm rot="5400000">
            <a:off x="4841368" y="2422346"/>
            <a:ext cx="511743" cy="10232580"/>
          </a:xfrm>
          <a:prstGeom prst="rect">
            <a:avLst/>
          </a:prstGeom>
          <a:solidFill>
            <a:srgbClr val="6D6E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Graphic 43">
            <a:extLst>
              <a:ext uri="{FF2B5EF4-FFF2-40B4-BE49-F238E27FC236}">
                <a16:creationId xmlns:a16="http://schemas.microsoft.com/office/drawing/2014/main" xmlns="" id="{67DD5DCF-984E-403B-95AE-AA2DCC5C6EBC}"/>
              </a:ext>
            </a:extLst>
          </p:cNvPr>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10800000">
            <a:off x="-93144" y="7290188"/>
            <a:ext cx="10744200" cy="489636"/>
          </a:xfrm>
          <a:prstGeom prst="rect">
            <a:avLst/>
          </a:prstGeom>
        </p:spPr>
      </p:pic>
      <p:sp>
        <p:nvSpPr>
          <p:cNvPr id="45" name="Rectangle 44">
            <a:extLst>
              <a:ext uri="{FF2B5EF4-FFF2-40B4-BE49-F238E27FC236}">
                <a16:creationId xmlns:a16="http://schemas.microsoft.com/office/drawing/2014/main" xmlns="" id="{04DFAB1D-9680-4329-91FF-6611EC572616}"/>
              </a:ext>
            </a:extLst>
          </p:cNvPr>
          <p:cNvSpPr/>
          <p:nvPr/>
        </p:nvSpPr>
        <p:spPr>
          <a:xfrm>
            <a:off x="1758603" y="1532156"/>
            <a:ext cx="6503091" cy="207749"/>
          </a:xfrm>
          <a:prstGeom prst="rect">
            <a:avLst/>
          </a:prstGeom>
        </p:spPr>
        <p:txBody>
          <a:bodyPr wrap="square">
            <a:spAutoFit/>
          </a:bodyPr>
          <a:lstStyle/>
          <a:p>
            <a:pPr marL="49530" defTabSz="754380">
              <a:lnSpc>
                <a:spcPts val="910"/>
              </a:lnSpc>
            </a:pPr>
            <a:r>
              <a:rPr lang="en-US" sz="3600" dirty="0">
                <a:solidFill>
                  <a:srgbClr val="27A9E1"/>
                </a:solidFill>
                <a:latin typeface="Franklin Gothic Medium" panose="020B0603020102020204" pitchFamily="34" charset="0"/>
              </a:rPr>
              <a:t>Home Visitor Service Delivery</a:t>
            </a:r>
          </a:p>
        </p:txBody>
      </p:sp>
      <p:sp>
        <p:nvSpPr>
          <p:cNvPr id="46" name="object 91">
            <a:extLst>
              <a:ext uri="{FF2B5EF4-FFF2-40B4-BE49-F238E27FC236}">
                <a16:creationId xmlns:a16="http://schemas.microsoft.com/office/drawing/2014/main" xmlns="" id="{05E3FF88-09AB-4C16-B9AC-F8372AFB08A8}"/>
              </a:ext>
            </a:extLst>
          </p:cNvPr>
          <p:cNvSpPr txBox="1"/>
          <p:nvPr/>
        </p:nvSpPr>
        <p:spPr>
          <a:xfrm>
            <a:off x="8070660" y="112695"/>
            <a:ext cx="2142870" cy="276999"/>
          </a:xfrm>
          <a:prstGeom prst="rect">
            <a:avLst/>
          </a:prstGeom>
        </p:spPr>
        <p:txBody>
          <a:bodyPr vert="horz" wrap="square" lIns="0" tIns="0" rIns="0" bIns="0" rtlCol="0">
            <a:spAutoFit/>
          </a:bodyPr>
          <a:lstStyle/>
          <a:p>
            <a:pPr marL="12700">
              <a:lnSpc>
                <a:spcPct val="100000"/>
              </a:lnSpc>
            </a:pPr>
            <a:r>
              <a:rPr dirty="0">
                <a:solidFill>
                  <a:srgbClr val="535455"/>
                </a:solidFill>
                <a:latin typeface="Franklin Gothic Book" panose="020B0503020102020204" pitchFamily="34" charset="0"/>
              </a:rPr>
              <a:t>&lt;&lt;Agency Name&gt;&gt;</a:t>
            </a:r>
          </a:p>
        </p:txBody>
      </p:sp>
      <p:grpSp>
        <p:nvGrpSpPr>
          <p:cNvPr id="4" name="Group 3">
            <a:extLst>
              <a:ext uri="{FF2B5EF4-FFF2-40B4-BE49-F238E27FC236}">
                <a16:creationId xmlns:a16="http://schemas.microsoft.com/office/drawing/2014/main" xmlns="" id="{418FFDE8-CB10-49B7-8CCA-216B91F24686}"/>
              </a:ext>
            </a:extLst>
          </p:cNvPr>
          <p:cNvGrpSpPr/>
          <p:nvPr/>
        </p:nvGrpSpPr>
        <p:grpSpPr>
          <a:xfrm>
            <a:off x="800901" y="2941892"/>
            <a:ext cx="8456598" cy="3327922"/>
            <a:chOff x="553212" y="2971559"/>
            <a:chExt cx="8456598" cy="3327922"/>
          </a:xfrm>
        </p:grpSpPr>
        <p:sp>
          <p:nvSpPr>
            <p:cNvPr id="3" name="object 3"/>
            <p:cNvSpPr/>
            <p:nvPr/>
          </p:nvSpPr>
          <p:spPr>
            <a:xfrm>
              <a:off x="1671605" y="2971559"/>
              <a:ext cx="1696848" cy="1318898"/>
            </a:xfrm>
            <a:custGeom>
              <a:avLst/>
              <a:gdLst/>
              <a:ahLst/>
              <a:cxnLst/>
              <a:rect l="l" t="t" r="r" b="b"/>
              <a:pathLst>
                <a:path w="1371600" h="914400">
                  <a:moveTo>
                    <a:pt x="0" y="457200"/>
                  </a:moveTo>
                  <a:lnTo>
                    <a:pt x="685800" y="0"/>
                  </a:lnTo>
                  <a:lnTo>
                    <a:pt x="1371600" y="457199"/>
                  </a:lnTo>
                  <a:lnTo>
                    <a:pt x="685800" y="914400"/>
                  </a:lnTo>
                  <a:lnTo>
                    <a:pt x="0" y="457200"/>
                  </a:lnTo>
                  <a:close/>
                </a:path>
              </a:pathLst>
            </a:custGeom>
            <a:solidFill>
              <a:srgbClr val="F9F9F9"/>
            </a:solidFill>
            <a:ln w="3175">
              <a:solidFill>
                <a:srgbClr val="000000"/>
              </a:solidFill>
            </a:ln>
          </p:spPr>
          <p:txBody>
            <a:bodyPr wrap="square" lIns="0" tIns="0" rIns="0" bIns="0" rtlCol="0"/>
            <a:lstStyle/>
            <a:p>
              <a:endParaRPr/>
            </a:p>
          </p:txBody>
        </p:sp>
        <p:sp>
          <p:nvSpPr>
            <p:cNvPr id="5" name="object 5"/>
            <p:cNvSpPr txBox="1"/>
            <p:nvPr/>
          </p:nvSpPr>
          <p:spPr>
            <a:xfrm>
              <a:off x="1873082" y="3443547"/>
              <a:ext cx="1277639" cy="553998"/>
            </a:xfrm>
            <a:prstGeom prst="rect">
              <a:avLst/>
            </a:prstGeom>
          </p:spPr>
          <p:txBody>
            <a:bodyPr vert="horz" wrap="square" lIns="0" tIns="0" rIns="0" bIns="0" rtlCol="0">
              <a:spAutoFit/>
            </a:bodyPr>
            <a:lstStyle/>
            <a:p>
              <a:pPr marL="178435" marR="5080" indent="-166370" algn="ctr">
                <a:lnSpc>
                  <a:spcPct val="100000"/>
                </a:lnSpc>
              </a:pPr>
              <a:r>
                <a:rPr sz="1200" spc="-5" dirty="0">
                  <a:solidFill>
                    <a:srgbClr val="494949"/>
                  </a:solidFill>
                  <a:latin typeface="Franklin Gothic Demi" panose="020B0703020102020204" pitchFamily="34" charset="0"/>
                  <a:cs typeface="Arial"/>
                </a:rPr>
                <a:t>12. Is the Family</a:t>
              </a:r>
              <a:r>
                <a:rPr lang="en-US" sz="1200" spc="-5" dirty="0">
                  <a:solidFill>
                    <a:srgbClr val="494949"/>
                  </a:solidFill>
                  <a:latin typeface="Franklin Gothic Demi" panose="020B0703020102020204" pitchFamily="34" charset="0"/>
                  <a:cs typeface="Arial"/>
                </a:rPr>
                <a:t> </a:t>
              </a:r>
              <a:r>
                <a:rPr sz="1200" spc="-5" dirty="0">
                  <a:solidFill>
                    <a:srgbClr val="494949"/>
                  </a:solidFill>
                  <a:latin typeface="Franklin Gothic Demi" panose="020B0703020102020204" pitchFamily="34" charset="0"/>
                  <a:cs typeface="Arial"/>
                </a:rPr>
                <a:t>Exiting the  Program?</a:t>
              </a:r>
            </a:p>
          </p:txBody>
        </p:sp>
        <p:sp>
          <p:nvSpPr>
            <p:cNvPr id="9" name="object 9"/>
            <p:cNvSpPr txBox="1"/>
            <p:nvPr/>
          </p:nvSpPr>
          <p:spPr>
            <a:xfrm>
              <a:off x="2420366" y="4963578"/>
              <a:ext cx="322643" cy="169277"/>
            </a:xfrm>
            <a:prstGeom prst="rect">
              <a:avLst/>
            </a:prstGeom>
          </p:spPr>
          <p:txBody>
            <a:bodyPr vert="horz" wrap="square" lIns="0" tIns="0" rIns="0" bIns="0" rtlCol="0">
              <a:spAutoFit/>
            </a:bodyPr>
            <a:lstStyle/>
            <a:p>
              <a:pPr marL="12700"/>
              <a:r>
                <a:rPr sz="1100" spc="-5" dirty="0">
                  <a:solidFill>
                    <a:srgbClr val="494949"/>
                  </a:solidFill>
                  <a:latin typeface="Franklin Gothic Book" panose="020B0503020102020204" pitchFamily="34" charset="0"/>
                  <a:cs typeface="Arial"/>
                </a:rPr>
                <a:t>No</a:t>
              </a:r>
            </a:p>
          </p:txBody>
        </p:sp>
        <p:sp>
          <p:nvSpPr>
            <p:cNvPr id="13" name="object 13"/>
            <p:cNvSpPr txBox="1"/>
            <p:nvPr/>
          </p:nvSpPr>
          <p:spPr>
            <a:xfrm>
              <a:off x="3877500" y="3560040"/>
              <a:ext cx="244475" cy="169277"/>
            </a:xfrm>
            <a:prstGeom prst="rect">
              <a:avLst/>
            </a:prstGeom>
          </p:spPr>
          <p:txBody>
            <a:bodyPr vert="horz" wrap="square" lIns="0" tIns="0" rIns="0" bIns="0" rtlCol="0">
              <a:spAutoFit/>
            </a:bodyPr>
            <a:lstStyle/>
            <a:p>
              <a:pPr marL="12700">
                <a:lnSpc>
                  <a:spcPct val="100000"/>
                </a:lnSpc>
              </a:pPr>
              <a:r>
                <a:rPr sz="1100" spc="-5" dirty="0">
                  <a:solidFill>
                    <a:srgbClr val="494949"/>
                  </a:solidFill>
                  <a:latin typeface="Franklin Gothic Book" panose="020B0503020102020204" pitchFamily="34" charset="0"/>
                  <a:cs typeface="Arial"/>
                </a:rPr>
                <a:t>Yes</a:t>
              </a:r>
            </a:p>
          </p:txBody>
        </p:sp>
        <p:grpSp>
          <p:nvGrpSpPr>
            <p:cNvPr id="52" name="Group 51">
              <a:extLst>
                <a:ext uri="{FF2B5EF4-FFF2-40B4-BE49-F238E27FC236}">
                  <a16:creationId xmlns:a16="http://schemas.microsoft.com/office/drawing/2014/main" xmlns="" id="{2C5583EB-4E66-4B2C-85CD-0C56A5E8A1BA}"/>
                </a:ext>
              </a:extLst>
            </p:cNvPr>
            <p:cNvGrpSpPr/>
            <p:nvPr/>
          </p:nvGrpSpPr>
          <p:grpSpPr>
            <a:xfrm>
              <a:off x="4631022" y="3198402"/>
              <a:ext cx="1371600" cy="914399"/>
              <a:chOff x="4247388" y="3200400"/>
              <a:chExt cx="1371600" cy="914399"/>
            </a:xfrm>
          </p:grpSpPr>
          <p:sp>
            <p:nvSpPr>
              <p:cNvPr id="14" name="object 14"/>
              <p:cNvSpPr/>
              <p:nvPr/>
            </p:nvSpPr>
            <p:spPr>
              <a:xfrm>
                <a:off x="4247388" y="3200400"/>
                <a:ext cx="1371600" cy="182880"/>
              </a:xfrm>
              <a:custGeom>
                <a:avLst/>
                <a:gdLst/>
                <a:ahLst/>
                <a:cxnLst/>
                <a:rect l="l" t="t" r="r" b="b"/>
                <a:pathLst>
                  <a:path w="1371600" h="182879">
                    <a:moveTo>
                      <a:pt x="0" y="0"/>
                    </a:moveTo>
                    <a:lnTo>
                      <a:pt x="0" y="182880"/>
                    </a:lnTo>
                    <a:lnTo>
                      <a:pt x="1371600" y="182880"/>
                    </a:lnTo>
                    <a:lnTo>
                      <a:pt x="1371600" y="0"/>
                    </a:lnTo>
                    <a:lnTo>
                      <a:pt x="0" y="0"/>
                    </a:lnTo>
                    <a:close/>
                  </a:path>
                </a:pathLst>
              </a:custGeom>
              <a:solidFill>
                <a:srgbClr val="F9F9F9"/>
              </a:solidFill>
              <a:ln w="3175">
                <a:solidFill>
                  <a:srgbClr val="000000"/>
                </a:solidFill>
              </a:ln>
            </p:spPr>
            <p:txBody>
              <a:bodyPr wrap="square" lIns="0" tIns="0" rIns="0" bIns="0" rtlCol="0"/>
              <a:lstStyle/>
              <a:p>
                <a:endParaRPr/>
              </a:p>
            </p:txBody>
          </p:sp>
          <p:sp>
            <p:nvSpPr>
              <p:cNvPr id="15" name="object 15"/>
              <p:cNvSpPr txBox="1"/>
              <p:nvPr/>
            </p:nvSpPr>
            <p:spPr>
              <a:xfrm>
                <a:off x="4356207" y="3203324"/>
                <a:ext cx="1257300" cy="184666"/>
              </a:xfrm>
              <a:prstGeom prst="rect">
                <a:avLst/>
              </a:prstGeom>
            </p:spPr>
            <p:txBody>
              <a:bodyPr vert="horz" wrap="square" lIns="0" tIns="0" rIns="0" bIns="0" rtlCol="0">
                <a:spAutoFit/>
              </a:bodyPr>
              <a:lstStyle/>
              <a:p>
                <a:pPr marL="12700">
                  <a:lnSpc>
                    <a:spcPct val="100000"/>
                  </a:lnSpc>
                </a:pPr>
                <a:r>
                  <a:rPr sz="1200" spc="-5" dirty="0">
                    <a:solidFill>
                      <a:srgbClr val="494949"/>
                    </a:solidFill>
                    <a:latin typeface="Franklin Gothic Demi" panose="020B0703020102020204" pitchFamily="34" charset="0"/>
                    <a:cs typeface="Arial"/>
                  </a:rPr>
                  <a:t>13. Home Visitor</a:t>
                </a:r>
              </a:p>
            </p:txBody>
          </p:sp>
          <p:sp>
            <p:nvSpPr>
              <p:cNvPr id="16" name="object 16"/>
              <p:cNvSpPr/>
              <p:nvPr/>
            </p:nvSpPr>
            <p:spPr>
              <a:xfrm>
                <a:off x="4247388" y="3383279"/>
                <a:ext cx="1371600" cy="731520"/>
              </a:xfrm>
              <a:custGeom>
                <a:avLst/>
                <a:gdLst/>
                <a:ahLst/>
                <a:cxnLst/>
                <a:rect l="l" t="t" r="r" b="b"/>
                <a:pathLst>
                  <a:path w="1371600" h="731520">
                    <a:moveTo>
                      <a:pt x="0" y="0"/>
                    </a:moveTo>
                    <a:lnTo>
                      <a:pt x="0" y="731520"/>
                    </a:lnTo>
                    <a:lnTo>
                      <a:pt x="1371600" y="731520"/>
                    </a:lnTo>
                    <a:lnTo>
                      <a:pt x="1371600" y="0"/>
                    </a:lnTo>
                    <a:lnTo>
                      <a:pt x="0" y="0"/>
                    </a:lnTo>
                    <a:close/>
                  </a:path>
                </a:pathLst>
              </a:custGeom>
              <a:ln w="3175">
                <a:solidFill>
                  <a:srgbClr val="000000"/>
                </a:solidFill>
              </a:ln>
            </p:spPr>
            <p:txBody>
              <a:bodyPr wrap="square" lIns="0" tIns="0" rIns="0" bIns="0" rtlCol="0"/>
              <a:lstStyle/>
              <a:p>
                <a:endParaRPr/>
              </a:p>
            </p:txBody>
          </p:sp>
          <p:sp>
            <p:nvSpPr>
              <p:cNvPr id="17" name="object 17"/>
              <p:cNvSpPr txBox="1"/>
              <p:nvPr/>
            </p:nvSpPr>
            <p:spPr>
              <a:xfrm>
                <a:off x="4356207" y="3439731"/>
                <a:ext cx="1078230" cy="523220"/>
              </a:xfrm>
              <a:prstGeom prst="rect">
                <a:avLst/>
              </a:prstGeom>
            </p:spPr>
            <p:txBody>
              <a:bodyPr vert="horz" wrap="square" lIns="0" tIns="0" rIns="0" bIns="0" rtlCol="0">
                <a:spAutoFit/>
              </a:bodyPr>
              <a:lstStyle/>
              <a:p>
                <a:pPr marL="90170" marR="5080" indent="-78105" algn="ctr">
                  <a:lnSpc>
                    <a:spcPct val="100000"/>
                  </a:lnSpc>
                </a:pPr>
                <a:r>
                  <a:rPr lang="en-US" sz="1100" spc="-5" dirty="0">
                    <a:solidFill>
                      <a:srgbClr val="494949"/>
                    </a:solidFill>
                    <a:latin typeface="Franklin Gothic Book" panose="020B0503020102020204" pitchFamily="34" charset="0"/>
                    <a:cs typeface="Arial"/>
                  </a:rPr>
                  <a:t>  </a:t>
                </a:r>
                <a:r>
                  <a:rPr sz="1100" spc="-5" dirty="0">
                    <a:solidFill>
                      <a:srgbClr val="494949"/>
                    </a:solidFill>
                    <a:latin typeface="Franklin Gothic Book" panose="020B0503020102020204" pitchFamily="34" charset="0"/>
                    <a:cs typeface="Arial"/>
                  </a:rPr>
                  <a:t>Document Reason for Family’s Exit</a:t>
                </a:r>
              </a:p>
            </p:txBody>
          </p:sp>
        </p:grpSp>
        <p:sp>
          <p:nvSpPr>
            <p:cNvPr id="22" name="object 22"/>
            <p:cNvSpPr/>
            <p:nvPr/>
          </p:nvSpPr>
          <p:spPr>
            <a:xfrm>
              <a:off x="7649072" y="3107146"/>
              <a:ext cx="1360738" cy="1267445"/>
            </a:xfrm>
            <a:custGeom>
              <a:avLst/>
              <a:gdLst/>
              <a:ahLst/>
              <a:cxnLst/>
              <a:rect l="l" t="t" r="r" b="b"/>
              <a:pathLst>
                <a:path w="914400" h="914400">
                  <a:moveTo>
                    <a:pt x="0" y="457200"/>
                  </a:moveTo>
                  <a:lnTo>
                    <a:pt x="2363" y="410500"/>
                  </a:lnTo>
                  <a:lnTo>
                    <a:pt x="9300" y="365139"/>
                  </a:lnTo>
                  <a:lnTo>
                    <a:pt x="20579" y="321347"/>
                  </a:lnTo>
                  <a:lnTo>
                    <a:pt x="35968" y="279356"/>
                  </a:lnTo>
                  <a:lnTo>
                    <a:pt x="55238" y="239396"/>
                  </a:lnTo>
                  <a:lnTo>
                    <a:pt x="78157" y="201699"/>
                  </a:lnTo>
                  <a:lnTo>
                    <a:pt x="104493" y="166495"/>
                  </a:lnTo>
                  <a:lnTo>
                    <a:pt x="134016" y="134016"/>
                  </a:lnTo>
                  <a:lnTo>
                    <a:pt x="166495" y="104493"/>
                  </a:lnTo>
                  <a:lnTo>
                    <a:pt x="201699" y="78157"/>
                  </a:lnTo>
                  <a:lnTo>
                    <a:pt x="239396" y="55238"/>
                  </a:lnTo>
                  <a:lnTo>
                    <a:pt x="279356" y="35968"/>
                  </a:lnTo>
                  <a:lnTo>
                    <a:pt x="321347" y="20579"/>
                  </a:lnTo>
                  <a:lnTo>
                    <a:pt x="365139" y="9300"/>
                  </a:lnTo>
                  <a:lnTo>
                    <a:pt x="410500" y="2363"/>
                  </a:lnTo>
                  <a:lnTo>
                    <a:pt x="457200" y="0"/>
                  </a:lnTo>
                  <a:lnTo>
                    <a:pt x="504025" y="2363"/>
                  </a:lnTo>
                  <a:lnTo>
                    <a:pt x="549479" y="9300"/>
                  </a:lnTo>
                  <a:lnTo>
                    <a:pt x="593335" y="20579"/>
                  </a:lnTo>
                  <a:lnTo>
                    <a:pt x="635365" y="35968"/>
                  </a:lnTo>
                  <a:lnTo>
                    <a:pt x="675341" y="55238"/>
                  </a:lnTo>
                  <a:lnTo>
                    <a:pt x="713035" y="78157"/>
                  </a:lnTo>
                  <a:lnTo>
                    <a:pt x="748220" y="104493"/>
                  </a:lnTo>
                  <a:lnTo>
                    <a:pt x="780669" y="134016"/>
                  </a:lnTo>
                  <a:lnTo>
                    <a:pt x="810152" y="166495"/>
                  </a:lnTo>
                  <a:lnTo>
                    <a:pt x="836443" y="201699"/>
                  </a:lnTo>
                  <a:lnTo>
                    <a:pt x="859314" y="239396"/>
                  </a:lnTo>
                  <a:lnTo>
                    <a:pt x="878538" y="279356"/>
                  </a:lnTo>
                  <a:lnTo>
                    <a:pt x="893886" y="321347"/>
                  </a:lnTo>
                  <a:lnTo>
                    <a:pt x="905130" y="365139"/>
                  </a:lnTo>
                  <a:lnTo>
                    <a:pt x="912044" y="410500"/>
                  </a:lnTo>
                  <a:lnTo>
                    <a:pt x="914400" y="457199"/>
                  </a:lnTo>
                  <a:lnTo>
                    <a:pt x="912044" y="504025"/>
                  </a:lnTo>
                  <a:lnTo>
                    <a:pt x="905130" y="549479"/>
                  </a:lnTo>
                  <a:lnTo>
                    <a:pt x="893886" y="593335"/>
                  </a:lnTo>
                  <a:lnTo>
                    <a:pt x="878538" y="635365"/>
                  </a:lnTo>
                  <a:lnTo>
                    <a:pt x="859314" y="675341"/>
                  </a:lnTo>
                  <a:lnTo>
                    <a:pt x="836443" y="713035"/>
                  </a:lnTo>
                  <a:lnTo>
                    <a:pt x="810152" y="748220"/>
                  </a:lnTo>
                  <a:lnTo>
                    <a:pt x="780668" y="780669"/>
                  </a:lnTo>
                  <a:lnTo>
                    <a:pt x="748220" y="810152"/>
                  </a:lnTo>
                  <a:lnTo>
                    <a:pt x="713035" y="836443"/>
                  </a:lnTo>
                  <a:lnTo>
                    <a:pt x="675341" y="859314"/>
                  </a:lnTo>
                  <a:lnTo>
                    <a:pt x="635365" y="878538"/>
                  </a:lnTo>
                  <a:lnTo>
                    <a:pt x="593335" y="893886"/>
                  </a:lnTo>
                  <a:lnTo>
                    <a:pt x="549479" y="905130"/>
                  </a:lnTo>
                  <a:lnTo>
                    <a:pt x="504025" y="912044"/>
                  </a:lnTo>
                  <a:lnTo>
                    <a:pt x="457200" y="914400"/>
                  </a:lnTo>
                  <a:lnTo>
                    <a:pt x="410500" y="912044"/>
                  </a:lnTo>
                  <a:lnTo>
                    <a:pt x="365139" y="905130"/>
                  </a:lnTo>
                  <a:lnTo>
                    <a:pt x="321347" y="893886"/>
                  </a:lnTo>
                  <a:lnTo>
                    <a:pt x="279356" y="878538"/>
                  </a:lnTo>
                  <a:lnTo>
                    <a:pt x="239396" y="859314"/>
                  </a:lnTo>
                  <a:lnTo>
                    <a:pt x="201699" y="836443"/>
                  </a:lnTo>
                  <a:lnTo>
                    <a:pt x="166495" y="810152"/>
                  </a:lnTo>
                  <a:lnTo>
                    <a:pt x="134016" y="780669"/>
                  </a:lnTo>
                  <a:lnTo>
                    <a:pt x="104493" y="748220"/>
                  </a:lnTo>
                  <a:lnTo>
                    <a:pt x="78157" y="713035"/>
                  </a:lnTo>
                  <a:lnTo>
                    <a:pt x="55238" y="675341"/>
                  </a:lnTo>
                  <a:lnTo>
                    <a:pt x="35968" y="635365"/>
                  </a:lnTo>
                  <a:lnTo>
                    <a:pt x="20579" y="593335"/>
                  </a:lnTo>
                  <a:lnTo>
                    <a:pt x="9300" y="549479"/>
                  </a:lnTo>
                  <a:lnTo>
                    <a:pt x="2363" y="504025"/>
                  </a:lnTo>
                  <a:lnTo>
                    <a:pt x="0" y="457200"/>
                  </a:lnTo>
                  <a:close/>
                </a:path>
              </a:pathLst>
            </a:custGeom>
            <a:solidFill>
              <a:srgbClr val="F9F9F9"/>
            </a:solidFill>
            <a:ln w="3175">
              <a:solidFill>
                <a:srgbClr val="000000"/>
              </a:solidFill>
            </a:ln>
          </p:spPr>
          <p:txBody>
            <a:bodyPr wrap="square" lIns="0" tIns="0" rIns="0" bIns="0" rtlCol="0"/>
            <a:lstStyle/>
            <a:p>
              <a:endParaRPr/>
            </a:p>
          </p:txBody>
        </p:sp>
        <p:sp>
          <p:nvSpPr>
            <p:cNvPr id="23" name="object 23"/>
            <p:cNvSpPr txBox="1"/>
            <p:nvPr/>
          </p:nvSpPr>
          <p:spPr>
            <a:xfrm>
              <a:off x="7836590" y="3383838"/>
              <a:ext cx="985702" cy="738664"/>
            </a:xfrm>
            <a:prstGeom prst="rect">
              <a:avLst/>
            </a:prstGeom>
          </p:spPr>
          <p:txBody>
            <a:bodyPr vert="horz" wrap="square" lIns="0" tIns="0" rIns="0" bIns="0" rtlCol="0">
              <a:spAutoFit/>
            </a:bodyPr>
            <a:lstStyle/>
            <a:p>
              <a:pPr marL="12700" marR="5080" indent="123189" algn="ctr">
                <a:lnSpc>
                  <a:spcPct val="100000"/>
                </a:lnSpc>
              </a:pPr>
              <a:r>
                <a:rPr sz="1200" spc="-5" dirty="0">
                  <a:solidFill>
                    <a:srgbClr val="494949"/>
                  </a:solidFill>
                  <a:latin typeface="Franklin Gothic Demi" panose="020B0703020102020204" pitchFamily="34" charset="0"/>
                  <a:cs typeface="Arial"/>
                </a:rPr>
                <a:t>14. Family has Exited the Home Visiting</a:t>
              </a:r>
              <a:r>
                <a:rPr lang="en-US" sz="1200" spc="-5" dirty="0">
                  <a:solidFill>
                    <a:srgbClr val="494949"/>
                  </a:solidFill>
                  <a:latin typeface="Franklin Gothic Demi" panose="020B0703020102020204" pitchFamily="34" charset="0"/>
                  <a:cs typeface="Arial"/>
                </a:rPr>
                <a:t> </a:t>
              </a:r>
              <a:r>
                <a:rPr sz="1200" spc="-5" dirty="0">
                  <a:solidFill>
                    <a:srgbClr val="494949"/>
                  </a:solidFill>
                  <a:latin typeface="Franklin Gothic Demi" panose="020B0703020102020204" pitchFamily="34" charset="0"/>
                  <a:cs typeface="Arial"/>
                </a:rPr>
                <a:t>Program</a:t>
              </a:r>
            </a:p>
          </p:txBody>
        </p:sp>
        <p:sp>
          <p:nvSpPr>
            <p:cNvPr id="47" name="object 69">
              <a:extLst>
                <a:ext uri="{FF2B5EF4-FFF2-40B4-BE49-F238E27FC236}">
                  <a16:creationId xmlns:a16="http://schemas.microsoft.com/office/drawing/2014/main" xmlns="" id="{D1E08EAE-3196-4647-A65C-F8BD45611CCF}"/>
                </a:ext>
              </a:extLst>
            </p:cNvPr>
            <p:cNvSpPr/>
            <p:nvPr/>
          </p:nvSpPr>
          <p:spPr>
            <a:xfrm>
              <a:off x="553212" y="3491946"/>
              <a:ext cx="457200" cy="457200"/>
            </a:xfrm>
            <a:custGeom>
              <a:avLst/>
              <a:gdLst/>
              <a:ahLst/>
              <a:cxnLst/>
              <a:rect l="l" t="t" r="r" b="b"/>
              <a:pathLst>
                <a:path w="457200" h="457200">
                  <a:moveTo>
                    <a:pt x="0" y="0"/>
                  </a:moveTo>
                  <a:lnTo>
                    <a:pt x="0" y="228600"/>
                  </a:lnTo>
                  <a:lnTo>
                    <a:pt x="228600" y="457200"/>
                  </a:lnTo>
                  <a:lnTo>
                    <a:pt x="457200" y="228599"/>
                  </a:lnTo>
                  <a:lnTo>
                    <a:pt x="457200" y="0"/>
                  </a:lnTo>
                  <a:lnTo>
                    <a:pt x="0" y="0"/>
                  </a:lnTo>
                  <a:close/>
                </a:path>
              </a:pathLst>
            </a:custGeom>
            <a:solidFill>
              <a:srgbClr val="F9F9F9"/>
            </a:solidFill>
            <a:ln w="3175">
              <a:solidFill>
                <a:srgbClr val="000000"/>
              </a:solidFill>
            </a:ln>
          </p:spPr>
          <p:txBody>
            <a:bodyPr wrap="square" lIns="0" tIns="0" rIns="0" bIns="0" rtlCol="0"/>
            <a:lstStyle/>
            <a:p>
              <a:pPr marR="5080" indent="123189"/>
              <a:r>
                <a:rPr lang="en-US" dirty="0">
                  <a:solidFill>
                    <a:srgbClr val="494949"/>
                  </a:solidFill>
                  <a:latin typeface="Franklin Gothic Book" panose="020B0503020102020204" pitchFamily="34" charset="0"/>
                </a:rPr>
                <a:t>C</a:t>
              </a:r>
              <a:endParaRPr dirty="0">
                <a:solidFill>
                  <a:srgbClr val="494949"/>
                </a:solidFill>
                <a:latin typeface="Franklin Gothic Book" panose="020B0503020102020204" pitchFamily="34" charset="0"/>
              </a:endParaRPr>
            </a:p>
          </p:txBody>
        </p:sp>
        <p:sp>
          <p:nvSpPr>
            <p:cNvPr id="48" name="object 69">
              <a:extLst>
                <a:ext uri="{FF2B5EF4-FFF2-40B4-BE49-F238E27FC236}">
                  <a16:creationId xmlns:a16="http://schemas.microsoft.com/office/drawing/2014/main" xmlns="" id="{8ED7FD39-1B41-4C5B-8D5E-1CEA4390BADC}"/>
                </a:ext>
              </a:extLst>
            </p:cNvPr>
            <p:cNvSpPr/>
            <p:nvPr/>
          </p:nvSpPr>
          <p:spPr>
            <a:xfrm>
              <a:off x="2285809" y="5842281"/>
              <a:ext cx="457200" cy="457200"/>
            </a:xfrm>
            <a:custGeom>
              <a:avLst/>
              <a:gdLst/>
              <a:ahLst/>
              <a:cxnLst/>
              <a:rect l="l" t="t" r="r" b="b"/>
              <a:pathLst>
                <a:path w="457200" h="457200">
                  <a:moveTo>
                    <a:pt x="0" y="0"/>
                  </a:moveTo>
                  <a:lnTo>
                    <a:pt x="0" y="228600"/>
                  </a:lnTo>
                  <a:lnTo>
                    <a:pt x="228600" y="457200"/>
                  </a:lnTo>
                  <a:lnTo>
                    <a:pt x="457200" y="228599"/>
                  </a:lnTo>
                  <a:lnTo>
                    <a:pt x="457200" y="0"/>
                  </a:lnTo>
                  <a:lnTo>
                    <a:pt x="0" y="0"/>
                  </a:lnTo>
                  <a:close/>
                </a:path>
              </a:pathLst>
            </a:custGeom>
            <a:solidFill>
              <a:srgbClr val="F9F9F9"/>
            </a:solidFill>
            <a:ln w="3175">
              <a:solidFill>
                <a:srgbClr val="000000"/>
              </a:solidFill>
            </a:ln>
          </p:spPr>
          <p:txBody>
            <a:bodyPr wrap="square" lIns="0" tIns="0" rIns="0" bIns="0" rtlCol="0"/>
            <a:lstStyle/>
            <a:p>
              <a:pPr marR="5080" indent="123189"/>
              <a:r>
                <a:rPr lang="en-US" dirty="0">
                  <a:solidFill>
                    <a:srgbClr val="494949"/>
                  </a:solidFill>
                  <a:latin typeface="Franklin Gothic Book" panose="020B0503020102020204" pitchFamily="34" charset="0"/>
                </a:rPr>
                <a:t>D</a:t>
              </a:r>
              <a:endParaRPr dirty="0">
                <a:solidFill>
                  <a:srgbClr val="494949"/>
                </a:solidFill>
                <a:latin typeface="Franklin Gothic Book" panose="020B0503020102020204" pitchFamily="34" charset="0"/>
              </a:endParaRPr>
            </a:p>
          </p:txBody>
        </p:sp>
        <p:grpSp>
          <p:nvGrpSpPr>
            <p:cNvPr id="49" name="Group 48">
              <a:extLst>
                <a:ext uri="{FF2B5EF4-FFF2-40B4-BE49-F238E27FC236}">
                  <a16:creationId xmlns:a16="http://schemas.microsoft.com/office/drawing/2014/main" xmlns="" id="{116494C6-CD1A-46B8-A8DB-215D3EEE7ED2}"/>
                </a:ext>
              </a:extLst>
            </p:cNvPr>
            <p:cNvGrpSpPr/>
            <p:nvPr/>
          </p:nvGrpSpPr>
          <p:grpSpPr>
            <a:xfrm>
              <a:off x="4257986" y="3905670"/>
              <a:ext cx="664154" cy="795424"/>
              <a:chOff x="4250821" y="3848253"/>
              <a:chExt cx="664154" cy="795424"/>
            </a:xfrm>
          </p:grpSpPr>
          <p:sp>
            <p:nvSpPr>
              <p:cNvPr id="50" name="Cylinder 49">
                <a:extLst>
                  <a:ext uri="{FF2B5EF4-FFF2-40B4-BE49-F238E27FC236}">
                    <a16:creationId xmlns:a16="http://schemas.microsoft.com/office/drawing/2014/main" xmlns="" id="{9DC38332-C610-48D0-B3E9-280F4AED783A}"/>
                  </a:ext>
                </a:extLst>
              </p:cNvPr>
              <p:cNvSpPr/>
              <p:nvPr/>
            </p:nvSpPr>
            <p:spPr>
              <a:xfrm>
                <a:off x="4300536" y="3848253"/>
                <a:ext cx="538330" cy="795424"/>
              </a:xfrm>
              <a:prstGeom prst="can">
                <a:avLst/>
              </a:prstGeom>
              <a:solidFill>
                <a:srgbClr val="F9F9F9"/>
              </a:solidFill>
              <a:ln>
                <a:solidFill>
                  <a:srgbClr val="535455"/>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1" name="TextBox 50">
                <a:extLst>
                  <a:ext uri="{FF2B5EF4-FFF2-40B4-BE49-F238E27FC236}">
                    <a16:creationId xmlns:a16="http://schemas.microsoft.com/office/drawing/2014/main" xmlns="" id="{C2C7E5A9-E0A6-4B26-B0CA-75D05B9AEB52}"/>
                  </a:ext>
                </a:extLst>
              </p:cNvPr>
              <p:cNvSpPr txBox="1"/>
              <p:nvPr/>
            </p:nvSpPr>
            <p:spPr>
              <a:xfrm>
                <a:off x="4250821" y="4035877"/>
                <a:ext cx="664154" cy="430887"/>
              </a:xfrm>
              <a:prstGeom prst="rect">
                <a:avLst/>
              </a:prstGeom>
              <a:noFill/>
            </p:spPr>
            <p:txBody>
              <a:bodyPr wrap="square" rtlCol="0">
                <a:spAutoFit/>
              </a:bodyPr>
              <a:lstStyle/>
              <a:p>
                <a:pPr marL="12700" marR="5080" algn="ctr"/>
                <a:r>
                  <a:rPr lang="en-US" sz="1100" spc="-5" dirty="0">
                    <a:solidFill>
                      <a:srgbClr val="494949"/>
                    </a:solidFill>
                    <a:latin typeface="Franklin Gothic Book" panose="020B0503020102020204" pitchFamily="34" charset="0"/>
                    <a:cs typeface="Arial"/>
                  </a:rPr>
                  <a:t>Data System</a:t>
                </a:r>
              </a:p>
            </p:txBody>
          </p:sp>
        </p:grpSp>
        <p:grpSp>
          <p:nvGrpSpPr>
            <p:cNvPr id="53" name="Group 52">
              <a:extLst>
                <a:ext uri="{FF2B5EF4-FFF2-40B4-BE49-F238E27FC236}">
                  <a16:creationId xmlns:a16="http://schemas.microsoft.com/office/drawing/2014/main" xmlns="" id="{D00F4D45-AE76-4017-9DA3-C1B4C4339F92}"/>
                </a:ext>
              </a:extLst>
            </p:cNvPr>
            <p:cNvGrpSpPr/>
            <p:nvPr/>
          </p:nvGrpSpPr>
          <p:grpSpPr>
            <a:xfrm>
              <a:off x="5887210" y="4021107"/>
              <a:ext cx="1843962" cy="1187013"/>
              <a:chOff x="1908238" y="3587253"/>
              <a:chExt cx="1843962" cy="1187013"/>
            </a:xfrm>
          </p:grpSpPr>
          <p:grpSp>
            <p:nvGrpSpPr>
              <p:cNvPr id="54" name="Group 53">
                <a:extLst>
                  <a:ext uri="{FF2B5EF4-FFF2-40B4-BE49-F238E27FC236}">
                    <a16:creationId xmlns:a16="http://schemas.microsoft.com/office/drawing/2014/main" xmlns="" id="{316946E4-8BFE-47D3-9A09-3E4E5E54D756}"/>
                  </a:ext>
                </a:extLst>
              </p:cNvPr>
              <p:cNvGrpSpPr/>
              <p:nvPr/>
            </p:nvGrpSpPr>
            <p:grpSpPr>
              <a:xfrm>
                <a:off x="1908238" y="3587253"/>
                <a:ext cx="1843962" cy="1187013"/>
                <a:chOff x="1952476" y="3728209"/>
                <a:chExt cx="1843962" cy="1187013"/>
              </a:xfrm>
            </p:grpSpPr>
            <p:pic>
              <p:nvPicPr>
                <p:cNvPr id="59" name="Graphic 58" descr="Document">
                  <a:extLst>
                    <a:ext uri="{FF2B5EF4-FFF2-40B4-BE49-F238E27FC236}">
                      <a16:creationId xmlns:a16="http://schemas.microsoft.com/office/drawing/2014/main" xmlns="" id="{C62B1B18-F779-41ED-8619-C19C21646B28}"/>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1952476" y="3728209"/>
                  <a:ext cx="471805" cy="471805"/>
                </a:xfrm>
                <a:prstGeom prst="rect">
                  <a:avLst/>
                </a:prstGeom>
              </p:spPr>
            </p:pic>
            <p:sp>
              <p:nvSpPr>
                <p:cNvPr id="60" name="Callout: Bent Line 59">
                  <a:extLst>
                    <a:ext uri="{FF2B5EF4-FFF2-40B4-BE49-F238E27FC236}">
                      <a16:creationId xmlns:a16="http://schemas.microsoft.com/office/drawing/2014/main" xmlns="" id="{AAE1A9C9-71C4-4DC6-BB42-41F184AA62CA}"/>
                    </a:ext>
                  </a:extLst>
                </p:cNvPr>
                <p:cNvSpPr/>
                <p:nvPr/>
              </p:nvSpPr>
              <p:spPr>
                <a:xfrm>
                  <a:off x="2584984" y="4573334"/>
                  <a:ext cx="1211454" cy="341888"/>
                </a:xfrm>
                <a:prstGeom prst="borderCallout2">
                  <a:avLst>
                    <a:gd name="adj1" fmla="val -14604"/>
                    <a:gd name="adj2" fmla="val 37047"/>
                    <a:gd name="adj3" fmla="val -50329"/>
                    <a:gd name="adj4" fmla="val 36616"/>
                    <a:gd name="adj5" fmla="val -160265"/>
                    <a:gd name="adj6" fmla="val -17020"/>
                  </a:avLst>
                </a:prstGeom>
                <a:solidFill>
                  <a:srgbClr val="F9F9F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8" name="object 27">
                <a:extLst>
                  <a:ext uri="{FF2B5EF4-FFF2-40B4-BE49-F238E27FC236}">
                    <a16:creationId xmlns:a16="http://schemas.microsoft.com/office/drawing/2014/main" xmlns="" id="{45118253-E93A-43F5-8E89-E5DED172CCAF}"/>
                  </a:ext>
                </a:extLst>
              </p:cNvPr>
              <p:cNvSpPr txBox="1"/>
              <p:nvPr/>
            </p:nvSpPr>
            <p:spPr>
              <a:xfrm>
                <a:off x="2677026" y="4510633"/>
                <a:ext cx="1059683" cy="169277"/>
              </a:xfrm>
              <a:prstGeom prst="rect">
                <a:avLst/>
              </a:prstGeom>
            </p:spPr>
            <p:txBody>
              <a:bodyPr vert="horz" wrap="square" lIns="0" tIns="0" rIns="0" bIns="0" rtlCol="0">
                <a:spAutoFit/>
              </a:bodyPr>
              <a:lstStyle/>
              <a:p>
                <a:pPr marL="12700" marR="5080" indent="-171450" algn="ctr">
                  <a:lnSpc>
                    <a:spcPct val="100000"/>
                  </a:lnSpc>
                  <a:buFont typeface="Arial" panose="020B0604020202020204" pitchFamily="34" charset="0"/>
                  <a:buChar char="•"/>
                </a:pPr>
                <a:r>
                  <a:rPr lang="en-US" sz="1100" spc="-5" dirty="0">
                    <a:solidFill>
                      <a:srgbClr val="494949"/>
                    </a:solidFill>
                    <a:latin typeface="Franklin Gothic Book" panose="020B0503020102020204" pitchFamily="34" charset="0"/>
                    <a:cs typeface="Arial"/>
                  </a:rPr>
                  <a:t>Assessm</a:t>
                </a:r>
                <a:r>
                  <a:rPr sz="1100" spc="-5" dirty="0">
                    <a:solidFill>
                      <a:srgbClr val="494949"/>
                    </a:solidFill>
                    <a:latin typeface="Franklin Gothic Book" panose="020B0503020102020204" pitchFamily="34" charset="0"/>
                    <a:cs typeface="Arial"/>
                  </a:rPr>
                  <a:t>ent</a:t>
                </a:r>
              </a:p>
            </p:txBody>
          </p:sp>
        </p:grpSp>
        <p:cxnSp>
          <p:nvCxnSpPr>
            <p:cNvPr id="61" name="Straight Arrow Connector 60">
              <a:extLst>
                <a:ext uri="{FF2B5EF4-FFF2-40B4-BE49-F238E27FC236}">
                  <a16:creationId xmlns:a16="http://schemas.microsoft.com/office/drawing/2014/main" xmlns="" id="{98F857D0-B5EC-46B4-A466-DC6425369C5F}"/>
                </a:ext>
              </a:extLst>
            </p:cNvPr>
            <p:cNvCxnSpPr>
              <a:cxnSpLocks/>
            </p:cNvCxnSpPr>
            <p:nvPr/>
          </p:nvCxnSpPr>
          <p:spPr>
            <a:xfrm>
              <a:off x="5998315" y="3672102"/>
              <a:ext cx="1650757" cy="0"/>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62" name="Straight Arrow Connector 61">
              <a:extLst>
                <a:ext uri="{FF2B5EF4-FFF2-40B4-BE49-F238E27FC236}">
                  <a16:creationId xmlns:a16="http://schemas.microsoft.com/office/drawing/2014/main" xmlns="" id="{1873AFEF-7F42-458F-8846-741AB8073593}"/>
                </a:ext>
              </a:extLst>
            </p:cNvPr>
            <p:cNvCxnSpPr>
              <a:cxnSpLocks/>
            </p:cNvCxnSpPr>
            <p:nvPr/>
          </p:nvCxnSpPr>
          <p:spPr>
            <a:xfrm>
              <a:off x="1081817" y="3679526"/>
              <a:ext cx="589788" cy="0"/>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65" name="Straight Arrow Connector 64">
              <a:extLst>
                <a:ext uri="{FF2B5EF4-FFF2-40B4-BE49-F238E27FC236}">
                  <a16:creationId xmlns:a16="http://schemas.microsoft.com/office/drawing/2014/main" xmlns="" id="{5F97B936-CD90-45DB-A0DE-0F1FCA5EFC5B}"/>
                </a:ext>
              </a:extLst>
            </p:cNvPr>
            <p:cNvCxnSpPr>
              <a:cxnSpLocks/>
            </p:cNvCxnSpPr>
            <p:nvPr/>
          </p:nvCxnSpPr>
          <p:spPr>
            <a:xfrm>
              <a:off x="4159001" y="3672102"/>
              <a:ext cx="472021" cy="0"/>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68" name="Straight Arrow Connector 67">
              <a:extLst>
                <a:ext uri="{FF2B5EF4-FFF2-40B4-BE49-F238E27FC236}">
                  <a16:creationId xmlns:a16="http://schemas.microsoft.com/office/drawing/2014/main" xmlns="" id="{B45EB1D7-6D52-4C4B-855B-E76C810C8769}"/>
                </a:ext>
              </a:extLst>
            </p:cNvPr>
            <p:cNvCxnSpPr>
              <a:cxnSpLocks/>
            </p:cNvCxnSpPr>
            <p:nvPr/>
          </p:nvCxnSpPr>
          <p:spPr>
            <a:xfrm>
              <a:off x="2514600" y="5181600"/>
              <a:ext cx="0" cy="660681"/>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70" name="Straight Connector 69">
              <a:extLst>
                <a:ext uri="{FF2B5EF4-FFF2-40B4-BE49-F238E27FC236}">
                  <a16:creationId xmlns:a16="http://schemas.microsoft.com/office/drawing/2014/main" xmlns="" id="{537264E3-C53F-4065-83C8-8612F0A7FDCE}"/>
                </a:ext>
              </a:extLst>
            </p:cNvPr>
            <p:cNvCxnSpPr>
              <a:cxnSpLocks/>
              <a:stCxn id="13" idx="1"/>
            </p:cNvCxnSpPr>
            <p:nvPr/>
          </p:nvCxnSpPr>
          <p:spPr>
            <a:xfrm flipH="1">
              <a:off x="3434822" y="3644679"/>
              <a:ext cx="442678" cy="7694"/>
            </a:xfrm>
            <a:prstGeom prst="line">
              <a:avLst/>
            </a:prstGeom>
            <a:ln w="38100">
              <a:solidFill>
                <a:srgbClr val="6D6E7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xmlns="" id="{D0D7039A-5690-425F-991A-6FC7A5FB6435}"/>
                </a:ext>
              </a:extLst>
            </p:cNvPr>
            <p:cNvCxnSpPr>
              <a:cxnSpLocks/>
            </p:cNvCxnSpPr>
            <p:nvPr/>
          </p:nvCxnSpPr>
          <p:spPr>
            <a:xfrm flipV="1">
              <a:off x="2514600" y="4341486"/>
              <a:ext cx="0" cy="622092"/>
            </a:xfrm>
            <a:prstGeom prst="line">
              <a:avLst/>
            </a:prstGeom>
            <a:ln w="38100">
              <a:solidFill>
                <a:srgbClr val="6D6E70"/>
              </a:solidFill>
            </a:ln>
          </p:spPr>
          <p:style>
            <a:lnRef idx="1">
              <a:schemeClr val="accent1"/>
            </a:lnRef>
            <a:fillRef idx="0">
              <a:schemeClr val="accent1"/>
            </a:fillRef>
            <a:effectRef idx="0">
              <a:schemeClr val="accent1"/>
            </a:effectRef>
            <a:fontRef idx="minor">
              <a:schemeClr val="tx1"/>
            </a:fontRef>
          </p:style>
        </p:cxnSp>
      </p:grpSp>
      <p:sp>
        <p:nvSpPr>
          <p:cNvPr id="80" name="object 92">
            <a:extLst>
              <a:ext uri="{FF2B5EF4-FFF2-40B4-BE49-F238E27FC236}">
                <a16:creationId xmlns:a16="http://schemas.microsoft.com/office/drawing/2014/main" xmlns="" id="{1FDF64B4-E6BB-4B3A-B151-FEF2FA6EB1DE}"/>
              </a:ext>
            </a:extLst>
          </p:cNvPr>
          <p:cNvSpPr txBox="1">
            <a:spLocks/>
          </p:cNvSpPr>
          <p:nvPr/>
        </p:nvSpPr>
        <p:spPr>
          <a:xfrm>
            <a:off x="59625" y="6983679"/>
            <a:ext cx="1330072" cy="187744"/>
          </a:xfrm>
          <a:prstGeom prst="rect">
            <a:avLst/>
          </a:prstGeom>
        </p:spPr>
        <p:txBody>
          <a:bodyPr vert="horz"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ctr">
              <a:lnSpc>
                <a:spcPts val="1425"/>
              </a:lnSpc>
            </a:pPr>
            <a:r>
              <a:rPr lang="en-US" dirty="0">
                <a:solidFill>
                  <a:srgbClr val="535455"/>
                </a:solidFill>
                <a:latin typeface="Franklin Gothic Book" panose="020B0503020102020204" pitchFamily="34" charset="0"/>
              </a:rPr>
              <a:t>&lt;&lt;Month&gt;&gt;</a:t>
            </a:r>
          </a:p>
        </p:txBody>
      </p:sp>
    </p:spTree>
    <p:extLst>
      <p:ext uri="{BB962C8B-B14F-4D97-AF65-F5344CB8AC3E}">
        <p14:creationId xmlns:p14="http://schemas.microsoft.com/office/powerpoint/2010/main" val="397663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9F9F9"/>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0D6389-AB27-4A9E-A5FF-58D165733740}"/>
              </a:ext>
            </a:extLst>
          </p:cNvPr>
          <p:cNvSpPr>
            <a:spLocks noGrp="1"/>
          </p:cNvSpPr>
          <p:nvPr>
            <p:ph type="title"/>
          </p:nvPr>
        </p:nvSpPr>
        <p:spPr>
          <a:xfrm>
            <a:off x="1448038" y="2057400"/>
            <a:ext cx="7162324" cy="1513206"/>
          </a:xfrm>
        </p:spPr>
        <p:txBody>
          <a:bodyPr>
            <a:normAutofit fontScale="90000"/>
          </a:bodyPr>
          <a:lstStyle/>
          <a:p>
            <a:pPr marL="12700" lvl="0" algn="ctr" defTabSz="914400">
              <a:lnSpc>
                <a:spcPct val="100000"/>
              </a:lnSpc>
              <a:spcBef>
                <a:spcPts val="0"/>
              </a:spcBef>
            </a:pPr>
            <a:r>
              <a:rPr lang="en-US" sz="8000" dirty="0">
                <a:solidFill>
                  <a:srgbClr val="27A9E1"/>
                </a:solidFill>
                <a:latin typeface="Franklin Gothic Medium" panose="020B0603020102020204" pitchFamily="34" charset="0"/>
                <a:ea typeface="+mn-ea"/>
                <a:cs typeface="+mn-cs"/>
              </a:rPr>
              <a:t>Data Reporting Process Maps</a:t>
            </a:r>
            <a:endParaRPr lang="en-US" sz="8000" dirty="0"/>
          </a:p>
        </p:txBody>
      </p:sp>
      <p:pic>
        <p:nvPicPr>
          <p:cNvPr id="4" name="Graphic 12">
            <a:extLst>
              <a:ext uri="{FF2B5EF4-FFF2-40B4-BE49-F238E27FC236}">
                <a16:creationId xmlns:a16="http://schemas.microsoft.com/office/drawing/2014/main" xmlns="" id="{4285590C-388B-4405-9C21-CA08421535CC}"/>
              </a:ext>
            </a:extLst>
          </p:cNvPr>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4029489" y="3916345"/>
            <a:ext cx="1999422" cy="642558"/>
          </a:xfrm>
          <a:prstGeom prst="rect">
            <a:avLst/>
          </a:prstGeom>
        </p:spPr>
      </p:pic>
    </p:spTree>
    <p:extLst>
      <p:ext uri="{BB962C8B-B14F-4D97-AF65-F5344CB8AC3E}">
        <p14:creationId xmlns:p14="http://schemas.microsoft.com/office/powerpoint/2010/main" val="21496456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Rectangle 79">
            <a:extLst>
              <a:ext uri="{FF2B5EF4-FFF2-40B4-BE49-F238E27FC236}">
                <a16:creationId xmlns:a16="http://schemas.microsoft.com/office/drawing/2014/main" xmlns="" id="{5C77539E-C629-46CC-A5BE-2FAB46ED4ED3}"/>
              </a:ext>
            </a:extLst>
          </p:cNvPr>
          <p:cNvSpPr/>
          <p:nvPr/>
        </p:nvSpPr>
        <p:spPr>
          <a:xfrm rot="5400000">
            <a:off x="4840003" y="2423712"/>
            <a:ext cx="511743" cy="10229850"/>
          </a:xfrm>
          <a:prstGeom prst="rect">
            <a:avLst/>
          </a:prstGeom>
          <a:solidFill>
            <a:srgbClr val="6D6E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Callout: Bent Line 129">
            <a:extLst>
              <a:ext uri="{FF2B5EF4-FFF2-40B4-BE49-F238E27FC236}">
                <a16:creationId xmlns:a16="http://schemas.microsoft.com/office/drawing/2014/main" xmlns="" id="{8B543439-A775-4CE4-A26C-2A03FE9B1DFC}"/>
              </a:ext>
            </a:extLst>
          </p:cNvPr>
          <p:cNvSpPr/>
          <p:nvPr/>
        </p:nvSpPr>
        <p:spPr>
          <a:xfrm>
            <a:off x="3250969" y="5675682"/>
            <a:ext cx="774727" cy="302479"/>
          </a:xfrm>
          <a:prstGeom prst="borderCallout2">
            <a:avLst>
              <a:gd name="adj1" fmla="val 18750"/>
              <a:gd name="adj2" fmla="val -8333"/>
              <a:gd name="adj3" fmla="val 18750"/>
              <a:gd name="adj4" fmla="val -16667"/>
              <a:gd name="adj5" fmla="val -35948"/>
              <a:gd name="adj6" fmla="val -42903"/>
            </a:avLst>
          </a:prstGeom>
          <a:solidFill>
            <a:srgbClr val="F9F9F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 name="object 10">
            <a:extLst>
              <a:ext uri="{FF2B5EF4-FFF2-40B4-BE49-F238E27FC236}">
                <a16:creationId xmlns:a16="http://schemas.microsoft.com/office/drawing/2014/main" xmlns="" id="{27F2A5AE-8A40-4AA7-9034-9B2C0F1BBD25}"/>
              </a:ext>
            </a:extLst>
          </p:cNvPr>
          <p:cNvSpPr/>
          <p:nvPr/>
        </p:nvSpPr>
        <p:spPr>
          <a:xfrm>
            <a:off x="6513586" y="3070553"/>
            <a:ext cx="2011587" cy="1305812"/>
          </a:xfrm>
          <a:custGeom>
            <a:avLst/>
            <a:gdLst/>
            <a:ahLst/>
            <a:cxnLst/>
            <a:rect l="l" t="t" r="r" b="b"/>
            <a:pathLst>
              <a:path w="1371600" h="914400">
                <a:moveTo>
                  <a:pt x="0" y="457200"/>
                </a:moveTo>
                <a:lnTo>
                  <a:pt x="685800" y="0"/>
                </a:lnTo>
                <a:lnTo>
                  <a:pt x="1371600" y="457199"/>
                </a:lnTo>
                <a:lnTo>
                  <a:pt x="685800" y="914400"/>
                </a:lnTo>
                <a:lnTo>
                  <a:pt x="0" y="457200"/>
                </a:lnTo>
                <a:close/>
              </a:path>
            </a:pathLst>
          </a:custGeom>
          <a:solidFill>
            <a:srgbClr val="F9F9F9"/>
          </a:solidFill>
          <a:ln w="3175">
            <a:solidFill>
              <a:srgbClr val="000000"/>
            </a:solidFill>
          </a:ln>
        </p:spPr>
        <p:txBody>
          <a:bodyPr wrap="square" lIns="0" tIns="0" rIns="0" bIns="0" rtlCol="0"/>
          <a:lstStyle/>
          <a:p>
            <a:endParaRPr/>
          </a:p>
        </p:txBody>
      </p:sp>
      <p:graphicFrame>
        <p:nvGraphicFramePr>
          <p:cNvPr id="2" name="object 2"/>
          <p:cNvGraphicFramePr>
            <a:graphicFrameLocks noGrp="1"/>
          </p:cNvGraphicFramePr>
          <p:nvPr>
            <p:extLst>
              <p:ext uri="{D42A27DB-BD31-4B8C-83A1-F6EECF244321}">
                <p14:modId xmlns:p14="http://schemas.microsoft.com/office/powerpoint/2010/main" val="1954623206"/>
              </p:ext>
            </p:extLst>
          </p:nvPr>
        </p:nvGraphicFramePr>
        <p:xfrm>
          <a:off x="437611" y="597330"/>
          <a:ext cx="9164039" cy="731492"/>
        </p:xfrm>
        <a:graphic>
          <a:graphicData uri="http://schemas.openxmlformats.org/drawingml/2006/table">
            <a:tbl>
              <a:tblPr firstRow="1" bandRow="1">
                <a:tableStyleId>{2D5ABB26-0587-4C30-8999-92F81FD0307C}</a:tableStyleId>
              </a:tblPr>
              <a:tblGrid>
                <a:gridCol w="9164039">
                  <a:extLst>
                    <a:ext uri="{9D8B030D-6E8A-4147-A177-3AD203B41FA5}">
                      <a16:colId xmlns:a16="http://schemas.microsoft.com/office/drawing/2014/main" xmlns="" val="20000"/>
                    </a:ext>
                  </a:extLst>
                </a:gridCol>
              </a:tblGrid>
              <a:tr h="279369">
                <a:tc>
                  <a:txBody>
                    <a:bodyPr/>
                    <a:lstStyle/>
                    <a:p>
                      <a:pPr marL="0" indent="0" algn="l" defTabSz="754380" rtl="0" eaLnBrk="1" latinLnBrk="0" hangingPunct="1">
                        <a:lnSpc>
                          <a:spcPct val="100000"/>
                        </a:lnSpc>
                        <a:spcBef>
                          <a:spcPts val="0"/>
                        </a:spcBef>
                        <a:buFont typeface="Arial" panose="020B0604020202020204" pitchFamily="34" charset="0"/>
                        <a:buNone/>
                      </a:pPr>
                      <a:r>
                        <a:rPr lang="en-US" sz="2000" b="1" kern="1200" dirty="0">
                          <a:solidFill>
                            <a:schemeClr val="tx1"/>
                          </a:solidFill>
                          <a:effectLst/>
                          <a:latin typeface="Franklin Gothic Book" panose="020B0503020102020204" pitchFamily="34" charset="0"/>
                          <a:ea typeface="+mn-ea"/>
                          <a:cs typeface="+mn-cs"/>
                        </a:rPr>
                        <a:t> </a:t>
                      </a:r>
                      <a:r>
                        <a:rPr lang="en-US" sz="2000" b="1" kern="1200" dirty="0">
                          <a:solidFill>
                            <a:srgbClr val="00B0F0"/>
                          </a:solidFill>
                          <a:effectLst/>
                          <a:latin typeface="Franklin Gothic Book" panose="020B0503020102020204" pitchFamily="34" charset="0"/>
                          <a:ea typeface="+mn-ea"/>
                          <a:cs typeface="+mn-cs"/>
                        </a:rPr>
                        <a:t> </a:t>
                      </a:r>
                      <a:r>
                        <a:rPr sz="2400" kern="1200" dirty="0">
                          <a:solidFill>
                            <a:srgbClr val="27A9E1"/>
                          </a:solidFill>
                          <a:latin typeface="Franklin Gothic Medium" panose="020B0603020102020204" pitchFamily="34" charset="0"/>
                          <a:ea typeface="+mn-ea"/>
                          <a:cs typeface="+mn-cs"/>
                        </a:rPr>
                        <a:t>Points of Reference:</a:t>
                      </a:r>
                    </a:p>
                  </a:txBody>
                  <a:tcPr marL="0" marR="0" marT="0" marB="0">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extLst>
                  <a:ext uri="{0D108BD9-81ED-4DB2-BD59-A6C34878D82A}">
                    <a16:rowId xmlns:a16="http://schemas.microsoft.com/office/drawing/2014/main" xmlns="" val="10000"/>
                  </a:ext>
                </a:extLst>
              </a:tr>
              <a:tr h="243812">
                <a:tc>
                  <a:txBody>
                    <a:bodyPr/>
                    <a:lstStyle/>
                    <a:p>
                      <a:pPr marL="0" indent="0" algn="l" defTabSz="754380" rtl="0" eaLnBrk="1" latinLnBrk="0" hangingPunct="1">
                        <a:lnSpc>
                          <a:spcPct val="100000"/>
                        </a:lnSpc>
                        <a:spcBef>
                          <a:spcPts val="0"/>
                        </a:spcBef>
                        <a:buFont typeface="Arial" panose="020B0604020202020204" pitchFamily="34" charset="0"/>
                        <a:buNone/>
                      </a:pPr>
                      <a:r>
                        <a:rPr lang="en-US" sz="1400" i="1" kern="1200" dirty="0">
                          <a:solidFill>
                            <a:schemeClr val="tx1"/>
                          </a:solidFill>
                          <a:effectLst/>
                          <a:latin typeface="Franklin Gothic Book" panose="020B0503020102020204" pitchFamily="34" charset="0"/>
                          <a:ea typeface="+mn-ea"/>
                          <a:cs typeface="+mn-cs"/>
                        </a:rPr>
                        <a:t>       </a:t>
                      </a:r>
                      <a:r>
                        <a:rPr sz="1400" i="1" kern="1200" dirty="0">
                          <a:solidFill>
                            <a:srgbClr val="555657"/>
                          </a:solidFill>
                          <a:effectLst/>
                          <a:latin typeface="Franklin Gothic Book" panose="020B0503020102020204" pitchFamily="34" charset="0"/>
                          <a:ea typeface="+mn-ea"/>
                          <a:cs typeface="+mn-cs"/>
                        </a:rPr>
                        <a:t>1.  Data quality calls with ACF, TEI Staff, and Grantees are conducted during  reviews.</a:t>
                      </a:r>
                    </a:p>
                  </a:txBody>
                  <a:tcPr marL="0" marR="0" marT="0" marB="0">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tcPr>
                </a:tc>
                <a:extLst>
                  <a:ext uri="{0D108BD9-81ED-4DB2-BD59-A6C34878D82A}">
                    <a16:rowId xmlns:a16="http://schemas.microsoft.com/office/drawing/2014/main" xmlns="" val="10001"/>
                  </a:ext>
                </a:extLst>
              </a:tr>
              <a:tr h="111180">
                <a:tc>
                  <a:txBody>
                    <a:bodyPr/>
                    <a:lstStyle/>
                    <a:p>
                      <a:endParaRPr sz="800" dirty="0">
                        <a:latin typeface="Arial"/>
                        <a:cs typeface="Arial"/>
                      </a:endParaRPr>
                    </a:p>
                  </a:txBody>
                  <a:tcPr marL="0" marR="0" marT="0" marB="0">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3" name="object 3"/>
          <p:cNvSpPr/>
          <p:nvPr/>
        </p:nvSpPr>
        <p:spPr>
          <a:xfrm>
            <a:off x="61360" y="3568000"/>
            <a:ext cx="1118322" cy="985883"/>
          </a:xfrm>
          <a:custGeom>
            <a:avLst/>
            <a:gdLst/>
            <a:ahLst/>
            <a:cxnLst/>
            <a:rect l="l" t="t" r="r" b="b"/>
            <a:pathLst>
              <a:path w="914400" h="914400">
                <a:moveTo>
                  <a:pt x="0" y="457200"/>
                </a:moveTo>
                <a:lnTo>
                  <a:pt x="2363" y="410500"/>
                </a:lnTo>
                <a:lnTo>
                  <a:pt x="9300" y="365139"/>
                </a:lnTo>
                <a:lnTo>
                  <a:pt x="20579" y="321347"/>
                </a:lnTo>
                <a:lnTo>
                  <a:pt x="35968" y="279356"/>
                </a:lnTo>
                <a:lnTo>
                  <a:pt x="55238" y="239396"/>
                </a:lnTo>
                <a:lnTo>
                  <a:pt x="78157" y="201699"/>
                </a:lnTo>
                <a:lnTo>
                  <a:pt x="104493" y="166495"/>
                </a:lnTo>
                <a:lnTo>
                  <a:pt x="134016" y="134016"/>
                </a:lnTo>
                <a:lnTo>
                  <a:pt x="166495" y="104493"/>
                </a:lnTo>
                <a:lnTo>
                  <a:pt x="201699" y="78157"/>
                </a:lnTo>
                <a:lnTo>
                  <a:pt x="239396" y="55238"/>
                </a:lnTo>
                <a:lnTo>
                  <a:pt x="279356" y="35968"/>
                </a:lnTo>
                <a:lnTo>
                  <a:pt x="321347" y="20579"/>
                </a:lnTo>
                <a:lnTo>
                  <a:pt x="365139" y="9300"/>
                </a:lnTo>
                <a:lnTo>
                  <a:pt x="410500" y="2363"/>
                </a:lnTo>
                <a:lnTo>
                  <a:pt x="457200" y="0"/>
                </a:lnTo>
                <a:lnTo>
                  <a:pt x="504025" y="2363"/>
                </a:lnTo>
                <a:lnTo>
                  <a:pt x="549479" y="9300"/>
                </a:lnTo>
                <a:lnTo>
                  <a:pt x="593335" y="20579"/>
                </a:lnTo>
                <a:lnTo>
                  <a:pt x="635365" y="35968"/>
                </a:lnTo>
                <a:lnTo>
                  <a:pt x="675341" y="55238"/>
                </a:lnTo>
                <a:lnTo>
                  <a:pt x="713035" y="78157"/>
                </a:lnTo>
                <a:lnTo>
                  <a:pt x="748220" y="104493"/>
                </a:lnTo>
                <a:lnTo>
                  <a:pt x="780669" y="134016"/>
                </a:lnTo>
                <a:lnTo>
                  <a:pt x="810152" y="166495"/>
                </a:lnTo>
                <a:lnTo>
                  <a:pt x="836443" y="201699"/>
                </a:lnTo>
                <a:lnTo>
                  <a:pt x="859314" y="239396"/>
                </a:lnTo>
                <a:lnTo>
                  <a:pt x="878538" y="279356"/>
                </a:lnTo>
                <a:lnTo>
                  <a:pt x="893886" y="321347"/>
                </a:lnTo>
                <a:lnTo>
                  <a:pt x="905130" y="365139"/>
                </a:lnTo>
                <a:lnTo>
                  <a:pt x="912044" y="410500"/>
                </a:lnTo>
                <a:lnTo>
                  <a:pt x="914400" y="457199"/>
                </a:lnTo>
                <a:lnTo>
                  <a:pt x="912044" y="504025"/>
                </a:lnTo>
                <a:lnTo>
                  <a:pt x="905130" y="549479"/>
                </a:lnTo>
                <a:lnTo>
                  <a:pt x="893886" y="593335"/>
                </a:lnTo>
                <a:lnTo>
                  <a:pt x="878538" y="635365"/>
                </a:lnTo>
                <a:lnTo>
                  <a:pt x="859314" y="675341"/>
                </a:lnTo>
                <a:lnTo>
                  <a:pt x="836443" y="713035"/>
                </a:lnTo>
                <a:lnTo>
                  <a:pt x="810152" y="748220"/>
                </a:lnTo>
                <a:lnTo>
                  <a:pt x="780668" y="780669"/>
                </a:lnTo>
                <a:lnTo>
                  <a:pt x="748220" y="810152"/>
                </a:lnTo>
                <a:lnTo>
                  <a:pt x="713035" y="836443"/>
                </a:lnTo>
                <a:lnTo>
                  <a:pt x="675341" y="859314"/>
                </a:lnTo>
                <a:lnTo>
                  <a:pt x="635365" y="878538"/>
                </a:lnTo>
                <a:lnTo>
                  <a:pt x="593335" y="893886"/>
                </a:lnTo>
                <a:lnTo>
                  <a:pt x="549479" y="905130"/>
                </a:lnTo>
                <a:lnTo>
                  <a:pt x="504025" y="912044"/>
                </a:lnTo>
                <a:lnTo>
                  <a:pt x="457200" y="914400"/>
                </a:lnTo>
                <a:lnTo>
                  <a:pt x="410500" y="912044"/>
                </a:lnTo>
                <a:lnTo>
                  <a:pt x="365139" y="905130"/>
                </a:lnTo>
                <a:lnTo>
                  <a:pt x="321347" y="893886"/>
                </a:lnTo>
                <a:lnTo>
                  <a:pt x="279356" y="878538"/>
                </a:lnTo>
                <a:lnTo>
                  <a:pt x="239396" y="859314"/>
                </a:lnTo>
                <a:lnTo>
                  <a:pt x="201699" y="836443"/>
                </a:lnTo>
                <a:lnTo>
                  <a:pt x="166495" y="810152"/>
                </a:lnTo>
                <a:lnTo>
                  <a:pt x="134016" y="780669"/>
                </a:lnTo>
                <a:lnTo>
                  <a:pt x="104493" y="748220"/>
                </a:lnTo>
                <a:lnTo>
                  <a:pt x="78157" y="713035"/>
                </a:lnTo>
                <a:lnTo>
                  <a:pt x="55238" y="675341"/>
                </a:lnTo>
                <a:lnTo>
                  <a:pt x="35968" y="635365"/>
                </a:lnTo>
                <a:lnTo>
                  <a:pt x="20579" y="593335"/>
                </a:lnTo>
                <a:lnTo>
                  <a:pt x="9300" y="549479"/>
                </a:lnTo>
                <a:lnTo>
                  <a:pt x="2363" y="504025"/>
                </a:lnTo>
                <a:lnTo>
                  <a:pt x="0" y="457200"/>
                </a:lnTo>
                <a:close/>
              </a:path>
            </a:pathLst>
          </a:custGeom>
          <a:solidFill>
            <a:srgbClr val="F9F9F9"/>
          </a:solidFill>
          <a:ln w="3175">
            <a:solidFill>
              <a:srgbClr val="000000"/>
            </a:solidFill>
          </a:ln>
        </p:spPr>
        <p:txBody>
          <a:bodyPr wrap="square" lIns="0" tIns="0" rIns="0" bIns="0" rtlCol="0"/>
          <a:lstStyle/>
          <a:p>
            <a:endParaRPr/>
          </a:p>
        </p:txBody>
      </p:sp>
      <p:sp>
        <p:nvSpPr>
          <p:cNvPr id="4" name="object 4"/>
          <p:cNvSpPr txBox="1"/>
          <p:nvPr/>
        </p:nvSpPr>
        <p:spPr>
          <a:xfrm>
            <a:off x="-2747" y="3775115"/>
            <a:ext cx="1172642" cy="553998"/>
          </a:xfrm>
          <a:prstGeom prst="rect">
            <a:avLst/>
          </a:prstGeom>
        </p:spPr>
        <p:txBody>
          <a:bodyPr vert="horz" wrap="square" lIns="0" tIns="0" rIns="0" bIns="0" rtlCol="0">
            <a:spAutoFit/>
          </a:bodyPr>
          <a:lstStyle/>
          <a:p>
            <a:pPr marL="280035" marR="5080" indent="-267970" algn="ctr"/>
            <a:r>
              <a:rPr sz="1200" spc="-5" dirty="0">
                <a:solidFill>
                  <a:srgbClr val="494949"/>
                </a:solidFill>
                <a:latin typeface="Franklin Gothic Demi" panose="020B0703020102020204" pitchFamily="34" charset="0"/>
                <a:cs typeface="Arial"/>
              </a:rPr>
              <a:t>1. Data</a:t>
            </a:r>
            <a:r>
              <a:rPr lang="en-US" sz="1200" spc="-5" dirty="0">
                <a:solidFill>
                  <a:srgbClr val="494949"/>
                </a:solidFill>
                <a:latin typeface="Franklin Gothic Demi" panose="020B0703020102020204" pitchFamily="34" charset="0"/>
                <a:cs typeface="Arial"/>
              </a:rPr>
              <a:t> </a:t>
            </a:r>
            <a:r>
              <a:rPr sz="1200" spc="-5" dirty="0">
                <a:solidFill>
                  <a:srgbClr val="494949"/>
                </a:solidFill>
                <a:latin typeface="Franklin Gothic Demi" panose="020B0703020102020204" pitchFamily="34" charset="0"/>
                <a:cs typeface="Arial"/>
              </a:rPr>
              <a:t>Reporting is</a:t>
            </a:r>
          </a:p>
          <a:p>
            <a:pPr marL="280035" marR="5080" indent="-267970" algn="ctr"/>
            <a:r>
              <a:rPr sz="1200" spc="-5" dirty="0">
                <a:solidFill>
                  <a:srgbClr val="494949"/>
                </a:solidFill>
                <a:latin typeface="Franklin Gothic Demi" panose="020B0703020102020204" pitchFamily="34" charset="0"/>
                <a:cs typeface="Arial"/>
              </a:rPr>
              <a:t>Required</a:t>
            </a:r>
          </a:p>
        </p:txBody>
      </p:sp>
      <p:sp>
        <p:nvSpPr>
          <p:cNvPr id="10" name="object 10"/>
          <p:cNvSpPr/>
          <p:nvPr/>
        </p:nvSpPr>
        <p:spPr>
          <a:xfrm>
            <a:off x="1239383" y="1771933"/>
            <a:ext cx="2011587" cy="1305812"/>
          </a:xfrm>
          <a:custGeom>
            <a:avLst/>
            <a:gdLst/>
            <a:ahLst/>
            <a:cxnLst/>
            <a:rect l="l" t="t" r="r" b="b"/>
            <a:pathLst>
              <a:path w="1371600" h="914400">
                <a:moveTo>
                  <a:pt x="0" y="457200"/>
                </a:moveTo>
                <a:lnTo>
                  <a:pt x="685800" y="0"/>
                </a:lnTo>
                <a:lnTo>
                  <a:pt x="1371600" y="457199"/>
                </a:lnTo>
                <a:lnTo>
                  <a:pt x="685800" y="914400"/>
                </a:lnTo>
                <a:lnTo>
                  <a:pt x="0" y="457200"/>
                </a:lnTo>
                <a:close/>
              </a:path>
            </a:pathLst>
          </a:custGeom>
          <a:solidFill>
            <a:srgbClr val="F9F9F9"/>
          </a:solidFill>
          <a:ln w="3175">
            <a:solidFill>
              <a:srgbClr val="000000"/>
            </a:solidFill>
          </a:ln>
        </p:spPr>
        <p:txBody>
          <a:bodyPr wrap="square" lIns="0" tIns="0" rIns="0" bIns="0" rtlCol="0"/>
          <a:lstStyle/>
          <a:p>
            <a:endParaRPr dirty="0"/>
          </a:p>
        </p:txBody>
      </p:sp>
      <p:sp>
        <p:nvSpPr>
          <p:cNvPr id="11" name="object 11"/>
          <p:cNvSpPr txBox="1"/>
          <p:nvPr/>
        </p:nvSpPr>
        <p:spPr>
          <a:xfrm>
            <a:off x="1453035" y="2264026"/>
            <a:ext cx="1710713" cy="369332"/>
          </a:xfrm>
          <a:prstGeom prst="rect">
            <a:avLst/>
          </a:prstGeom>
        </p:spPr>
        <p:txBody>
          <a:bodyPr vert="horz" wrap="square" lIns="0" tIns="0" rIns="0" bIns="0" rtlCol="0">
            <a:spAutoFit/>
          </a:bodyPr>
          <a:lstStyle/>
          <a:p>
            <a:pPr marL="280035" marR="5080" indent="-267970">
              <a:lnSpc>
                <a:spcPct val="100000"/>
              </a:lnSpc>
            </a:pPr>
            <a:r>
              <a:rPr lang="en-US" sz="1200" spc="-5" dirty="0">
                <a:solidFill>
                  <a:srgbClr val="494949"/>
                </a:solidFill>
                <a:latin typeface="Franklin Gothic Demi" panose="020B0703020102020204" pitchFamily="34" charset="0"/>
                <a:cs typeface="Arial"/>
              </a:rPr>
              <a:t>2.</a:t>
            </a:r>
            <a:r>
              <a:rPr sz="1200" spc="-5" dirty="0">
                <a:solidFill>
                  <a:srgbClr val="494949"/>
                </a:solidFill>
                <a:latin typeface="Franklin Gothic Demi" panose="020B0703020102020204" pitchFamily="34" charset="0"/>
                <a:cs typeface="Arial"/>
              </a:rPr>
              <a:t>Demographic/Se</a:t>
            </a:r>
            <a:r>
              <a:rPr lang="en-US" sz="1200" spc="-5" dirty="0">
                <a:solidFill>
                  <a:srgbClr val="494949"/>
                </a:solidFill>
                <a:latin typeface="Franklin Gothic Demi" panose="020B0703020102020204" pitchFamily="34" charset="0"/>
                <a:cs typeface="Arial"/>
              </a:rPr>
              <a:t>rvi</a:t>
            </a:r>
            <a:r>
              <a:rPr sz="1200" spc="-5" dirty="0">
                <a:solidFill>
                  <a:srgbClr val="494949"/>
                </a:solidFill>
                <a:latin typeface="Franklin Gothic Demi" panose="020B0703020102020204" pitchFamily="34" charset="0"/>
                <a:cs typeface="Arial"/>
              </a:rPr>
              <a:t>ce</a:t>
            </a:r>
            <a:r>
              <a:rPr lang="en-US" sz="1200" spc="-5" dirty="0">
                <a:solidFill>
                  <a:srgbClr val="494949"/>
                </a:solidFill>
                <a:latin typeface="Franklin Gothic Demi" panose="020B0703020102020204" pitchFamily="34" charset="0"/>
                <a:cs typeface="Arial"/>
              </a:rPr>
              <a:t> Utilization Report? </a:t>
            </a:r>
            <a:endParaRPr sz="1200" spc="-5" dirty="0">
              <a:solidFill>
                <a:srgbClr val="494949"/>
              </a:solidFill>
              <a:latin typeface="Franklin Gothic Demi" panose="020B0703020102020204" pitchFamily="34" charset="0"/>
              <a:cs typeface="Arial"/>
            </a:endParaRPr>
          </a:p>
        </p:txBody>
      </p:sp>
      <p:sp>
        <p:nvSpPr>
          <p:cNvPr id="18" name="object 18"/>
          <p:cNvSpPr txBox="1"/>
          <p:nvPr/>
        </p:nvSpPr>
        <p:spPr>
          <a:xfrm>
            <a:off x="1858704" y="1576936"/>
            <a:ext cx="1405192" cy="169277"/>
          </a:xfrm>
          <a:prstGeom prst="rect">
            <a:avLst/>
          </a:prstGeom>
        </p:spPr>
        <p:txBody>
          <a:bodyPr vert="horz" wrap="square" lIns="0" tIns="0" rIns="0" bIns="0" rtlCol="0">
            <a:spAutoFit/>
          </a:bodyPr>
          <a:lstStyle/>
          <a:p>
            <a:pPr marL="12700"/>
            <a:r>
              <a:rPr sz="1100" spc="-5" dirty="0">
                <a:solidFill>
                  <a:srgbClr val="494949"/>
                </a:solidFill>
                <a:latin typeface="Franklin Gothic Book" panose="020B0503020102020204" pitchFamily="34" charset="0"/>
                <a:cs typeface="Arial"/>
              </a:rPr>
              <a:t>Annually/Quarterly</a:t>
            </a:r>
          </a:p>
        </p:txBody>
      </p:sp>
      <p:sp>
        <p:nvSpPr>
          <p:cNvPr id="53" name="object 53"/>
          <p:cNvSpPr/>
          <p:nvPr/>
        </p:nvSpPr>
        <p:spPr>
          <a:xfrm>
            <a:off x="4461058" y="3113239"/>
            <a:ext cx="1484368" cy="193988"/>
          </a:xfrm>
          <a:custGeom>
            <a:avLst/>
            <a:gdLst/>
            <a:ahLst/>
            <a:cxnLst/>
            <a:rect l="l" t="t" r="r" b="b"/>
            <a:pathLst>
              <a:path w="1371600" h="182880">
                <a:moveTo>
                  <a:pt x="0" y="0"/>
                </a:moveTo>
                <a:lnTo>
                  <a:pt x="0" y="182880"/>
                </a:lnTo>
                <a:lnTo>
                  <a:pt x="1371600" y="182880"/>
                </a:lnTo>
                <a:lnTo>
                  <a:pt x="1371600" y="0"/>
                </a:lnTo>
                <a:lnTo>
                  <a:pt x="0" y="0"/>
                </a:lnTo>
                <a:close/>
              </a:path>
            </a:pathLst>
          </a:custGeom>
          <a:solidFill>
            <a:srgbClr val="F9F9F9"/>
          </a:solidFill>
          <a:ln w="3175">
            <a:solidFill>
              <a:srgbClr val="000000"/>
            </a:solidFill>
          </a:ln>
        </p:spPr>
        <p:txBody>
          <a:bodyPr wrap="square" lIns="0" tIns="0" rIns="0" bIns="0" rtlCol="0"/>
          <a:lstStyle/>
          <a:p>
            <a:endParaRPr dirty="0"/>
          </a:p>
        </p:txBody>
      </p:sp>
      <p:sp>
        <p:nvSpPr>
          <p:cNvPr id="54" name="object 54"/>
          <p:cNvSpPr txBox="1"/>
          <p:nvPr/>
        </p:nvSpPr>
        <p:spPr>
          <a:xfrm>
            <a:off x="4755527" y="3130668"/>
            <a:ext cx="1094900" cy="184666"/>
          </a:xfrm>
          <a:prstGeom prst="rect">
            <a:avLst/>
          </a:prstGeom>
        </p:spPr>
        <p:txBody>
          <a:bodyPr vert="horz" wrap="square" lIns="0" tIns="0" rIns="0" bIns="0" rtlCol="0">
            <a:spAutoFit/>
          </a:bodyPr>
          <a:lstStyle/>
          <a:p>
            <a:pPr marL="12700">
              <a:lnSpc>
                <a:spcPct val="100000"/>
              </a:lnSpc>
            </a:pPr>
            <a:r>
              <a:rPr sz="1200" spc="-5" dirty="0">
                <a:solidFill>
                  <a:srgbClr val="494949"/>
                </a:solidFill>
                <a:latin typeface="Franklin Gothic Demi" panose="020B0703020102020204" pitchFamily="34" charset="0"/>
                <a:cs typeface="Arial"/>
              </a:rPr>
              <a:t>5. Data Staff</a:t>
            </a:r>
          </a:p>
        </p:txBody>
      </p:sp>
      <p:sp>
        <p:nvSpPr>
          <p:cNvPr id="55" name="object 55"/>
          <p:cNvSpPr/>
          <p:nvPr/>
        </p:nvSpPr>
        <p:spPr>
          <a:xfrm>
            <a:off x="4461057" y="3308383"/>
            <a:ext cx="1484369" cy="899918"/>
          </a:xfrm>
          <a:custGeom>
            <a:avLst/>
            <a:gdLst/>
            <a:ahLst/>
            <a:cxnLst/>
            <a:rect l="l" t="t" r="r" b="b"/>
            <a:pathLst>
              <a:path w="1371600" h="731520">
                <a:moveTo>
                  <a:pt x="0" y="0"/>
                </a:moveTo>
                <a:lnTo>
                  <a:pt x="0" y="731520"/>
                </a:lnTo>
                <a:lnTo>
                  <a:pt x="1371600" y="731520"/>
                </a:lnTo>
                <a:lnTo>
                  <a:pt x="1371600" y="0"/>
                </a:lnTo>
                <a:lnTo>
                  <a:pt x="0" y="0"/>
                </a:lnTo>
                <a:close/>
              </a:path>
            </a:pathLst>
          </a:custGeom>
          <a:ln w="3175">
            <a:solidFill>
              <a:srgbClr val="000000"/>
            </a:solidFill>
          </a:ln>
        </p:spPr>
        <p:txBody>
          <a:bodyPr wrap="square" lIns="0" tIns="0" rIns="0" bIns="0" rtlCol="0"/>
          <a:lstStyle/>
          <a:p>
            <a:endParaRPr dirty="0"/>
          </a:p>
        </p:txBody>
      </p:sp>
      <p:sp>
        <p:nvSpPr>
          <p:cNvPr id="56" name="object 56"/>
          <p:cNvSpPr txBox="1"/>
          <p:nvPr/>
        </p:nvSpPr>
        <p:spPr>
          <a:xfrm>
            <a:off x="4607246" y="3436149"/>
            <a:ext cx="1191990" cy="507831"/>
          </a:xfrm>
          <a:prstGeom prst="rect">
            <a:avLst/>
          </a:prstGeom>
        </p:spPr>
        <p:txBody>
          <a:bodyPr vert="horz" wrap="square" lIns="0" tIns="0" rIns="0" bIns="0" rtlCol="0">
            <a:spAutoFit/>
          </a:bodyPr>
          <a:lstStyle/>
          <a:p>
            <a:pPr marL="12700" marR="5080" algn="ctr">
              <a:lnSpc>
                <a:spcPct val="100000"/>
              </a:lnSpc>
            </a:pPr>
            <a:r>
              <a:rPr sz="1100" spc="-5" dirty="0">
                <a:solidFill>
                  <a:srgbClr val="494949"/>
                </a:solidFill>
                <a:latin typeface="Franklin Gothic Book" panose="020B0503020102020204" pitchFamily="34" charset="0"/>
                <a:cs typeface="Arial"/>
              </a:rPr>
              <a:t>Generate Report  According to  Schedule</a:t>
            </a:r>
          </a:p>
        </p:txBody>
      </p:sp>
      <p:sp>
        <p:nvSpPr>
          <p:cNvPr id="57" name="object 57"/>
          <p:cNvSpPr txBox="1"/>
          <p:nvPr/>
        </p:nvSpPr>
        <p:spPr>
          <a:xfrm>
            <a:off x="4778185" y="2780838"/>
            <a:ext cx="1549019" cy="169277"/>
          </a:xfrm>
          <a:prstGeom prst="rect">
            <a:avLst/>
          </a:prstGeom>
        </p:spPr>
        <p:txBody>
          <a:bodyPr vert="horz" wrap="square" lIns="0" tIns="0" rIns="0" bIns="0" rtlCol="0">
            <a:spAutoFit/>
          </a:bodyPr>
          <a:lstStyle/>
          <a:p>
            <a:pPr marL="12700">
              <a:lnSpc>
                <a:spcPct val="100000"/>
              </a:lnSpc>
            </a:pPr>
            <a:r>
              <a:rPr sz="1100" spc="-5" dirty="0">
                <a:solidFill>
                  <a:srgbClr val="494949"/>
                </a:solidFill>
                <a:latin typeface="Franklin Gothic Book" panose="020B0503020102020204" pitchFamily="34" charset="0"/>
                <a:cs typeface="Arial"/>
              </a:rPr>
              <a:t>According to Schedule</a:t>
            </a:r>
          </a:p>
        </p:txBody>
      </p:sp>
      <p:sp>
        <p:nvSpPr>
          <p:cNvPr id="110" name="object 10">
            <a:extLst>
              <a:ext uri="{FF2B5EF4-FFF2-40B4-BE49-F238E27FC236}">
                <a16:creationId xmlns:a16="http://schemas.microsoft.com/office/drawing/2014/main" xmlns="" id="{767EF191-1DAF-4DB2-8366-A27E95753064}"/>
              </a:ext>
            </a:extLst>
          </p:cNvPr>
          <p:cNvSpPr/>
          <p:nvPr/>
        </p:nvSpPr>
        <p:spPr>
          <a:xfrm>
            <a:off x="1232939" y="3076469"/>
            <a:ext cx="2011587" cy="1305812"/>
          </a:xfrm>
          <a:custGeom>
            <a:avLst/>
            <a:gdLst/>
            <a:ahLst/>
            <a:cxnLst/>
            <a:rect l="l" t="t" r="r" b="b"/>
            <a:pathLst>
              <a:path w="1371600" h="914400">
                <a:moveTo>
                  <a:pt x="0" y="457200"/>
                </a:moveTo>
                <a:lnTo>
                  <a:pt x="685800" y="0"/>
                </a:lnTo>
                <a:lnTo>
                  <a:pt x="1371600" y="457199"/>
                </a:lnTo>
                <a:lnTo>
                  <a:pt x="685800" y="914400"/>
                </a:lnTo>
                <a:lnTo>
                  <a:pt x="0" y="457200"/>
                </a:lnTo>
                <a:close/>
              </a:path>
            </a:pathLst>
          </a:custGeom>
          <a:solidFill>
            <a:srgbClr val="F9F9F9"/>
          </a:solidFill>
          <a:ln w="3175">
            <a:solidFill>
              <a:srgbClr val="000000"/>
            </a:solidFill>
          </a:ln>
        </p:spPr>
        <p:txBody>
          <a:bodyPr wrap="square" lIns="0" tIns="0" rIns="0" bIns="0" rtlCol="0"/>
          <a:lstStyle/>
          <a:p>
            <a:endParaRPr dirty="0"/>
          </a:p>
        </p:txBody>
      </p:sp>
      <p:sp>
        <p:nvSpPr>
          <p:cNvPr id="82" name="object 82"/>
          <p:cNvSpPr/>
          <p:nvPr/>
        </p:nvSpPr>
        <p:spPr>
          <a:xfrm>
            <a:off x="9479958" y="3551615"/>
            <a:ext cx="457200" cy="457200"/>
          </a:xfrm>
          <a:custGeom>
            <a:avLst/>
            <a:gdLst/>
            <a:ahLst/>
            <a:cxnLst/>
            <a:rect l="l" t="t" r="r" b="b"/>
            <a:pathLst>
              <a:path w="457200" h="457200">
                <a:moveTo>
                  <a:pt x="0" y="0"/>
                </a:moveTo>
                <a:lnTo>
                  <a:pt x="0" y="228600"/>
                </a:lnTo>
                <a:lnTo>
                  <a:pt x="228600" y="457200"/>
                </a:lnTo>
                <a:lnTo>
                  <a:pt x="457200" y="228599"/>
                </a:lnTo>
                <a:lnTo>
                  <a:pt x="457200" y="0"/>
                </a:lnTo>
                <a:lnTo>
                  <a:pt x="0" y="0"/>
                </a:lnTo>
                <a:close/>
              </a:path>
            </a:pathLst>
          </a:custGeom>
          <a:solidFill>
            <a:srgbClr val="F9F9F9"/>
          </a:solidFill>
          <a:ln w="3175">
            <a:solidFill>
              <a:srgbClr val="000000"/>
            </a:solidFill>
          </a:ln>
        </p:spPr>
        <p:txBody>
          <a:bodyPr wrap="square" lIns="0" tIns="0" rIns="0" bIns="0" rtlCol="0"/>
          <a:lstStyle/>
          <a:p>
            <a:endParaRPr/>
          </a:p>
        </p:txBody>
      </p:sp>
      <p:sp>
        <p:nvSpPr>
          <p:cNvPr id="83" name="object 83"/>
          <p:cNvSpPr txBox="1"/>
          <p:nvPr/>
        </p:nvSpPr>
        <p:spPr>
          <a:xfrm>
            <a:off x="9612540" y="3590037"/>
            <a:ext cx="255491" cy="276999"/>
          </a:xfrm>
          <a:prstGeom prst="rect">
            <a:avLst/>
          </a:prstGeom>
        </p:spPr>
        <p:txBody>
          <a:bodyPr vert="horz" wrap="square" lIns="0" tIns="0" rIns="0" bIns="0" rtlCol="0">
            <a:spAutoFit/>
          </a:bodyPr>
          <a:lstStyle/>
          <a:p>
            <a:pPr algn="ctr">
              <a:lnSpc>
                <a:spcPct val="100000"/>
              </a:lnSpc>
            </a:pPr>
            <a:r>
              <a:rPr dirty="0">
                <a:solidFill>
                  <a:srgbClr val="494949"/>
                </a:solidFill>
                <a:latin typeface="Franklin Gothic Book" panose="020B0503020102020204" pitchFamily="34" charset="0"/>
              </a:rPr>
              <a:t>A</a:t>
            </a:r>
          </a:p>
        </p:txBody>
      </p:sp>
      <p:sp>
        <p:nvSpPr>
          <p:cNvPr id="87" name="object 87"/>
          <p:cNvSpPr txBox="1"/>
          <p:nvPr/>
        </p:nvSpPr>
        <p:spPr>
          <a:xfrm>
            <a:off x="8943857" y="3639955"/>
            <a:ext cx="244475" cy="167005"/>
          </a:xfrm>
          <a:prstGeom prst="rect">
            <a:avLst/>
          </a:prstGeom>
        </p:spPr>
        <p:txBody>
          <a:bodyPr vert="horz" wrap="square" lIns="0" tIns="0" rIns="0" bIns="0" rtlCol="0">
            <a:spAutoFit/>
          </a:bodyPr>
          <a:lstStyle/>
          <a:p>
            <a:pPr marL="12700">
              <a:lnSpc>
                <a:spcPct val="100000"/>
              </a:lnSpc>
            </a:pPr>
            <a:r>
              <a:rPr sz="1000" dirty="0">
                <a:latin typeface="Arial"/>
                <a:cs typeface="Arial"/>
              </a:rPr>
              <a:t>Y</a:t>
            </a:r>
            <a:r>
              <a:rPr sz="1000" spc="-10" dirty="0">
                <a:latin typeface="Arial"/>
                <a:cs typeface="Arial"/>
              </a:rPr>
              <a:t>e</a:t>
            </a:r>
            <a:r>
              <a:rPr sz="1000" dirty="0">
                <a:latin typeface="Arial"/>
                <a:cs typeface="Arial"/>
              </a:rPr>
              <a:t>s</a:t>
            </a:r>
          </a:p>
        </p:txBody>
      </p:sp>
      <p:sp>
        <p:nvSpPr>
          <p:cNvPr id="91" name="object 91"/>
          <p:cNvSpPr txBox="1"/>
          <p:nvPr/>
        </p:nvSpPr>
        <p:spPr>
          <a:xfrm>
            <a:off x="7472912" y="4952453"/>
            <a:ext cx="337535" cy="184666"/>
          </a:xfrm>
          <a:prstGeom prst="rect">
            <a:avLst/>
          </a:prstGeom>
        </p:spPr>
        <p:txBody>
          <a:bodyPr vert="horz" wrap="square" lIns="0" tIns="0" rIns="0" bIns="0" rtlCol="0">
            <a:spAutoFit/>
          </a:bodyPr>
          <a:lstStyle/>
          <a:p>
            <a:pPr marL="12700">
              <a:lnSpc>
                <a:spcPct val="100000"/>
              </a:lnSpc>
            </a:pPr>
            <a:r>
              <a:rPr sz="1200" dirty="0">
                <a:latin typeface="Franklin Gothic Book" panose="020B0503020102020204" pitchFamily="34" charset="0"/>
                <a:cs typeface="Arial"/>
              </a:rPr>
              <a:t>No</a:t>
            </a:r>
          </a:p>
        </p:txBody>
      </p:sp>
      <p:sp>
        <p:nvSpPr>
          <p:cNvPr id="92" name="object 92"/>
          <p:cNvSpPr/>
          <p:nvPr/>
        </p:nvSpPr>
        <p:spPr>
          <a:xfrm>
            <a:off x="6619976" y="5495053"/>
            <a:ext cx="1822782" cy="175108"/>
          </a:xfrm>
          <a:custGeom>
            <a:avLst/>
            <a:gdLst/>
            <a:ahLst/>
            <a:cxnLst/>
            <a:rect l="l" t="t" r="r" b="b"/>
            <a:pathLst>
              <a:path w="1371600" h="182879">
                <a:moveTo>
                  <a:pt x="0" y="0"/>
                </a:moveTo>
                <a:lnTo>
                  <a:pt x="0" y="182880"/>
                </a:lnTo>
                <a:lnTo>
                  <a:pt x="1371600" y="182880"/>
                </a:lnTo>
                <a:lnTo>
                  <a:pt x="1371600" y="0"/>
                </a:lnTo>
                <a:lnTo>
                  <a:pt x="0" y="0"/>
                </a:lnTo>
                <a:close/>
              </a:path>
            </a:pathLst>
          </a:custGeom>
          <a:solidFill>
            <a:srgbClr val="F9F9F9"/>
          </a:solidFill>
          <a:ln w="3175">
            <a:solidFill>
              <a:srgbClr val="000000"/>
            </a:solidFill>
          </a:ln>
        </p:spPr>
        <p:txBody>
          <a:bodyPr wrap="square" lIns="0" tIns="0" rIns="0" bIns="0" rtlCol="0"/>
          <a:lstStyle/>
          <a:p>
            <a:endParaRPr dirty="0"/>
          </a:p>
        </p:txBody>
      </p:sp>
      <p:sp>
        <p:nvSpPr>
          <p:cNvPr id="93" name="object 93"/>
          <p:cNvSpPr/>
          <p:nvPr/>
        </p:nvSpPr>
        <p:spPr>
          <a:xfrm>
            <a:off x="6612371" y="6446173"/>
            <a:ext cx="1830387" cy="672438"/>
          </a:xfrm>
          <a:custGeom>
            <a:avLst/>
            <a:gdLst/>
            <a:ahLst/>
            <a:cxnLst/>
            <a:rect l="l" t="t" r="r" b="b"/>
            <a:pathLst>
              <a:path w="1371600" h="731520">
                <a:moveTo>
                  <a:pt x="0" y="0"/>
                </a:moveTo>
                <a:lnTo>
                  <a:pt x="0" y="731520"/>
                </a:lnTo>
                <a:lnTo>
                  <a:pt x="1371600" y="731520"/>
                </a:lnTo>
                <a:lnTo>
                  <a:pt x="1371600" y="0"/>
                </a:lnTo>
                <a:lnTo>
                  <a:pt x="0" y="0"/>
                </a:lnTo>
                <a:close/>
              </a:path>
            </a:pathLst>
          </a:custGeom>
          <a:ln w="3175">
            <a:solidFill>
              <a:srgbClr val="000000"/>
            </a:solidFill>
          </a:ln>
        </p:spPr>
        <p:txBody>
          <a:bodyPr wrap="square" lIns="0" tIns="0" rIns="0" bIns="0" rtlCol="0"/>
          <a:lstStyle/>
          <a:p>
            <a:endParaRPr/>
          </a:p>
        </p:txBody>
      </p:sp>
      <p:sp>
        <p:nvSpPr>
          <p:cNvPr id="95" name="object 95"/>
          <p:cNvSpPr/>
          <p:nvPr/>
        </p:nvSpPr>
        <p:spPr>
          <a:xfrm>
            <a:off x="6619976" y="6311935"/>
            <a:ext cx="1822782" cy="190871"/>
          </a:xfrm>
          <a:custGeom>
            <a:avLst/>
            <a:gdLst/>
            <a:ahLst/>
            <a:cxnLst/>
            <a:rect l="l" t="t" r="r" b="b"/>
            <a:pathLst>
              <a:path w="1371600" h="182879">
                <a:moveTo>
                  <a:pt x="0" y="0"/>
                </a:moveTo>
                <a:lnTo>
                  <a:pt x="0" y="182880"/>
                </a:lnTo>
                <a:lnTo>
                  <a:pt x="1371600" y="182880"/>
                </a:lnTo>
                <a:lnTo>
                  <a:pt x="1371600" y="0"/>
                </a:lnTo>
                <a:lnTo>
                  <a:pt x="0" y="0"/>
                </a:lnTo>
                <a:close/>
              </a:path>
            </a:pathLst>
          </a:custGeom>
          <a:solidFill>
            <a:srgbClr val="F9F9F9"/>
          </a:solidFill>
          <a:ln w="3175">
            <a:solidFill>
              <a:srgbClr val="000000"/>
            </a:solidFill>
          </a:ln>
        </p:spPr>
        <p:txBody>
          <a:bodyPr wrap="square" lIns="0" tIns="0" rIns="0" bIns="0" rtlCol="0"/>
          <a:lstStyle/>
          <a:p>
            <a:endParaRPr/>
          </a:p>
        </p:txBody>
      </p:sp>
      <p:sp>
        <p:nvSpPr>
          <p:cNvPr id="96" name="object 96"/>
          <p:cNvSpPr/>
          <p:nvPr/>
        </p:nvSpPr>
        <p:spPr>
          <a:xfrm>
            <a:off x="6624260" y="5670887"/>
            <a:ext cx="1823891" cy="634695"/>
          </a:xfrm>
          <a:custGeom>
            <a:avLst/>
            <a:gdLst/>
            <a:ahLst/>
            <a:cxnLst/>
            <a:rect l="l" t="t" r="r" b="b"/>
            <a:pathLst>
              <a:path w="1371600" h="731520">
                <a:moveTo>
                  <a:pt x="0" y="0"/>
                </a:moveTo>
                <a:lnTo>
                  <a:pt x="0" y="731520"/>
                </a:lnTo>
                <a:lnTo>
                  <a:pt x="1371600" y="731520"/>
                </a:lnTo>
                <a:lnTo>
                  <a:pt x="1371600" y="0"/>
                </a:lnTo>
                <a:lnTo>
                  <a:pt x="0" y="0"/>
                </a:lnTo>
                <a:close/>
              </a:path>
            </a:pathLst>
          </a:custGeom>
          <a:ln w="3175">
            <a:solidFill>
              <a:srgbClr val="000000"/>
            </a:solidFill>
          </a:ln>
        </p:spPr>
        <p:txBody>
          <a:bodyPr wrap="square" lIns="0" tIns="0" rIns="0" bIns="0" rtlCol="0"/>
          <a:lstStyle/>
          <a:p>
            <a:endParaRPr/>
          </a:p>
        </p:txBody>
      </p:sp>
      <p:sp>
        <p:nvSpPr>
          <p:cNvPr id="100" name="object 100"/>
          <p:cNvSpPr txBox="1"/>
          <p:nvPr/>
        </p:nvSpPr>
        <p:spPr>
          <a:xfrm>
            <a:off x="6455507" y="5504002"/>
            <a:ext cx="1830387" cy="1615827"/>
          </a:xfrm>
          <a:prstGeom prst="rect">
            <a:avLst/>
          </a:prstGeom>
        </p:spPr>
        <p:txBody>
          <a:bodyPr vert="horz" wrap="square" lIns="0" tIns="0" rIns="0" bIns="0" rtlCol="0">
            <a:spAutoFit/>
          </a:bodyPr>
          <a:lstStyle/>
          <a:p>
            <a:pPr marL="12700" algn="ctr">
              <a:tabLst>
                <a:tab pos="671195" algn="l"/>
              </a:tabLst>
            </a:pPr>
            <a:r>
              <a:rPr lang="en-US" sz="1200" spc="-5" dirty="0">
                <a:solidFill>
                  <a:srgbClr val="494949"/>
                </a:solidFill>
                <a:latin typeface="Franklin Gothic Demi" panose="020B0703020102020204" pitchFamily="34" charset="0"/>
                <a:cs typeface="Arial"/>
              </a:rPr>
              <a:t>      7. </a:t>
            </a:r>
            <a:r>
              <a:rPr sz="1200" spc="-5" dirty="0">
                <a:solidFill>
                  <a:srgbClr val="494949"/>
                </a:solidFill>
                <a:latin typeface="Franklin Gothic Demi" panose="020B0703020102020204" pitchFamily="34" charset="0"/>
                <a:cs typeface="Arial"/>
              </a:rPr>
              <a:t>Data Staff</a:t>
            </a:r>
          </a:p>
          <a:p>
            <a:pPr marL="356235" marR="45720" indent="-1270" algn="ctr">
              <a:lnSpc>
                <a:spcPct val="100000"/>
              </a:lnSpc>
              <a:spcBef>
                <a:spcPts val="600"/>
              </a:spcBef>
            </a:pPr>
            <a:r>
              <a:rPr lang="en-US" sz="1000" spc="-5" dirty="0">
                <a:latin typeface="Arial"/>
                <a:cs typeface="Arial"/>
              </a:rPr>
              <a:t>   </a:t>
            </a:r>
            <a:r>
              <a:rPr sz="1100" spc="-5" dirty="0">
                <a:solidFill>
                  <a:srgbClr val="494949"/>
                </a:solidFill>
                <a:latin typeface="Franklin Gothic Book" panose="020B0503020102020204" pitchFamily="34" charset="0"/>
                <a:cs typeface="Arial"/>
              </a:rPr>
              <a:t>Work with Supervisor to Have Staff Enter/Correct Dat</a:t>
            </a:r>
            <a:r>
              <a:rPr lang="en-US" sz="1100" spc="-5" dirty="0">
                <a:solidFill>
                  <a:srgbClr val="494949"/>
                </a:solidFill>
                <a:latin typeface="Franklin Gothic Book" panose="020B0503020102020204" pitchFamily="34" charset="0"/>
                <a:cs typeface="Arial"/>
              </a:rPr>
              <a:t>a</a:t>
            </a:r>
          </a:p>
          <a:p>
            <a:pPr marL="12700" marR="45720" indent="-1270" algn="ctr">
              <a:lnSpc>
                <a:spcPct val="100000"/>
              </a:lnSpc>
              <a:spcBef>
                <a:spcPts val="600"/>
              </a:spcBef>
              <a:tabLst>
                <a:tab pos="671195" algn="l"/>
              </a:tabLst>
            </a:pPr>
            <a:r>
              <a:rPr lang="en-US" sz="1200" spc="-5" dirty="0">
                <a:solidFill>
                  <a:srgbClr val="494949"/>
                </a:solidFill>
                <a:latin typeface="Franklin Gothic Demi" panose="020B0703020102020204" pitchFamily="34" charset="0"/>
                <a:cs typeface="Arial"/>
              </a:rPr>
              <a:t>        8. Supervisor</a:t>
            </a:r>
          </a:p>
          <a:p>
            <a:pPr marL="314325" marR="5080" indent="-1905" algn="ctr">
              <a:lnSpc>
                <a:spcPct val="100000"/>
              </a:lnSpc>
              <a:spcBef>
                <a:spcPts val="595"/>
              </a:spcBef>
            </a:pPr>
            <a:r>
              <a:rPr sz="1100" spc="-5" dirty="0">
                <a:solidFill>
                  <a:srgbClr val="494949"/>
                </a:solidFill>
                <a:latin typeface="Franklin Gothic Book" panose="020B0503020102020204" pitchFamily="34" charset="0"/>
                <a:cs typeface="Arial"/>
              </a:rPr>
              <a:t>Discuss with Staff Ways to Improve the Process of Data  Collection/Entry</a:t>
            </a:r>
          </a:p>
        </p:txBody>
      </p:sp>
      <p:sp>
        <p:nvSpPr>
          <p:cNvPr id="107" name="object 107"/>
          <p:cNvSpPr txBox="1">
            <a:spLocks noGrp="1"/>
          </p:cNvSpPr>
          <p:nvPr>
            <p:ph type="ftr" sz="quarter" idx="11"/>
          </p:nvPr>
        </p:nvSpPr>
        <p:spPr>
          <a:xfrm>
            <a:off x="219120" y="6859630"/>
            <a:ext cx="1180402" cy="187744"/>
          </a:xfrm>
          <a:prstGeom prst="rect">
            <a:avLst/>
          </a:prstGeom>
        </p:spPr>
        <p:txBody>
          <a:bodyPr vert="horz" wrap="square" lIns="0" tIns="0" rIns="0" bIns="0" rtlCol="0">
            <a:spAutoFit/>
          </a:bodyPr>
          <a:lstStyle/>
          <a:p>
            <a:pPr marL="12700">
              <a:lnSpc>
                <a:spcPts val="1425"/>
              </a:lnSpc>
            </a:pPr>
            <a:r>
              <a:rPr sz="1800" dirty="0">
                <a:solidFill>
                  <a:srgbClr val="535455"/>
                </a:solidFill>
                <a:latin typeface="Franklin Gothic Book" panose="020B0503020102020204" pitchFamily="34" charset="0"/>
              </a:rPr>
              <a:t>&lt;&lt;Month&gt;&gt;</a:t>
            </a:r>
          </a:p>
        </p:txBody>
      </p:sp>
      <p:sp>
        <p:nvSpPr>
          <p:cNvPr id="106" name="object 106"/>
          <p:cNvSpPr txBox="1"/>
          <p:nvPr/>
        </p:nvSpPr>
        <p:spPr>
          <a:xfrm>
            <a:off x="7827012" y="127419"/>
            <a:ext cx="2209161" cy="276999"/>
          </a:xfrm>
          <a:prstGeom prst="rect">
            <a:avLst/>
          </a:prstGeom>
        </p:spPr>
        <p:txBody>
          <a:bodyPr vert="horz" wrap="square" lIns="0" tIns="0" rIns="0" bIns="0" rtlCol="0">
            <a:spAutoFit/>
          </a:bodyPr>
          <a:lstStyle/>
          <a:p>
            <a:pPr marL="12700">
              <a:lnSpc>
                <a:spcPct val="100000"/>
              </a:lnSpc>
            </a:pPr>
            <a:r>
              <a:rPr spc="-5" dirty="0">
                <a:solidFill>
                  <a:srgbClr val="555657"/>
                </a:solidFill>
                <a:latin typeface="Franklin Gothic Book" panose="020B0503020102020204" pitchFamily="34" charset="0"/>
                <a:cs typeface="Arial"/>
              </a:rPr>
              <a:t>&lt;&lt;Agency</a:t>
            </a:r>
            <a:r>
              <a:rPr spc="-100" dirty="0">
                <a:solidFill>
                  <a:srgbClr val="555657"/>
                </a:solidFill>
                <a:latin typeface="Franklin Gothic Book" panose="020B0503020102020204" pitchFamily="34" charset="0"/>
                <a:cs typeface="Arial"/>
              </a:rPr>
              <a:t> </a:t>
            </a:r>
            <a:r>
              <a:rPr spc="-5" dirty="0">
                <a:solidFill>
                  <a:srgbClr val="555657"/>
                </a:solidFill>
                <a:latin typeface="Franklin Gothic Book" panose="020B0503020102020204" pitchFamily="34" charset="0"/>
                <a:cs typeface="Arial"/>
              </a:rPr>
              <a:t>Name&gt;&gt;</a:t>
            </a:r>
            <a:endParaRPr dirty="0">
              <a:solidFill>
                <a:srgbClr val="555657"/>
              </a:solidFill>
              <a:latin typeface="Franklin Gothic Book" panose="020B0503020102020204" pitchFamily="34" charset="0"/>
              <a:cs typeface="Arial"/>
            </a:endParaRPr>
          </a:p>
        </p:txBody>
      </p:sp>
      <p:sp>
        <p:nvSpPr>
          <p:cNvPr id="8" name="object 8"/>
          <p:cNvSpPr txBox="1"/>
          <p:nvPr/>
        </p:nvSpPr>
        <p:spPr>
          <a:xfrm>
            <a:off x="1696355" y="3481343"/>
            <a:ext cx="1067995" cy="553998"/>
          </a:xfrm>
          <a:prstGeom prst="rect">
            <a:avLst/>
          </a:prstGeom>
        </p:spPr>
        <p:txBody>
          <a:bodyPr vert="horz" wrap="square" lIns="0" tIns="0" rIns="0" bIns="0" rtlCol="0">
            <a:spAutoFit/>
          </a:bodyPr>
          <a:lstStyle/>
          <a:p>
            <a:pPr marL="61594" marR="5080" indent="-49530" algn="ctr">
              <a:lnSpc>
                <a:spcPct val="100000"/>
              </a:lnSpc>
            </a:pPr>
            <a:r>
              <a:rPr sz="1200" spc="-5" dirty="0">
                <a:solidFill>
                  <a:srgbClr val="494949"/>
                </a:solidFill>
                <a:latin typeface="Franklin Gothic Demi" panose="020B0703020102020204" pitchFamily="34" charset="0"/>
                <a:cs typeface="Arial"/>
              </a:rPr>
              <a:t>3. Performance  Measurement</a:t>
            </a:r>
            <a:r>
              <a:rPr lang="en-US" sz="1200" spc="-5" dirty="0">
                <a:solidFill>
                  <a:srgbClr val="494949"/>
                </a:solidFill>
                <a:latin typeface="Franklin Gothic Demi" panose="020B0703020102020204" pitchFamily="34" charset="0"/>
                <a:cs typeface="Arial"/>
              </a:rPr>
              <a:t> Report Due?</a:t>
            </a:r>
          </a:p>
        </p:txBody>
      </p:sp>
      <p:sp>
        <p:nvSpPr>
          <p:cNvPr id="111" name="object 10">
            <a:extLst>
              <a:ext uri="{FF2B5EF4-FFF2-40B4-BE49-F238E27FC236}">
                <a16:creationId xmlns:a16="http://schemas.microsoft.com/office/drawing/2014/main" xmlns="" id="{BE727930-6049-41C9-BFF4-E69CFECA20AA}"/>
              </a:ext>
            </a:extLst>
          </p:cNvPr>
          <p:cNvSpPr/>
          <p:nvPr/>
        </p:nvSpPr>
        <p:spPr>
          <a:xfrm>
            <a:off x="1252093" y="4373618"/>
            <a:ext cx="2011587" cy="1305812"/>
          </a:xfrm>
          <a:custGeom>
            <a:avLst/>
            <a:gdLst/>
            <a:ahLst/>
            <a:cxnLst/>
            <a:rect l="l" t="t" r="r" b="b"/>
            <a:pathLst>
              <a:path w="1371600" h="914400">
                <a:moveTo>
                  <a:pt x="0" y="457200"/>
                </a:moveTo>
                <a:lnTo>
                  <a:pt x="685800" y="0"/>
                </a:lnTo>
                <a:lnTo>
                  <a:pt x="1371600" y="457199"/>
                </a:lnTo>
                <a:lnTo>
                  <a:pt x="685800" y="914400"/>
                </a:lnTo>
                <a:lnTo>
                  <a:pt x="0" y="457200"/>
                </a:lnTo>
                <a:close/>
              </a:path>
            </a:pathLst>
          </a:custGeom>
          <a:solidFill>
            <a:srgbClr val="F9F9F9"/>
          </a:solidFill>
          <a:ln w="3175">
            <a:solidFill>
              <a:srgbClr val="000000"/>
            </a:solidFill>
          </a:ln>
        </p:spPr>
        <p:txBody>
          <a:bodyPr wrap="square" lIns="0" tIns="0" rIns="0" bIns="0" rtlCol="0"/>
          <a:lstStyle/>
          <a:p>
            <a:endParaRPr dirty="0"/>
          </a:p>
        </p:txBody>
      </p:sp>
      <p:sp>
        <p:nvSpPr>
          <p:cNvPr id="109" name="TextBox 108">
            <a:extLst>
              <a:ext uri="{FF2B5EF4-FFF2-40B4-BE49-F238E27FC236}">
                <a16:creationId xmlns:a16="http://schemas.microsoft.com/office/drawing/2014/main" xmlns="" id="{F6C15A08-A78F-45C8-A836-C3AA40155F65}"/>
              </a:ext>
            </a:extLst>
          </p:cNvPr>
          <p:cNvSpPr txBox="1"/>
          <p:nvPr/>
        </p:nvSpPr>
        <p:spPr>
          <a:xfrm>
            <a:off x="1643069" y="4684381"/>
            <a:ext cx="1204214" cy="646331"/>
          </a:xfrm>
          <a:prstGeom prst="rect">
            <a:avLst/>
          </a:prstGeom>
          <a:noFill/>
        </p:spPr>
        <p:txBody>
          <a:bodyPr wrap="square" rtlCol="0">
            <a:spAutoFit/>
          </a:bodyPr>
          <a:lstStyle/>
          <a:p>
            <a:pPr algn="ctr"/>
            <a:r>
              <a:rPr lang="en-US" sz="1200" spc="-5" dirty="0">
                <a:solidFill>
                  <a:srgbClr val="494949"/>
                </a:solidFill>
                <a:latin typeface="Franklin Gothic Demi" panose="020B0703020102020204" pitchFamily="34" charset="0"/>
                <a:cs typeface="Arial"/>
              </a:rPr>
              <a:t>4. Program Capacity Report Due</a:t>
            </a:r>
            <a:r>
              <a:rPr lang="en-US" sz="1200" b="1" dirty="0">
                <a:solidFill>
                  <a:srgbClr val="494949"/>
                </a:solidFill>
                <a:latin typeface="Franklin Gothic Book" panose="020B0503020102020204" pitchFamily="34" charset="0"/>
              </a:rPr>
              <a:t>?</a:t>
            </a:r>
          </a:p>
        </p:txBody>
      </p:sp>
      <p:cxnSp>
        <p:nvCxnSpPr>
          <p:cNvPr id="9" name="Straight Arrow Connector 8">
            <a:extLst>
              <a:ext uri="{FF2B5EF4-FFF2-40B4-BE49-F238E27FC236}">
                <a16:creationId xmlns:a16="http://schemas.microsoft.com/office/drawing/2014/main" xmlns="" id="{9767ABAC-2616-48C7-9351-DD1DBDBF96A5}"/>
              </a:ext>
            </a:extLst>
          </p:cNvPr>
          <p:cNvCxnSpPr>
            <a:cxnSpLocks/>
          </p:cNvCxnSpPr>
          <p:nvPr/>
        </p:nvCxnSpPr>
        <p:spPr>
          <a:xfrm>
            <a:off x="3322077" y="3729375"/>
            <a:ext cx="1045486" cy="0"/>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sp>
        <p:nvSpPr>
          <p:cNvPr id="112" name="Callout: Bent Line 111">
            <a:extLst>
              <a:ext uri="{FF2B5EF4-FFF2-40B4-BE49-F238E27FC236}">
                <a16:creationId xmlns:a16="http://schemas.microsoft.com/office/drawing/2014/main" xmlns="" id="{A7C34847-47BA-4DB9-96C1-5C35E1192C18}"/>
              </a:ext>
            </a:extLst>
          </p:cNvPr>
          <p:cNvSpPr/>
          <p:nvPr/>
        </p:nvSpPr>
        <p:spPr>
          <a:xfrm>
            <a:off x="3237445" y="3130189"/>
            <a:ext cx="821365" cy="272007"/>
          </a:xfrm>
          <a:prstGeom prst="borderCallout2">
            <a:avLst>
              <a:gd name="adj1" fmla="val 18750"/>
              <a:gd name="adj2" fmla="val -8333"/>
              <a:gd name="adj3" fmla="val 18750"/>
              <a:gd name="adj4" fmla="val -16667"/>
              <a:gd name="adj5" fmla="val -35948"/>
              <a:gd name="adj6" fmla="val -42903"/>
            </a:avLst>
          </a:prstGeom>
          <a:solidFill>
            <a:srgbClr val="F9F9F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object 52"/>
          <p:cNvSpPr txBox="1"/>
          <p:nvPr/>
        </p:nvSpPr>
        <p:spPr>
          <a:xfrm>
            <a:off x="3360803" y="5747801"/>
            <a:ext cx="774728" cy="169277"/>
          </a:xfrm>
          <a:prstGeom prst="rect">
            <a:avLst/>
          </a:prstGeom>
        </p:spPr>
        <p:txBody>
          <a:bodyPr vert="horz" wrap="square" lIns="0" tIns="0" rIns="0" bIns="0" rtlCol="0">
            <a:spAutoFit/>
          </a:bodyPr>
          <a:lstStyle/>
          <a:p>
            <a:pPr marL="12700" marR="5080" indent="-171450">
              <a:buFont typeface="Arial" panose="020B0604020202020204" pitchFamily="34" charset="0"/>
              <a:buChar char="•"/>
            </a:pPr>
            <a:r>
              <a:rPr sz="1100" spc="-5" dirty="0">
                <a:solidFill>
                  <a:srgbClr val="494949"/>
                </a:solidFill>
                <a:latin typeface="Franklin Gothic Book" panose="020B0503020102020204" pitchFamily="34" charset="0"/>
                <a:cs typeface="Arial"/>
              </a:rPr>
              <a:t>Form 4</a:t>
            </a:r>
          </a:p>
        </p:txBody>
      </p:sp>
      <p:sp>
        <p:nvSpPr>
          <p:cNvPr id="32" name="object 32"/>
          <p:cNvSpPr txBox="1"/>
          <p:nvPr/>
        </p:nvSpPr>
        <p:spPr>
          <a:xfrm>
            <a:off x="3329342" y="3175564"/>
            <a:ext cx="665603" cy="169277"/>
          </a:xfrm>
          <a:prstGeom prst="rect">
            <a:avLst/>
          </a:prstGeom>
        </p:spPr>
        <p:txBody>
          <a:bodyPr vert="horz" wrap="square" lIns="0" tIns="0" rIns="0" bIns="0" rtlCol="0">
            <a:spAutoFit/>
          </a:bodyPr>
          <a:lstStyle/>
          <a:p>
            <a:pPr marL="12700" marR="5080" indent="-171450">
              <a:lnSpc>
                <a:spcPct val="100000"/>
              </a:lnSpc>
              <a:buFont typeface="Arial" panose="020B0604020202020204" pitchFamily="34" charset="0"/>
              <a:buChar char="•"/>
            </a:pPr>
            <a:r>
              <a:rPr sz="1100" spc="-5" dirty="0">
                <a:solidFill>
                  <a:srgbClr val="494949"/>
                </a:solidFill>
                <a:latin typeface="Franklin Gothic Book" panose="020B0503020102020204" pitchFamily="34" charset="0"/>
                <a:cs typeface="Arial"/>
              </a:rPr>
              <a:t>Form 1</a:t>
            </a:r>
          </a:p>
        </p:txBody>
      </p:sp>
      <p:pic>
        <p:nvPicPr>
          <p:cNvPr id="121" name="Graphic 120" descr="Document">
            <a:extLst>
              <a:ext uri="{FF2B5EF4-FFF2-40B4-BE49-F238E27FC236}">
                <a16:creationId xmlns:a16="http://schemas.microsoft.com/office/drawing/2014/main" xmlns="" id="{820A9153-5729-4365-8975-D465D47D55D3}"/>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2531670" y="5275242"/>
            <a:ext cx="471805" cy="471805"/>
          </a:xfrm>
          <a:prstGeom prst="rect">
            <a:avLst/>
          </a:prstGeom>
        </p:spPr>
      </p:pic>
      <p:pic>
        <p:nvPicPr>
          <p:cNvPr id="122" name="Graphic 121" descr="Document">
            <a:extLst>
              <a:ext uri="{FF2B5EF4-FFF2-40B4-BE49-F238E27FC236}">
                <a16:creationId xmlns:a16="http://schemas.microsoft.com/office/drawing/2014/main" xmlns="" id="{1FF40A44-94A3-4D72-B3EB-7B580CAB0291}"/>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2532613" y="2689046"/>
            <a:ext cx="471805" cy="471805"/>
          </a:xfrm>
          <a:prstGeom prst="rect">
            <a:avLst/>
          </a:prstGeom>
        </p:spPr>
      </p:pic>
      <p:grpSp>
        <p:nvGrpSpPr>
          <p:cNvPr id="31" name="Group 30">
            <a:extLst>
              <a:ext uri="{FF2B5EF4-FFF2-40B4-BE49-F238E27FC236}">
                <a16:creationId xmlns:a16="http://schemas.microsoft.com/office/drawing/2014/main" xmlns="" id="{C43D0904-49AD-4BE2-8138-F1B9A7DE2263}"/>
              </a:ext>
            </a:extLst>
          </p:cNvPr>
          <p:cNvGrpSpPr/>
          <p:nvPr/>
        </p:nvGrpSpPr>
        <p:grpSpPr>
          <a:xfrm>
            <a:off x="4290824" y="3781936"/>
            <a:ext cx="664154" cy="795424"/>
            <a:chOff x="4250821" y="3848253"/>
            <a:chExt cx="664154" cy="795424"/>
          </a:xfrm>
        </p:grpSpPr>
        <p:sp>
          <p:nvSpPr>
            <p:cNvPr id="124" name="Cylinder 123">
              <a:extLst>
                <a:ext uri="{FF2B5EF4-FFF2-40B4-BE49-F238E27FC236}">
                  <a16:creationId xmlns:a16="http://schemas.microsoft.com/office/drawing/2014/main" xmlns="" id="{E36B0995-582B-4923-9B4F-F45899FE7FD9}"/>
                </a:ext>
              </a:extLst>
            </p:cNvPr>
            <p:cNvSpPr/>
            <p:nvPr/>
          </p:nvSpPr>
          <p:spPr>
            <a:xfrm>
              <a:off x="4300536" y="3848253"/>
              <a:ext cx="538330" cy="795424"/>
            </a:xfrm>
            <a:prstGeom prst="can">
              <a:avLst/>
            </a:prstGeom>
            <a:solidFill>
              <a:srgbClr val="F9F9F9"/>
            </a:solidFill>
            <a:ln>
              <a:solidFill>
                <a:srgbClr val="535455"/>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23" name="TextBox 122">
              <a:extLst>
                <a:ext uri="{FF2B5EF4-FFF2-40B4-BE49-F238E27FC236}">
                  <a16:creationId xmlns:a16="http://schemas.microsoft.com/office/drawing/2014/main" xmlns="" id="{B862802E-4016-4455-837D-1B0EF9355290}"/>
                </a:ext>
              </a:extLst>
            </p:cNvPr>
            <p:cNvSpPr txBox="1"/>
            <p:nvPr/>
          </p:nvSpPr>
          <p:spPr>
            <a:xfrm>
              <a:off x="4250821" y="4035877"/>
              <a:ext cx="664154" cy="430887"/>
            </a:xfrm>
            <a:prstGeom prst="rect">
              <a:avLst/>
            </a:prstGeom>
            <a:noFill/>
          </p:spPr>
          <p:txBody>
            <a:bodyPr wrap="square" rtlCol="0">
              <a:spAutoFit/>
            </a:bodyPr>
            <a:lstStyle/>
            <a:p>
              <a:pPr algn="ctr"/>
              <a:r>
                <a:rPr lang="en-US" sz="1100" spc="-5" dirty="0">
                  <a:solidFill>
                    <a:srgbClr val="494949"/>
                  </a:solidFill>
                  <a:latin typeface="Franklin Gothic Book" panose="020B0503020102020204" pitchFamily="34" charset="0"/>
                  <a:cs typeface="Arial"/>
                </a:rPr>
                <a:t>Data System</a:t>
              </a:r>
            </a:p>
          </p:txBody>
        </p:sp>
      </p:grpSp>
      <p:cxnSp>
        <p:nvCxnSpPr>
          <p:cNvPr id="127" name="Straight Arrow Connector 126">
            <a:extLst>
              <a:ext uri="{FF2B5EF4-FFF2-40B4-BE49-F238E27FC236}">
                <a16:creationId xmlns:a16="http://schemas.microsoft.com/office/drawing/2014/main" xmlns="" id="{0DF24A4F-7D42-4809-89D6-5062D933856D}"/>
              </a:ext>
            </a:extLst>
          </p:cNvPr>
          <p:cNvCxnSpPr>
            <a:cxnSpLocks/>
          </p:cNvCxnSpPr>
          <p:nvPr/>
        </p:nvCxnSpPr>
        <p:spPr>
          <a:xfrm>
            <a:off x="6020148" y="3713148"/>
            <a:ext cx="451726" cy="0"/>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grpSp>
        <p:nvGrpSpPr>
          <p:cNvPr id="33" name="Group 32">
            <a:extLst>
              <a:ext uri="{FF2B5EF4-FFF2-40B4-BE49-F238E27FC236}">
                <a16:creationId xmlns:a16="http://schemas.microsoft.com/office/drawing/2014/main" xmlns="" id="{6EBCD5F1-6307-47ED-B03A-BB0174DAA022}"/>
              </a:ext>
            </a:extLst>
          </p:cNvPr>
          <p:cNvGrpSpPr/>
          <p:nvPr/>
        </p:nvGrpSpPr>
        <p:grpSpPr>
          <a:xfrm>
            <a:off x="2531670" y="3982606"/>
            <a:ext cx="1641167" cy="666119"/>
            <a:chOff x="2531670" y="3982606"/>
            <a:chExt cx="1641167" cy="666119"/>
          </a:xfrm>
        </p:grpSpPr>
        <p:pic>
          <p:nvPicPr>
            <p:cNvPr id="120" name="Graphic 119" descr="Document">
              <a:extLst>
                <a:ext uri="{FF2B5EF4-FFF2-40B4-BE49-F238E27FC236}">
                  <a16:creationId xmlns:a16="http://schemas.microsoft.com/office/drawing/2014/main" xmlns="" id="{A0C585D5-313F-44C1-AB2D-62FEB4289ECD}"/>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2531670" y="3982606"/>
              <a:ext cx="471805" cy="471805"/>
            </a:xfrm>
            <a:prstGeom prst="rect">
              <a:avLst/>
            </a:prstGeom>
          </p:spPr>
        </p:pic>
        <p:sp>
          <p:nvSpPr>
            <p:cNvPr id="129" name="Callout: Bent Line 128">
              <a:extLst>
                <a:ext uri="{FF2B5EF4-FFF2-40B4-BE49-F238E27FC236}">
                  <a16:creationId xmlns:a16="http://schemas.microsoft.com/office/drawing/2014/main" xmlns="" id="{DC14A7BB-D0FD-45D4-8E43-81158C814A22}"/>
                </a:ext>
              </a:extLst>
            </p:cNvPr>
            <p:cNvSpPr/>
            <p:nvPr/>
          </p:nvSpPr>
          <p:spPr>
            <a:xfrm>
              <a:off x="3211355" y="4336716"/>
              <a:ext cx="961482" cy="312009"/>
            </a:xfrm>
            <a:prstGeom prst="borderCallout2">
              <a:avLst>
                <a:gd name="adj1" fmla="val 34296"/>
                <a:gd name="adj2" fmla="val -2432"/>
                <a:gd name="adj3" fmla="val 31492"/>
                <a:gd name="adj4" fmla="val -18046"/>
                <a:gd name="adj5" fmla="val -14711"/>
                <a:gd name="adj6" fmla="val -29120"/>
              </a:avLst>
            </a:prstGeom>
            <a:solidFill>
              <a:srgbClr val="F9F9F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object 42"/>
            <p:cNvSpPr txBox="1"/>
            <p:nvPr/>
          </p:nvSpPr>
          <p:spPr>
            <a:xfrm>
              <a:off x="3250802" y="4425688"/>
              <a:ext cx="921479" cy="169277"/>
            </a:xfrm>
            <a:prstGeom prst="rect">
              <a:avLst/>
            </a:prstGeom>
          </p:spPr>
          <p:txBody>
            <a:bodyPr vert="horz" wrap="square" lIns="0" tIns="0" rIns="0" bIns="0" rtlCol="0">
              <a:spAutoFit/>
            </a:bodyPr>
            <a:lstStyle/>
            <a:p>
              <a:pPr marL="12700" marR="5080" indent="-171450">
                <a:lnSpc>
                  <a:spcPct val="100000"/>
                </a:lnSpc>
                <a:buFont typeface="Arial" panose="020B0604020202020204" pitchFamily="34" charset="0"/>
                <a:buChar char="•"/>
              </a:pPr>
              <a:r>
                <a:rPr sz="1100" spc="-5" dirty="0">
                  <a:solidFill>
                    <a:srgbClr val="494949"/>
                  </a:solidFill>
                  <a:latin typeface="Franklin Gothic Book" panose="020B0503020102020204" pitchFamily="34" charset="0"/>
                  <a:cs typeface="Arial"/>
                </a:rPr>
                <a:t>Form 2 or 3</a:t>
              </a:r>
            </a:p>
          </p:txBody>
        </p:sp>
      </p:grpSp>
      <p:sp>
        <p:nvSpPr>
          <p:cNvPr id="133" name="TextBox 132">
            <a:extLst>
              <a:ext uri="{FF2B5EF4-FFF2-40B4-BE49-F238E27FC236}">
                <a16:creationId xmlns:a16="http://schemas.microsoft.com/office/drawing/2014/main" xmlns="" id="{AAA88D84-A6F6-4E04-A868-7127A3F0D3FF}"/>
              </a:ext>
            </a:extLst>
          </p:cNvPr>
          <p:cNvSpPr txBox="1"/>
          <p:nvPr/>
        </p:nvSpPr>
        <p:spPr>
          <a:xfrm>
            <a:off x="6872112" y="3419644"/>
            <a:ext cx="1294534" cy="646331"/>
          </a:xfrm>
          <a:prstGeom prst="rect">
            <a:avLst/>
          </a:prstGeom>
          <a:noFill/>
        </p:spPr>
        <p:txBody>
          <a:bodyPr wrap="square" rtlCol="0">
            <a:spAutoFit/>
          </a:bodyPr>
          <a:lstStyle/>
          <a:p>
            <a:pPr algn="ctr"/>
            <a:r>
              <a:rPr lang="en-US" sz="1200" spc="-5" dirty="0">
                <a:solidFill>
                  <a:srgbClr val="494949"/>
                </a:solidFill>
                <a:latin typeface="Franklin Gothic Demi" panose="020B0703020102020204" pitchFamily="34" charset="0"/>
                <a:cs typeface="Arial"/>
              </a:rPr>
              <a:t>6. Report Data Accurate and Complete?</a:t>
            </a:r>
          </a:p>
        </p:txBody>
      </p:sp>
      <p:cxnSp>
        <p:nvCxnSpPr>
          <p:cNvPr id="139" name="Straight Arrow Connector 138">
            <a:extLst>
              <a:ext uri="{FF2B5EF4-FFF2-40B4-BE49-F238E27FC236}">
                <a16:creationId xmlns:a16="http://schemas.microsoft.com/office/drawing/2014/main" xmlns="" id="{119C2B9B-D8A1-44BD-9FF0-FB534F61154E}"/>
              </a:ext>
            </a:extLst>
          </p:cNvPr>
          <p:cNvCxnSpPr>
            <a:cxnSpLocks/>
          </p:cNvCxnSpPr>
          <p:nvPr/>
        </p:nvCxnSpPr>
        <p:spPr>
          <a:xfrm>
            <a:off x="9188332" y="3723457"/>
            <a:ext cx="179733" cy="0"/>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141" name="Straight Arrow Connector 140">
            <a:extLst>
              <a:ext uri="{FF2B5EF4-FFF2-40B4-BE49-F238E27FC236}">
                <a16:creationId xmlns:a16="http://schemas.microsoft.com/office/drawing/2014/main" xmlns="" id="{5185A2F7-AD25-4B6D-8DC7-5938AB389307}"/>
              </a:ext>
            </a:extLst>
          </p:cNvPr>
          <p:cNvCxnSpPr>
            <a:cxnSpLocks/>
          </p:cNvCxnSpPr>
          <p:nvPr/>
        </p:nvCxnSpPr>
        <p:spPr>
          <a:xfrm>
            <a:off x="7553803" y="5151457"/>
            <a:ext cx="0" cy="299766"/>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145" name="Straight Connector 144">
            <a:extLst>
              <a:ext uri="{FF2B5EF4-FFF2-40B4-BE49-F238E27FC236}">
                <a16:creationId xmlns:a16="http://schemas.microsoft.com/office/drawing/2014/main" xmlns="" id="{06042A88-26AA-4C55-B4D4-438E3B609601}"/>
              </a:ext>
            </a:extLst>
          </p:cNvPr>
          <p:cNvCxnSpPr>
            <a:cxnSpLocks/>
          </p:cNvCxnSpPr>
          <p:nvPr/>
        </p:nvCxnSpPr>
        <p:spPr>
          <a:xfrm>
            <a:off x="7535118" y="4438501"/>
            <a:ext cx="0" cy="478660"/>
          </a:xfrm>
          <a:prstGeom prst="line">
            <a:avLst/>
          </a:prstGeom>
          <a:ln w="38100">
            <a:solidFill>
              <a:srgbClr val="535455"/>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a:extLst>
              <a:ext uri="{FF2B5EF4-FFF2-40B4-BE49-F238E27FC236}">
                <a16:creationId xmlns:a16="http://schemas.microsoft.com/office/drawing/2014/main" xmlns="" id="{5F6A825C-04FD-4E6F-AFFF-494BF7D34A38}"/>
              </a:ext>
            </a:extLst>
          </p:cNvPr>
          <p:cNvCxnSpPr>
            <a:cxnSpLocks/>
          </p:cNvCxnSpPr>
          <p:nvPr/>
        </p:nvCxnSpPr>
        <p:spPr>
          <a:xfrm>
            <a:off x="8613092" y="3723458"/>
            <a:ext cx="318718" cy="1"/>
          </a:xfrm>
          <a:prstGeom prst="line">
            <a:avLst/>
          </a:prstGeom>
          <a:ln w="38100">
            <a:solidFill>
              <a:srgbClr val="6D6E70"/>
            </a:solidFill>
          </a:ln>
        </p:spPr>
        <p:style>
          <a:lnRef idx="1">
            <a:schemeClr val="accent1"/>
          </a:lnRef>
          <a:fillRef idx="0">
            <a:schemeClr val="accent1"/>
          </a:fillRef>
          <a:effectRef idx="0">
            <a:schemeClr val="accent1"/>
          </a:effectRef>
          <a:fontRef idx="minor">
            <a:schemeClr val="tx1"/>
          </a:fontRef>
        </p:style>
      </p:cxnSp>
      <p:sp>
        <p:nvSpPr>
          <p:cNvPr id="158" name="Callout: Bent Line 157">
            <a:extLst>
              <a:ext uri="{FF2B5EF4-FFF2-40B4-BE49-F238E27FC236}">
                <a16:creationId xmlns:a16="http://schemas.microsoft.com/office/drawing/2014/main" xmlns="" id="{FFB77A8E-8C9A-4F3D-A808-AEFF0B4E8FDF}"/>
              </a:ext>
            </a:extLst>
          </p:cNvPr>
          <p:cNvSpPr/>
          <p:nvPr/>
        </p:nvSpPr>
        <p:spPr>
          <a:xfrm>
            <a:off x="6064632" y="4685216"/>
            <a:ext cx="1006624" cy="598605"/>
          </a:xfrm>
          <a:prstGeom prst="borderCallout2">
            <a:avLst>
              <a:gd name="adj1" fmla="val 32429"/>
              <a:gd name="adj2" fmla="val -2910"/>
              <a:gd name="adj3" fmla="val 18750"/>
              <a:gd name="adj4" fmla="val -16667"/>
              <a:gd name="adj5" fmla="val -24047"/>
              <a:gd name="adj6" fmla="val -17362"/>
            </a:avLst>
          </a:prstGeom>
          <a:solidFill>
            <a:srgbClr val="F9F9F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 name="TextBox 133">
            <a:extLst>
              <a:ext uri="{FF2B5EF4-FFF2-40B4-BE49-F238E27FC236}">
                <a16:creationId xmlns:a16="http://schemas.microsoft.com/office/drawing/2014/main" xmlns="" id="{D92C7CB1-F5F4-4341-9578-D901A33CC42F}"/>
              </a:ext>
            </a:extLst>
          </p:cNvPr>
          <p:cNvSpPr txBox="1"/>
          <p:nvPr/>
        </p:nvSpPr>
        <p:spPr>
          <a:xfrm>
            <a:off x="6075101" y="4699212"/>
            <a:ext cx="1055255" cy="600164"/>
          </a:xfrm>
          <a:prstGeom prst="rect">
            <a:avLst/>
          </a:prstGeom>
          <a:noFill/>
        </p:spPr>
        <p:txBody>
          <a:bodyPr wrap="square" rtlCol="0">
            <a:spAutoFit/>
          </a:bodyPr>
          <a:lstStyle/>
          <a:p>
            <a:pPr marL="12700" marR="5080" indent="-171450">
              <a:buFont typeface="Arial" panose="020B0604020202020204" pitchFamily="34" charset="0"/>
              <a:buChar char="•"/>
            </a:pPr>
            <a:r>
              <a:rPr lang="en-US" sz="1100" spc="-5" dirty="0">
                <a:solidFill>
                  <a:srgbClr val="494949"/>
                </a:solidFill>
                <a:latin typeface="Franklin Gothic Book" panose="020B0503020102020204" pitchFamily="34" charset="0"/>
                <a:cs typeface="Arial"/>
              </a:rPr>
              <a:t>Form 1</a:t>
            </a:r>
          </a:p>
          <a:p>
            <a:pPr marL="12700" marR="5080" indent="-171450">
              <a:buFont typeface="Arial" panose="020B0604020202020204" pitchFamily="34" charset="0"/>
              <a:buChar char="•"/>
            </a:pPr>
            <a:r>
              <a:rPr lang="en-US" sz="1100" spc="-5" dirty="0">
                <a:solidFill>
                  <a:srgbClr val="494949"/>
                </a:solidFill>
                <a:latin typeface="Franklin Gothic Book" panose="020B0503020102020204" pitchFamily="34" charset="0"/>
                <a:cs typeface="Arial"/>
              </a:rPr>
              <a:t>Form 2 or 3</a:t>
            </a:r>
          </a:p>
          <a:p>
            <a:pPr marL="12700" marR="5080" indent="-171450">
              <a:buFont typeface="Arial" panose="020B0604020202020204" pitchFamily="34" charset="0"/>
              <a:buChar char="•"/>
            </a:pPr>
            <a:r>
              <a:rPr lang="en-US" sz="1100" spc="-5" dirty="0">
                <a:solidFill>
                  <a:srgbClr val="494949"/>
                </a:solidFill>
                <a:latin typeface="Franklin Gothic Book" panose="020B0503020102020204" pitchFamily="34" charset="0"/>
                <a:cs typeface="Arial"/>
              </a:rPr>
              <a:t>Form 4</a:t>
            </a:r>
          </a:p>
        </p:txBody>
      </p:sp>
      <p:sp>
        <p:nvSpPr>
          <p:cNvPr id="160" name="Cylinder 159">
            <a:extLst>
              <a:ext uri="{FF2B5EF4-FFF2-40B4-BE49-F238E27FC236}">
                <a16:creationId xmlns:a16="http://schemas.microsoft.com/office/drawing/2014/main" xmlns="" id="{24BE78A5-994C-40C1-A765-54FF92840478}"/>
              </a:ext>
            </a:extLst>
          </p:cNvPr>
          <p:cNvSpPr/>
          <p:nvPr/>
        </p:nvSpPr>
        <p:spPr>
          <a:xfrm>
            <a:off x="6335298" y="5769862"/>
            <a:ext cx="538330" cy="795424"/>
          </a:xfrm>
          <a:prstGeom prst="can">
            <a:avLst/>
          </a:prstGeom>
          <a:solidFill>
            <a:srgbClr val="F9F9F9"/>
          </a:solidFill>
          <a:ln>
            <a:solidFill>
              <a:srgbClr val="535455"/>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1" name="TextBox 160">
            <a:extLst>
              <a:ext uri="{FF2B5EF4-FFF2-40B4-BE49-F238E27FC236}">
                <a16:creationId xmlns:a16="http://schemas.microsoft.com/office/drawing/2014/main" xmlns="" id="{BB47A143-3CBD-4521-A184-1037F4FA9903}"/>
              </a:ext>
            </a:extLst>
          </p:cNvPr>
          <p:cNvSpPr txBox="1"/>
          <p:nvPr/>
        </p:nvSpPr>
        <p:spPr>
          <a:xfrm>
            <a:off x="6287899" y="5978161"/>
            <a:ext cx="664154" cy="430887"/>
          </a:xfrm>
          <a:prstGeom prst="rect">
            <a:avLst/>
          </a:prstGeom>
          <a:noFill/>
        </p:spPr>
        <p:txBody>
          <a:bodyPr wrap="square" rtlCol="0">
            <a:spAutoFit/>
          </a:bodyPr>
          <a:lstStyle/>
          <a:p>
            <a:pPr algn="ctr"/>
            <a:r>
              <a:rPr lang="en-US" sz="1100" spc="-5" dirty="0">
                <a:solidFill>
                  <a:srgbClr val="494949"/>
                </a:solidFill>
                <a:latin typeface="Franklin Gothic Book" panose="020B0503020102020204" pitchFamily="34" charset="0"/>
                <a:cs typeface="Arial"/>
              </a:rPr>
              <a:t>Data Source</a:t>
            </a:r>
          </a:p>
        </p:txBody>
      </p:sp>
      <p:pic>
        <p:nvPicPr>
          <p:cNvPr id="163" name="Graphic 162" descr="Daily Calendar">
            <a:extLst>
              <a:ext uri="{FF2B5EF4-FFF2-40B4-BE49-F238E27FC236}">
                <a16:creationId xmlns:a16="http://schemas.microsoft.com/office/drawing/2014/main" xmlns="" id="{BBB0FA6F-0CB0-4BA5-A7CE-51AF7AD923FB}"/>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1399522" y="1437192"/>
            <a:ext cx="455960" cy="455960"/>
          </a:xfrm>
          <a:prstGeom prst="rect">
            <a:avLst/>
          </a:prstGeom>
        </p:spPr>
      </p:pic>
      <p:pic>
        <p:nvPicPr>
          <p:cNvPr id="164" name="Graphic 163" descr="Daily Calendar">
            <a:extLst>
              <a:ext uri="{FF2B5EF4-FFF2-40B4-BE49-F238E27FC236}">
                <a16:creationId xmlns:a16="http://schemas.microsoft.com/office/drawing/2014/main" xmlns="" id="{2859F3B9-02BA-485A-9B73-11CDB9EF2702}"/>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4299567" y="2628978"/>
            <a:ext cx="455960" cy="455960"/>
          </a:xfrm>
          <a:prstGeom prst="rect">
            <a:avLst/>
          </a:prstGeom>
        </p:spPr>
      </p:pic>
      <p:pic>
        <p:nvPicPr>
          <p:cNvPr id="60" name="Graphic 59" descr="Document">
            <a:extLst>
              <a:ext uri="{FF2B5EF4-FFF2-40B4-BE49-F238E27FC236}">
                <a16:creationId xmlns:a16="http://schemas.microsoft.com/office/drawing/2014/main" xmlns="" id="{9EF48FDC-DBF9-4907-AA92-A3D680896D28}"/>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5666213" y="4063675"/>
            <a:ext cx="471805" cy="471805"/>
          </a:xfrm>
          <a:prstGeom prst="rect">
            <a:avLst/>
          </a:prstGeom>
        </p:spPr>
      </p:pic>
      <p:cxnSp>
        <p:nvCxnSpPr>
          <p:cNvPr id="24" name="Connector: Elbow 23">
            <a:extLst>
              <a:ext uri="{FF2B5EF4-FFF2-40B4-BE49-F238E27FC236}">
                <a16:creationId xmlns:a16="http://schemas.microsoft.com/office/drawing/2014/main" xmlns="" id="{FA8104EF-7160-4A1E-8CD8-D779372021F8}"/>
              </a:ext>
            </a:extLst>
          </p:cNvPr>
          <p:cNvCxnSpPr>
            <a:cxnSpLocks/>
          </p:cNvCxnSpPr>
          <p:nvPr/>
        </p:nvCxnSpPr>
        <p:spPr>
          <a:xfrm rot="16200000" flipH="1">
            <a:off x="4561970" y="4907980"/>
            <a:ext cx="2515092" cy="1232548"/>
          </a:xfrm>
          <a:prstGeom prst="bentConnector3">
            <a:avLst>
              <a:gd name="adj1" fmla="val 100583"/>
            </a:avLst>
          </a:prstGeom>
          <a:ln w="38100">
            <a:solidFill>
              <a:srgbClr val="6D6E70"/>
            </a:solidFill>
            <a:tailEnd type="triangle"/>
          </a:ln>
        </p:spPr>
        <p:style>
          <a:lnRef idx="1">
            <a:schemeClr val="accent1"/>
          </a:lnRef>
          <a:fillRef idx="0">
            <a:schemeClr val="accent1"/>
          </a:fillRef>
          <a:effectRef idx="0">
            <a:schemeClr val="accent1"/>
          </a:effectRef>
          <a:fontRef idx="minor">
            <a:schemeClr val="tx1"/>
          </a:fontRef>
        </p:style>
      </p:cxnSp>
      <p:pic>
        <p:nvPicPr>
          <p:cNvPr id="79" name="Graphic 78">
            <a:extLst>
              <a:ext uri="{FF2B5EF4-FFF2-40B4-BE49-F238E27FC236}">
                <a16:creationId xmlns:a16="http://schemas.microsoft.com/office/drawing/2014/main" xmlns="" id="{90E0228B-8667-43B1-BDD4-104DBEBEDCE8}"/>
              </a:ext>
            </a:extLst>
          </p:cNvPr>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rot="10800000">
            <a:off x="-276226" y="7309291"/>
            <a:ext cx="10744200" cy="489636"/>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7" name="Group 76">
            <a:extLst>
              <a:ext uri="{FF2B5EF4-FFF2-40B4-BE49-F238E27FC236}">
                <a16:creationId xmlns:a16="http://schemas.microsoft.com/office/drawing/2014/main" xmlns="" id="{F37C62AB-0AD9-43E8-8DA6-47BBF7D093D1}"/>
              </a:ext>
            </a:extLst>
          </p:cNvPr>
          <p:cNvGrpSpPr/>
          <p:nvPr/>
        </p:nvGrpSpPr>
        <p:grpSpPr>
          <a:xfrm>
            <a:off x="1093027" y="3217694"/>
            <a:ext cx="1371600" cy="918782"/>
            <a:chOff x="1200150" y="3196017"/>
            <a:chExt cx="1371600" cy="918782"/>
          </a:xfrm>
        </p:grpSpPr>
        <p:sp>
          <p:nvSpPr>
            <p:cNvPr id="4" name="object 4"/>
            <p:cNvSpPr/>
            <p:nvPr/>
          </p:nvSpPr>
          <p:spPr>
            <a:xfrm>
              <a:off x="1200150" y="3200400"/>
              <a:ext cx="1371600" cy="182880"/>
            </a:xfrm>
            <a:custGeom>
              <a:avLst/>
              <a:gdLst/>
              <a:ahLst/>
              <a:cxnLst/>
              <a:rect l="l" t="t" r="r" b="b"/>
              <a:pathLst>
                <a:path w="1371600" h="182879">
                  <a:moveTo>
                    <a:pt x="0" y="0"/>
                  </a:moveTo>
                  <a:lnTo>
                    <a:pt x="0" y="182880"/>
                  </a:lnTo>
                  <a:lnTo>
                    <a:pt x="1371600" y="182880"/>
                  </a:lnTo>
                  <a:lnTo>
                    <a:pt x="1371600" y="0"/>
                  </a:lnTo>
                  <a:lnTo>
                    <a:pt x="0" y="0"/>
                  </a:lnTo>
                  <a:close/>
                </a:path>
              </a:pathLst>
            </a:custGeom>
            <a:solidFill>
              <a:srgbClr val="F9F9F9"/>
            </a:solidFill>
            <a:ln w="3175">
              <a:solidFill>
                <a:srgbClr val="000000"/>
              </a:solidFill>
            </a:ln>
          </p:spPr>
          <p:txBody>
            <a:bodyPr wrap="square" lIns="0" tIns="0" rIns="0" bIns="0" rtlCol="0"/>
            <a:lstStyle/>
            <a:p>
              <a:endParaRPr/>
            </a:p>
          </p:txBody>
        </p:sp>
        <p:sp>
          <p:nvSpPr>
            <p:cNvPr id="5" name="object 5"/>
            <p:cNvSpPr txBox="1"/>
            <p:nvPr/>
          </p:nvSpPr>
          <p:spPr>
            <a:xfrm>
              <a:off x="1447219" y="3196017"/>
              <a:ext cx="985519" cy="184666"/>
            </a:xfrm>
            <a:prstGeom prst="rect">
              <a:avLst/>
            </a:prstGeom>
          </p:spPr>
          <p:txBody>
            <a:bodyPr vert="horz" wrap="square" lIns="0" tIns="0" rIns="0" bIns="0" rtlCol="0">
              <a:spAutoFit/>
            </a:bodyPr>
            <a:lstStyle/>
            <a:p>
              <a:pPr marL="12700">
                <a:lnSpc>
                  <a:spcPct val="100000"/>
                </a:lnSpc>
              </a:pPr>
              <a:r>
                <a:rPr sz="1200" spc="-5" dirty="0">
                  <a:solidFill>
                    <a:srgbClr val="494949"/>
                  </a:solidFill>
                  <a:latin typeface="Franklin Gothic Demi" panose="020B0703020102020204" pitchFamily="34" charset="0"/>
                  <a:cs typeface="Arial"/>
                </a:rPr>
                <a:t>9. Data</a:t>
              </a:r>
              <a:r>
                <a:rPr sz="1200" spc="-80" dirty="0">
                  <a:solidFill>
                    <a:srgbClr val="494949"/>
                  </a:solidFill>
                  <a:latin typeface="Franklin Gothic Demi" panose="020B0703020102020204" pitchFamily="34" charset="0"/>
                  <a:cs typeface="Arial"/>
                </a:rPr>
                <a:t> </a:t>
              </a:r>
              <a:r>
                <a:rPr sz="1200" spc="-5" dirty="0">
                  <a:solidFill>
                    <a:srgbClr val="494949"/>
                  </a:solidFill>
                  <a:latin typeface="Franklin Gothic Demi" panose="020B0703020102020204" pitchFamily="34" charset="0"/>
                  <a:cs typeface="Arial"/>
                </a:rPr>
                <a:t>Staff</a:t>
              </a:r>
              <a:endParaRPr sz="1200" dirty="0">
                <a:solidFill>
                  <a:srgbClr val="494949"/>
                </a:solidFill>
                <a:latin typeface="Franklin Gothic Demi" panose="020B0703020102020204" pitchFamily="34" charset="0"/>
                <a:cs typeface="Arial"/>
              </a:endParaRPr>
            </a:p>
          </p:txBody>
        </p:sp>
        <p:sp>
          <p:nvSpPr>
            <p:cNvPr id="6" name="object 6"/>
            <p:cNvSpPr/>
            <p:nvPr/>
          </p:nvSpPr>
          <p:spPr>
            <a:xfrm>
              <a:off x="1200150" y="3383279"/>
              <a:ext cx="1371600" cy="731520"/>
            </a:xfrm>
            <a:custGeom>
              <a:avLst/>
              <a:gdLst/>
              <a:ahLst/>
              <a:cxnLst/>
              <a:rect l="l" t="t" r="r" b="b"/>
              <a:pathLst>
                <a:path w="1371600" h="731520">
                  <a:moveTo>
                    <a:pt x="0" y="0"/>
                  </a:moveTo>
                  <a:lnTo>
                    <a:pt x="0" y="731520"/>
                  </a:lnTo>
                  <a:lnTo>
                    <a:pt x="1371600" y="731520"/>
                  </a:lnTo>
                  <a:lnTo>
                    <a:pt x="1371600" y="0"/>
                  </a:lnTo>
                  <a:lnTo>
                    <a:pt x="0" y="0"/>
                  </a:lnTo>
                  <a:close/>
                </a:path>
              </a:pathLst>
            </a:custGeom>
            <a:ln w="3175">
              <a:solidFill>
                <a:srgbClr val="000000"/>
              </a:solidFill>
            </a:ln>
          </p:spPr>
          <p:txBody>
            <a:bodyPr wrap="square" lIns="0" tIns="0" rIns="0" bIns="0" rtlCol="0"/>
            <a:lstStyle/>
            <a:p>
              <a:endParaRPr/>
            </a:p>
          </p:txBody>
        </p:sp>
        <p:sp>
          <p:nvSpPr>
            <p:cNvPr id="7" name="object 7"/>
            <p:cNvSpPr txBox="1"/>
            <p:nvPr/>
          </p:nvSpPr>
          <p:spPr>
            <a:xfrm>
              <a:off x="1393189" y="3431540"/>
              <a:ext cx="985519" cy="677108"/>
            </a:xfrm>
            <a:prstGeom prst="rect">
              <a:avLst/>
            </a:prstGeom>
          </p:spPr>
          <p:txBody>
            <a:bodyPr vert="horz" wrap="square" lIns="0" tIns="0" rIns="0" bIns="0" rtlCol="0">
              <a:spAutoFit/>
            </a:bodyPr>
            <a:lstStyle/>
            <a:p>
              <a:pPr marL="12700" marR="5080" algn="ctr">
                <a:lnSpc>
                  <a:spcPct val="100000"/>
                </a:lnSpc>
              </a:pPr>
              <a:r>
                <a:rPr sz="1100" spc="-5" dirty="0">
                  <a:solidFill>
                    <a:srgbClr val="494949"/>
                  </a:solidFill>
                  <a:latin typeface="Franklin Gothic Book" panose="020B0503020102020204" pitchFamily="34" charset="0"/>
                  <a:cs typeface="Arial"/>
                </a:rPr>
                <a:t>Submit Draft  Report(s) to</a:t>
              </a:r>
              <a:r>
                <a:rPr sz="1100" spc="-70" dirty="0">
                  <a:solidFill>
                    <a:srgbClr val="494949"/>
                  </a:solidFill>
                  <a:latin typeface="Franklin Gothic Book" panose="020B0503020102020204" pitchFamily="34" charset="0"/>
                  <a:cs typeface="Arial"/>
                </a:rPr>
                <a:t> </a:t>
              </a:r>
              <a:r>
                <a:rPr sz="1100" spc="-5" dirty="0">
                  <a:solidFill>
                    <a:srgbClr val="494949"/>
                  </a:solidFill>
                  <a:latin typeface="Franklin Gothic Book" panose="020B0503020102020204" pitchFamily="34" charset="0"/>
                  <a:cs typeface="Arial"/>
                </a:rPr>
                <a:t>ACF  and/or TEI for  Review</a:t>
              </a:r>
              <a:endParaRPr sz="1100" dirty="0">
                <a:solidFill>
                  <a:srgbClr val="494949"/>
                </a:solidFill>
                <a:latin typeface="Franklin Gothic Book" panose="020B0503020102020204" pitchFamily="34" charset="0"/>
                <a:cs typeface="Arial"/>
              </a:endParaRPr>
            </a:p>
          </p:txBody>
        </p:sp>
      </p:grpSp>
      <p:grpSp>
        <p:nvGrpSpPr>
          <p:cNvPr id="84" name="Group 83">
            <a:extLst>
              <a:ext uri="{FF2B5EF4-FFF2-40B4-BE49-F238E27FC236}">
                <a16:creationId xmlns:a16="http://schemas.microsoft.com/office/drawing/2014/main" xmlns="" id="{8CFE6674-22DA-4859-BDF5-DD8FF7B439F8}"/>
              </a:ext>
            </a:extLst>
          </p:cNvPr>
          <p:cNvGrpSpPr/>
          <p:nvPr/>
        </p:nvGrpSpPr>
        <p:grpSpPr>
          <a:xfrm>
            <a:off x="2904909" y="3098667"/>
            <a:ext cx="1506697" cy="1099065"/>
            <a:chOff x="3152394" y="3015734"/>
            <a:chExt cx="1506697" cy="1099065"/>
          </a:xfrm>
        </p:grpSpPr>
        <p:sp>
          <p:nvSpPr>
            <p:cNvPr id="20" name="object 20"/>
            <p:cNvSpPr/>
            <p:nvPr/>
          </p:nvSpPr>
          <p:spPr>
            <a:xfrm>
              <a:off x="3152394" y="3034159"/>
              <a:ext cx="1371600" cy="349121"/>
            </a:xfrm>
            <a:custGeom>
              <a:avLst/>
              <a:gdLst/>
              <a:ahLst/>
              <a:cxnLst/>
              <a:rect l="l" t="t" r="r" b="b"/>
              <a:pathLst>
                <a:path w="1371600" h="297179">
                  <a:moveTo>
                    <a:pt x="0" y="0"/>
                  </a:moveTo>
                  <a:lnTo>
                    <a:pt x="0" y="297179"/>
                  </a:lnTo>
                  <a:lnTo>
                    <a:pt x="1371600" y="297179"/>
                  </a:lnTo>
                  <a:lnTo>
                    <a:pt x="1371600" y="0"/>
                  </a:lnTo>
                  <a:lnTo>
                    <a:pt x="0" y="0"/>
                  </a:lnTo>
                  <a:close/>
                </a:path>
              </a:pathLst>
            </a:custGeom>
            <a:solidFill>
              <a:srgbClr val="F9F9F9"/>
            </a:solidFill>
            <a:ln w="3175">
              <a:solidFill>
                <a:srgbClr val="000000"/>
              </a:solidFill>
            </a:ln>
          </p:spPr>
          <p:txBody>
            <a:bodyPr wrap="square" lIns="0" tIns="0" rIns="0" bIns="0" rtlCol="0"/>
            <a:lstStyle/>
            <a:p>
              <a:endParaRPr/>
            </a:p>
          </p:txBody>
        </p:sp>
        <p:sp>
          <p:nvSpPr>
            <p:cNvPr id="21" name="object 21"/>
            <p:cNvSpPr txBox="1"/>
            <p:nvPr/>
          </p:nvSpPr>
          <p:spPr>
            <a:xfrm>
              <a:off x="3312938" y="3015734"/>
              <a:ext cx="1346153" cy="369332"/>
            </a:xfrm>
            <a:prstGeom prst="rect">
              <a:avLst/>
            </a:prstGeom>
          </p:spPr>
          <p:txBody>
            <a:bodyPr vert="horz" wrap="square" lIns="0" tIns="0" rIns="0" bIns="0" rtlCol="0">
              <a:spAutoFit/>
            </a:bodyPr>
            <a:lstStyle/>
            <a:p>
              <a:pPr marL="174625" marR="5080" indent="-162560">
                <a:lnSpc>
                  <a:spcPct val="100000"/>
                </a:lnSpc>
              </a:pPr>
              <a:r>
                <a:rPr sz="1200" spc="-5" dirty="0">
                  <a:solidFill>
                    <a:srgbClr val="494949"/>
                  </a:solidFill>
                  <a:latin typeface="Franklin Gothic Demi" panose="020B0703020102020204" pitchFamily="34" charset="0"/>
                  <a:cs typeface="Arial"/>
                </a:rPr>
                <a:t>10. Data</a:t>
              </a:r>
              <a:r>
                <a:rPr sz="1200" spc="-80" dirty="0">
                  <a:solidFill>
                    <a:srgbClr val="494949"/>
                  </a:solidFill>
                  <a:latin typeface="Franklin Gothic Demi" panose="020B0703020102020204" pitchFamily="34" charset="0"/>
                  <a:cs typeface="Arial"/>
                </a:rPr>
                <a:t> </a:t>
              </a:r>
              <a:r>
                <a:rPr sz="1200" spc="-5" dirty="0">
                  <a:solidFill>
                    <a:srgbClr val="494949"/>
                  </a:solidFill>
                  <a:latin typeface="Franklin Gothic Demi" panose="020B0703020102020204" pitchFamily="34" charset="0"/>
                  <a:cs typeface="Arial"/>
                </a:rPr>
                <a:t>Quality  Reviewers</a:t>
              </a:r>
              <a:endParaRPr sz="1200" dirty="0">
                <a:solidFill>
                  <a:srgbClr val="494949"/>
                </a:solidFill>
                <a:latin typeface="Franklin Gothic Demi" panose="020B0703020102020204" pitchFamily="34" charset="0"/>
                <a:cs typeface="Arial"/>
              </a:endParaRPr>
            </a:p>
          </p:txBody>
        </p:sp>
        <p:sp>
          <p:nvSpPr>
            <p:cNvPr id="22" name="object 22"/>
            <p:cNvSpPr/>
            <p:nvPr/>
          </p:nvSpPr>
          <p:spPr>
            <a:xfrm>
              <a:off x="3152394" y="3383279"/>
              <a:ext cx="1371600" cy="731520"/>
            </a:xfrm>
            <a:custGeom>
              <a:avLst/>
              <a:gdLst/>
              <a:ahLst/>
              <a:cxnLst/>
              <a:rect l="l" t="t" r="r" b="b"/>
              <a:pathLst>
                <a:path w="1371600" h="731520">
                  <a:moveTo>
                    <a:pt x="0" y="0"/>
                  </a:moveTo>
                  <a:lnTo>
                    <a:pt x="0" y="731520"/>
                  </a:lnTo>
                  <a:lnTo>
                    <a:pt x="1371600" y="731520"/>
                  </a:lnTo>
                  <a:lnTo>
                    <a:pt x="1371600" y="0"/>
                  </a:lnTo>
                  <a:lnTo>
                    <a:pt x="0" y="0"/>
                  </a:lnTo>
                  <a:close/>
                </a:path>
              </a:pathLst>
            </a:custGeom>
            <a:ln w="3175">
              <a:solidFill>
                <a:srgbClr val="000000"/>
              </a:solidFill>
            </a:ln>
          </p:spPr>
          <p:txBody>
            <a:bodyPr wrap="square" lIns="0" tIns="0" rIns="0" bIns="0" rtlCol="0"/>
            <a:lstStyle/>
            <a:p>
              <a:endParaRPr/>
            </a:p>
          </p:txBody>
        </p:sp>
        <p:sp>
          <p:nvSpPr>
            <p:cNvPr id="23" name="object 23"/>
            <p:cNvSpPr txBox="1"/>
            <p:nvPr/>
          </p:nvSpPr>
          <p:spPr>
            <a:xfrm>
              <a:off x="3246375" y="3507740"/>
              <a:ext cx="1183005" cy="507831"/>
            </a:xfrm>
            <a:prstGeom prst="rect">
              <a:avLst/>
            </a:prstGeom>
          </p:spPr>
          <p:txBody>
            <a:bodyPr vert="horz" wrap="square" lIns="0" tIns="0" rIns="0" bIns="0" rtlCol="0">
              <a:spAutoFit/>
            </a:bodyPr>
            <a:lstStyle/>
            <a:p>
              <a:pPr marL="12700" marR="5080" indent="-635" algn="ctr">
                <a:lnSpc>
                  <a:spcPct val="100000"/>
                </a:lnSpc>
              </a:pPr>
              <a:r>
                <a:rPr sz="1100" spc="-5" dirty="0">
                  <a:solidFill>
                    <a:srgbClr val="494949"/>
                  </a:solidFill>
                  <a:latin typeface="Franklin Gothic Book" panose="020B0503020102020204" pitchFamily="34" charset="0"/>
                  <a:cs typeface="Arial"/>
                </a:rPr>
                <a:t>Review Report(s)  and Provide</a:t>
              </a:r>
              <a:r>
                <a:rPr sz="1100" spc="-85" dirty="0">
                  <a:solidFill>
                    <a:srgbClr val="494949"/>
                  </a:solidFill>
                  <a:latin typeface="Franklin Gothic Book" panose="020B0503020102020204" pitchFamily="34" charset="0"/>
                  <a:cs typeface="Arial"/>
                </a:rPr>
                <a:t> </a:t>
              </a:r>
              <a:r>
                <a:rPr sz="1100" spc="-5" dirty="0">
                  <a:solidFill>
                    <a:srgbClr val="494949"/>
                  </a:solidFill>
                  <a:latin typeface="Franklin Gothic Book" panose="020B0503020102020204" pitchFamily="34" charset="0"/>
                  <a:cs typeface="Arial"/>
                </a:rPr>
                <a:t>Support  as</a:t>
              </a:r>
              <a:r>
                <a:rPr sz="1100" spc="-100" dirty="0">
                  <a:solidFill>
                    <a:srgbClr val="494949"/>
                  </a:solidFill>
                  <a:latin typeface="Franklin Gothic Book" panose="020B0503020102020204" pitchFamily="34" charset="0"/>
                  <a:cs typeface="Arial"/>
                </a:rPr>
                <a:t> </a:t>
              </a:r>
              <a:r>
                <a:rPr sz="1100" spc="-5" dirty="0">
                  <a:solidFill>
                    <a:srgbClr val="494949"/>
                  </a:solidFill>
                  <a:latin typeface="Franklin Gothic Book" panose="020B0503020102020204" pitchFamily="34" charset="0"/>
                  <a:cs typeface="Arial"/>
                </a:rPr>
                <a:t>Needed</a:t>
              </a:r>
              <a:endParaRPr sz="1100" dirty="0">
                <a:solidFill>
                  <a:srgbClr val="494949"/>
                </a:solidFill>
                <a:latin typeface="Franklin Gothic Book" panose="020B0503020102020204" pitchFamily="34" charset="0"/>
                <a:cs typeface="Arial"/>
              </a:endParaRPr>
            </a:p>
          </p:txBody>
        </p:sp>
      </p:grpSp>
      <p:grpSp>
        <p:nvGrpSpPr>
          <p:cNvPr id="85" name="Group 84">
            <a:extLst>
              <a:ext uri="{FF2B5EF4-FFF2-40B4-BE49-F238E27FC236}">
                <a16:creationId xmlns:a16="http://schemas.microsoft.com/office/drawing/2014/main" xmlns="" id="{58BB0667-04A2-42C0-8F06-B582509102EB}"/>
              </a:ext>
            </a:extLst>
          </p:cNvPr>
          <p:cNvGrpSpPr/>
          <p:nvPr/>
        </p:nvGrpSpPr>
        <p:grpSpPr>
          <a:xfrm>
            <a:off x="4791584" y="3130755"/>
            <a:ext cx="1737156" cy="1092661"/>
            <a:chOff x="4850989" y="3034159"/>
            <a:chExt cx="1737156" cy="1092661"/>
          </a:xfrm>
        </p:grpSpPr>
        <p:sp>
          <p:nvSpPr>
            <p:cNvPr id="37" name="object 37"/>
            <p:cNvSpPr/>
            <p:nvPr/>
          </p:nvSpPr>
          <p:spPr>
            <a:xfrm>
              <a:off x="4850989" y="3034159"/>
              <a:ext cx="1737156" cy="1092661"/>
            </a:xfrm>
            <a:custGeom>
              <a:avLst/>
              <a:gdLst/>
              <a:ahLst/>
              <a:cxnLst/>
              <a:rect l="l" t="t" r="r" b="b"/>
              <a:pathLst>
                <a:path w="1371600" h="914400">
                  <a:moveTo>
                    <a:pt x="0" y="457200"/>
                  </a:moveTo>
                  <a:lnTo>
                    <a:pt x="685800" y="0"/>
                  </a:lnTo>
                  <a:lnTo>
                    <a:pt x="1371600" y="457199"/>
                  </a:lnTo>
                  <a:lnTo>
                    <a:pt x="685800" y="914400"/>
                  </a:lnTo>
                  <a:lnTo>
                    <a:pt x="0" y="457200"/>
                  </a:lnTo>
                  <a:close/>
                </a:path>
              </a:pathLst>
            </a:custGeom>
            <a:solidFill>
              <a:srgbClr val="F9F9F9"/>
            </a:solidFill>
            <a:ln w="3175">
              <a:solidFill>
                <a:srgbClr val="000000"/>
              </a:solidFill>
            </a:ln>
          </p:spPr>
          <p:txBody>
            <a:bodyPr wrap="square" lIns="0" tIns="0" rIns="0" bIns="0" rtlCol="0"/>
            <a:lstStyle/>
            <a:p>
              <a:endParaRPr/>
            </a:p>
          </p:txBody>
        </p:sp>
        <p:sp>
          <p:nvSpPr>
            <p:cNvPr id="38" name="object 38"/>
            <p:cNvSpPr txBox="1"/>
            <p:nvPr/>
          </p:nvSpPr>
          <p:spPr>
            <a:xfrm>
              <a:off x="5122655" y="3345451"/>
              <a:ext cx="1148910" cy="553998"/>
            </a:xfrm>
            <a:prstGeom prst="rect">
              <a:avLst/>
            </a:prstGeom>
          </p:spPr>
          <p:txBody>
            <a:bodyPr vert="horz" wrap="square" lIns="0" tIns="0" rIns="0" bIns="0" rtlCol="0">
              <a:spAutoFit/>
            </a:bodyPr>
            <a:lstStyle/>
            <a:p>
              <a:pPr marL="75565" marR="5080" indent="-63500" algn="ctr">
                <a:lnSpc>
                  <a:spcPct val="100000"/>
                </a:lnSpc>
              </a:pPr>
              <a:r>
                <a:rPr sz="1200" spc="-5" dirty="0">
                  <a:solidFill>
                    <a:srgbClr val="494949"/>
                  </a:solidFill>
                  <a:latin typeface="Franklin Gothic Demi" panose="020B0703020102020204" pitchFamily="34" charset="0"/>
                  <a:cs typeface="Arial"/>
                </a:rPr>
                <a:t>11. Report</a:t>
              </a:r>
              <a:r>
                <a:rPr sz="1200" spc="-60" dirty="0">
                  <a:solidFill>
                    <a:srgbClr val="494949"/>
                  </a:solidFill>
                  <a:latin typeface="Franklin Gothic Demi" panose="020B0703020102020204" pitchFamily="34" charset="0"/>
                  <a:cs typeface="Arial"/>
                </a:rPr>
                <a:t> </a:t>
              </a:r>
              <a:r>
                <a:rPr sz="1200" spc="-5" dirty="0">
                  <a:solidFill>
                    <a:srgbClr val="494949"/>
                  </a:solidFill>
                  <a:latin typeface="Franklin Gothic Demi" panose="020B0703020102020204" pitchFamily="34" charset="0"/>
                  <a:cs typeface="Arial"/>
                </a:rPr>
                <a:t>Data  Accurate and  Complete?</a:t>
              </a:r>
              <a:endParaRPr sz="1200" dirty="0">
                <a:solidFill>
                  <a:srgbClr val="494949"/>
                </a:solidFill>
                <a:latin typeface="Franklin Gothic Demi" panose="020B0703020102020204" pitchFamily="34" charset="0"/>
                <a:cs typeface="Arial"/>
              </a:endParaRPr>
            </a:p>
          </p:txBody>
        </p:sp>
      </p:grpSp>
      <p:sp>
        <p:nvSpPr>
          <p:cNvPr id="42" name="object 42"/>
          <p:cNvSpPr txBox="1"/>
          <p:nvPr/>
        </p:nvSpPr>
        <p:spPr>
          <a:xfrm>
            <a:off x="6772464" y="3578884"/>
            <a:ext cx="244475" cy="169277"/>
          </a:xfrm>
          <a:prstGeom prst="rect">
            <a:avLst/>
          </a:prstGeom>
        </p:spPr>
        <p:txBody>
          <a:bodyPr vert="horz" wrap="square" lIns="0" tIns="0" rIns="0" bIns="0" rtlCol="0">
            <a:spAutoFit/>
          </a:bodyPr>
          <a:lstStyle/>
          <a:p>
            <a:pPr marL="12700">
              <a:lnSpc>
                <a:spcPct val="100000"/>
              </a:lnSpc>
            </a:pPr>
            <a:r>
              <a:rPr sz="1100" spc="-5" dirty="0">
                <a:latin typeface="Franklin Gothic Book" panose="020B0503020102020204" pitchFamily="34" charset="0"/>
                <a:cs typeface="Arial"/>
              </a:rPr>
              <a:t>Yes</a:t>
            </a:r>
            <a:endParaRPr sz="1100" dirty="0">
              <a:latin typeface="Franklin Gothic Book" panose="020B0503020102020204" pitchFamily="34" charset="0"/>
              <a:cs typeface="Arial"/>
            </a:endParaRPr>
          </a:p>
        </p:txBody>
      </p:sp>
      <p:sp>
        <p:nvSpPr>
          <p:cNvPr id="46" name="object 46"/>
          <p:cNvSpPr txBox="1"/>
          <p:nvPr/>
        </p:nvSpPr>
        <p:spPr>
          <a:xfrm>
            <a:off x="5571718" y="4820091"/>
            <a:ext cx="189230" cy="169277"/>
          </a:xfrm>
          <a:prstGeom prst="rect">
            <a:avLst/>
          </a:prstGeom>
        </p:spPr>
        <p:txBody>
          <a:bodyPr vert="horz" wrap="square" lIns="0" tIns="0" rIns="0" bIns="0" rtlCol="0">
            <a:spAutoFit/>
          </a:bodyPr>
          <a:lstStyle/>
          <a:p>
            <a:pPr marL="12700">
              <a:lnSpc>
                <a:spcPct val="100000"/>
              </a:lnSpc>
            </a:pPr>
            <a:r>
              <a:rPr sz="1100" dirty="0">
                <a:latin typeface="Franklin Gothic Book" panose="020B0503020102020204" pitchFamily="34" charset="0"/>
                <a:cs typeface="Arial"/>
              </a:rPr>
              <a:t>No</a:t>
            </a:r>
          </a:p>
        </p:txBody>
      </p:sp>
      <p:grpSp>
        <p:nvGrpSpPr>
          <p:cNvPr id="86" name="Group 85">
            <a:extLst>
              <a:ext uri="{FF2B5EF4-FFF2-40B4-BE49-F238E27FC236}">
                <a16:creationId xmlns:a16="http://schemas.microsoft.com/office/drawing/2014/main" xmlns="" id="{E9E522DE-FFCA-4FAB-84C9-8AB86578FA5D}"/>
              </a:ext>
            </a:extLst>
          </p:cNvPr>
          <p:cNvGrpSpPr/>
          <p:nvPr/>
        </p:nvGrpSpPr>
        <p:grpSpPr>
          <a:xfrm>
            <a:off x="4974362" y="5678859"/>
            <a:ext cx="1371600" cy="1122289"/>
            <a:chOff x="5086350" y="4839336"/>
            <a:chExt cx="1371600" cy="1122289"/>
          </a:xfrm>
        </p:grpSpPr>
        <p:sp>
          <p:nvSpPr>
            <p:cNvPr id="47" name="object 47"/>
            <p:cNvSpPr/>
            <p:nvPr/>
          </p:nvSpPr>
          <p:spPr>
            <a:xfrm>
              <a:off x="5086350" y="4839336"/>
              <a:ext cx="1371600" cy="372744"/>
            </a:xfrm>
            <a:custGeom>
              <a:avLst/>
              <a:gdLst/>
              <a:ahLst/>
              <a:cxnLst/>
              <a:rect l="l" t="t" r="r" b="b"/>
              <a:pathLst>
                <a:path w="1371600" h="297179">
                  <a:moveTo>
                    <a:pt x="0" y="0"/>
                  </a:moveTo>
                  <a:lnTo>
                    <a:pt x="0" y="297179"/>
                  </a:lnTo>
                  <a:lnTo>
                    <a:pt x="1371600" y="297179"/>
                  </a:lnTo>
                  <a:lnTo>
                    <a:pt x="1371600" y="0"/>
                  </a:lnTo>
                  <a:lnTo>
                    <a:pt x="0" y="0"/>
                  </a:lnTo>
                  <a:close/>
                </a:path>
              </a:pathLst>
            </a:custGeom>
            <a:solidFill>
              <a:srgbClr val="F9F9F9"/>
            </a:solidFill>
            <a:ln w="3175">
              <a:solidFill>
                <a:srgbClr val="000000"/>
              </a:solidFill>
            </a:ln>
          </p:spPr>
          <p:txBody>
            <a:bodyPr wrap="square" lIns="0" tIns="0" rIns="0" bIns="0" rtlCol="0"/>
            <a:lstStyle/>
            <a:p>
              <a:endParaRPr/>
            </a:p>
          </p:txBody>
        </p:sp>
        <p:sp>
          <p:nvSpPr>
            <p:cNvPr id="48" name="object 48"/>
            <p:cNvSpPr/>
            <p:nvPr/>
          </p:nvSpPr>
          <p:spPr>
            <a:xfrm>
              <a:off x="5086350" y="5212079"/>
              <a:ext cx="1371600" cy="731520"/>
            </a:xfrm>
            <a:custGeom>
              <a:avLst/>
              <a:gdLst/>
              <a:ahLst/>
              <a:cxnLst/>
              <a:rect l="l" t="t" r="r" b="b"/>
              <a:pathLst>
                <a:path w="1371600" h="731520">
                  <a:moveTo>
                    <a:pt x="0" y="0"/>
                  </a:moveTo>
                  <a:lnTo>
                    <a:pt x="0" y="731520"/>
                  </a:lnTo>
                  <a:lnTo>
                    <a:pt x="1371600" y="731520"/>
                  </a:lnTo>
                  <a:lnTo>
                    <a:pt x="1371600" y="0"/>
                  </a:lnTo>
                  <a:lnTo>
                    <a:pt x="0" y="0"/>
                  </a:lnTo>
                  <a:close/>
                </a:path>
              </a:pathLst>
            </a:custGeom>
            <a:ln w="3175">
              <a:solidFill>
                <a:srgbClr val="000000"/>
              </a:solidFill>
            </a:ln>
          </p:spPr>
          <p:txBody>
            <a:bodyPr wrap="square" lIns="0" tIns="0" rIns="0" bIns="0" rtlCol="0"/>
            <a:lstStyle/>
            <a:p>
              <a:endParaRPr/>
            </a:p>
          </p:txBody>
        </p:sp>
        <p:sp>
          <p:nvSpPr>
            <p:cNvPr id="49" name="object 49"/>
            <p:cNvSpPr txBox="1"/>
            <p:nvPr/>
          </p:nvSpPr>
          <p:spPr>
            <a:xfrm>
              <a:off x="5143500" y="4851065"/>
              <a:ext cx="1314450" cy="1110560"/>
            </a:xfrm>
            <a:prstGeom prst="rect">
              <a:avLst/>
            </a:prstGeom>
          </p:spPr>
          <p:txBody>
            <a:bodyPr vert="horz" wrap="square" lIns="0" tIns="0" rIns="0" bIns="0" rtlCol="0">
              <a:spAutoFit/>
            </a:bodyPr>
            <a:lstStyle/>
            <a:p>
              <a:pPr marL="255904" marR="85725" indent="-162560" algn="ctr">
                <a:lnSpc>
                  <a:spcPct val="100000"/>
                </a:lnSpc>
              </a:pPr>
              <a:r>
                <a:rPr lang="en-US" sz="1200" spc="-5" dirty="0">
                  <a:solidFill>
                    <a:srgbClr val="494949"/>
                  </a:solidFill>
                  <a:latin typeface="Franklin Gothic Demi" panose="020B0703020102020204" pitchFamily="34" charset="0"/>
                  <a:cs typeface="Arial"/>
                </a:rPr>
                <a:t> </a:t>
              </a:r>
              <a:r>
                <a:rPr sz="1200" spc="-5" dirty="0">
                  <a:solidFill>
                    <a:srgbClr val="494949"/>
                  </a:solidFill>
                  <a:latin typeface="Franklin Gothic Demi" panose="020B0703020102020204" pitchFamily="34" charset="0"/>
                  <a:cs typeface="Arial"/>
                </a:rPr>
                <a:t>12. Data</a:t>
              </a:r>
              <a:r>
                <a:rPr sz="1200" spc="-45" dirty="0">
                  <a:solidFill>
                    <a:srgbClr val="494949"/>
                  </a:solidFill>
                  <a:latin typeface="Franklin Gothic Demi" panose="020B0703020102020204" pitchFamily="34" charset="0"/>
                  <a:cs typeface="Arial"/>
                </a:rPr>
                <a:t> </a:t>
              </a:r>
              <a:r>
                <a:rPr sz="1200" spc="-5" dirty="0">
                  <a:solidFill>
                    <a:srgbClr val="494949"/>
                  </a:solidFill>
                  <a:latin typeface="Franklin Gothic Demi" panose="020B0703020102020204" pitchFamily="34" charset="0"/>
                  <a:cs typeface="Arial"/>
                </a:rPr>
                <a:t>Quality  </a:t>
              </a:r>
              <a:r>
                <a:rPr lang="en-US" sz="1200" spc="-5" dirty="0">
                  <a:solidFill>
                    <a:srgbClr val="494949"/>
                  </a:solidFill>
                  <a:latin typeface="Franklin Gothic Demi" panose="020B0703020102020204" pitchFamily="34" charset="0"/>
                  <a:cs typeface="Arial"/>
                </a:rPr>
                <a:t>  </a:t>
              </a:r>
              <a:r>
                <a:rPr sz="1200" spc="-5" dirty="0">
                  <a:solidFill>
                    <a:srgbClr val="494949"/>
                  </a:solidFill>
                  <a:latin typeface="Franklin Gothic Demi" panose="020B0703020102020204" pitchFamily="34" charset="0"/>
                  <a:cs typeface="Arial"/>
                </a:rPr>
                <a:t>Reviewers</a:t>
              </a:r>
              <a:endParaRPr sz="1200" dirty="0">
                <a:solidFill>
                  <a:srgbClr val="494949"/>
                </a:solidFill>
                <a:latin typeface="Franklin Gothic Demi" panose="020B0703020102020204" pitchFamily="34" charset="0"/>
                <a:cs typeface="Arial"/>
              </a:endParaRPr>
            </a:p>
            <a:p>
              <a:pPr marL="12700" marR="5080" indent="-635" algn="ctr">
                <a:lnSpc>
                  <a:spcPct val="100000"/>
                </a:lnSpc>
                <a:spcBef>
                  <a:spcPts val="450"/>
                </a:spcBef>
              </a:pPr>
              <a:r>
                <a:rPr sz="1100" spc="-5" dirty="0">
                  <a:solidFill>
                    <a:srgbClr val="494949"/>
                  </a:solidFill>
                  <a:latin typeface="Franklin Gothic Book" panose="020B0503020102020204" pitchFamily="34" charset="0"/>
                  <a:cs typeface="Arial"/>
                </a:rPr>
                <a:t>Work with Grantee  to Improve Data  Quality </a:t>
              </a:r>
              <a:r>
                <a:rPr sz="1100" dirty="0">
                  <a:solidFill>
                    <a:srgbClr val="494949"/>
                  </a:solidFill>
                  <a:latin typeface="Franklin Gothic Book" panose="020B0503020102020204" pitchFamily="34" charset="0"/>
                  <a:cs typeface="Arial"/>
                </a:rPr>
                <a:t>and</a:t>
              </a:r>
              <a:r>
                <a:rPr sz="1100" spc="-40" dirty="0">
                  <a:solidFill>
                    <a:srgbClr val="494949"/>
                  </a:solidFill>
                  <a:latin typeface="Franklin Gothic Book" panose="020B0503020102020204" pitchFamily="34" charset="0"/>
                  <a:cs typeface="Arial"/>
                </a:rPr>
                <a:t> </a:t>
              </a:r>
              <a:r>
                <a:rPr sz="1100" spc="-5" dirty="0">
                  <a:solidFill>
                    <a:srgbClr val="494949"/>
                  </a:solidFill>
                  <a:latin typeface="Franklin Gothic Book" panose="020B0503020102020204" pitchFamily="34" charset="0"/>
                  <a:cs typeface="Arial"/>
                </a:rPr>
                <a:t>Finalize  Report(s)</a:t>
              </a:r>
              <a:endParaRPr sz="1100" dirty="0">
                <a:solidFill>
                  <a:srgbClr val="494949"/>
                </a:solidFill>
                <a:latin typeface="Franklin Gothic Book" panose="020B0503020102020204" pitchFamily="34" charset="0"/>
                <a:cs typeface="Arial"/>
              </a:endParaRPr>
            </a:p>
          </p:txBody>
        </p:sp>
      </p:grpSp>
      <p:sp>
        <p:nvSpPr>
          <p:cNvPr id="54" name="object 54"/>
          <p:cNvSpPr txBox="1"/>
          <p:nvPr/>
        </p:nvSpPr>
        <p:spPr>
          <a:xfrm>
            <a:off x="7663214" y="2905151"/>
            <a:ext cx="1341514" cy="169277"/>
          </a:xfrm>
          <a:prstGeom prst="rect">
            <a:avLst/>
          </a:prstGeom>
        </p:spPr>
        <p:txBody>
          <a:bodyPr vert="horz" wrap="square" lIns="0" tIns="0" rIns="0" bIns="0" rtlCol="0">
            <a:spAutoFit/>
          </a:bodyPr>
          <a:lstStyle/>
          <a:p>
            <a:pPr marL="12700"/>
            <a:r>
              <a:rPr sz="1100" spc="-5" dirty="0">
                <a:solidFill>
                  <a:srgbClr val="494949"/>
                </a:solidFill>
                <a:latin typeface="Franklin Gothic Book" panose="020B0503020102020204" pitchFamily="34" charset="0"/>
                <a:cs typeface="Arial"/>
              </a:rPr>
              <a:t>According to Schedule</a:t>
            </a:r>
          </a:p>
        </p:txBody>
      </p:sp>
      <p:grpSp>
        <p:nvGrpSpPr>
          <p:cNvPr id="88" name="Group 87">
            <a:extLst>
              <a:ext uri="{FF2B5EF4-FFF2-40B4-BE49-F238E27FC236}">
                <a16:creationId xmlns:a16="http://schemas.microsoft.com/office/drawing/2014/main" xmlns="" id="{5B8D87EB-45AB-47B8-91D6-0A2D95F6C9E4}"/>
              </a:ext>
            </a:extLst>
          </p:cNvPr>
          <p:cNvGrpSpPr/>
          <p:nvPr/>
        </p:nvGrpSpPr>
        <p:grpSpPr>
          <a:xfrm>
            <a:off x="8914483" y="3259978"/>
            <a:ext cx="955548" cy="890337"/>
            <a:chOff x="8956656" y="2945891"/>
            <a:chExt cx="955548" cy="890337"/>
          </a:xfrm>
        </p:grpSpPr>
        <p:sp>
          <p:nvSpPr>
            <p:cNvPr id="71" name="object 71"/>
            <p:cNvSpPr/>
            <p:nvPr/>
          </p:nvSpPr>
          <p:spPr>
            <a:xfrm>
              <a:off x="8956656" y="2945891"/>
              <a:ext cx="955548" cy="890337"/>
            </a:xfrm>
            <a:custGeom>
              <a:avLst/>
              <a:gdLst/>
              <a:ahLst/>
              <a:cxnLst/>
              <a:rect l="l" t="t" r="r" b="b"/>
              <a:pathLst>
                <a:path w="914400" h="914400">
                  <a:moveTo>
                    <a:pt x="0" y="457200"/>
                  </a:moveTo>
                  <a:lnTo>
                    <a:pt x="2363" y="410500"/>
                  </a:lnTo>
                  <a:lnTo>
                    <a:pt x="9300" y="365139"/>
                  </a:lnTo>
                  <a:lnTo>
                    <a:pt x="20579" y="321347"/>
                  </a:lnTo>
                  <a:lnTo>
                    <a:pt x="35968" y="279356"/>
                  </a:lnTo>
                  <a:lnTo>
                    <a:pt x="55238" y="239396"/>
                  </a:lnTo>
                  <a:lnTo>
                    <a:pt x="78157" y="201699"/>
                  </a:lnTo>
                  <a:lnTo>
                    <a:pt x="104493" y="166495"/>
                  </a:lnTo>
                  <a:lnTo>
                    <a:pt x="134016" y="134016"/>
                  </a:lnTo>
                  <a:lnTo>
                    <a:pt x="166495" y="104493"/>
                  </a:lnTo>
                  <a:lnTo>
                    <a:pt x="201699" y="78157"/>
                  </a:lnTo>
                  <a:lnTo>
                    <a:pt x="239396" y="55238"/>
                  </a:lnTo>
                  <a:lnTo>
                    <a:pt x="279356" y="35968"/>
                  </a:lnTo>
                  <a:lnTo>
                    <a:pt x="321347" y="20579"/>
                  </a:lnTo>
                  <a:lnTo>
                    <a:pt x="365139" y="9300"/>
                  </a:lnTo>
                  <a:lnTo>
                    <a:pt x="410500" y="2363"/>
                  </a:lnTo>
                  <a:lnTo>
                    <a:pt x="457200" y="0"/>
                  </a:lnTo>
                  <a:lnTo>
                    <a:pt x="504025" y="2363"/>
                  </a:lnTo>
                  <a:lnTo>
                    <a:pt x="549479" y="9300"/>
                  </a:lnTo>
                  <a:lnTo>
                    <a:pt x="593335" y="20579"/>
                  </a:lnTo>
                  <a:lnTo>
                    <a:pt x="635365" y="35968"/>
                  </a:lnTo>
                  <a:lnTo>
                    <a:pt x="675341" y="55238"/>
                  </a:lnTo>
                  <a:lnTo>
                    <a:pt x="713035" y="78157"/>
                  </a:lnTo>
                  <a:lnTo>
                    <a:pt x="748220" y="104493"/>
                  </a:lnTo>
                  <a:lnTo>
                    <a:pt x="780669" y="134016"/>
                  </a:lnTo>
                  <a:lnTo>
                    <a:pt x="810152" y="166495"/>
                  </a:lnTo>
                  <a:lnTo>
                    <a:pt x="836443" y="201699"/>
                  </a:lnTo>
                  <a:lnTo>
                    <a:pt x="859314" y="239396"/>
                  </a:lnTo>
                  <a:lnTo>
                    <a:pt x="878538" y="279356"/>
                  </a:lnTo>
                  <a:lnTo>
                    <a:pt x="893886" y="321347"/>
                  </a:lnTo>
                  <a:lnTo>
                    <a:pt x="905130" y="365139"/>
                  </a:lnTo>
                  <a:lnTo>
                    <a:pt x="912044" y="410500"/>
                  </a:lnTo>
                  <a:lnTo>
                    <a:pt x="914400" y="457199"/>
                  </a:lnTo>
                  <a:lnTo>
                    <a:pt x="912044" y="504025"/>
                  </a:lnTo>
                  <a:lnTo>
                    <a:pt x="905130" y="549479"/>
                  </a:lnTo>
                  <a:lnTo>
                    <a:pt x="893886" y="593335"/>
                  </a:lnTo>
                  <a:lnTo>
                    <a:pt x="878538" y="635365"/>
                  </a:lnTo>
                  <a:lnTo>
                    <a:pt x="859314" y="675341"/>
                  </a:lnTo>
                  <a:lnTo>
                    <a:pt x="836443" y="713035"/>
                  </a:lnTo>
                  <a:lnTo>
                    <a:pt x="810152" y="748220"/>
                  </a:lnTo>
                  <a:lnTo>
                    <a:pt x="780668" y="780669"/>
                  </a:lnTo>
                  <a:lnTo>
                    <a:pt x="748220" y="810152"/>
                  </a:lnTo>
                  <a:lnTo>
                    <a:pt x="713035" y="836443"/>
                  </a:lnTo>
                  <a:lnTo>
                    <a:pt x="675341" y="859314"/>
                  </a:lnTo>
                  <a:lnTo>
                    <a:pt x="635365" y="878538"/>
                  </a:lnTo>
                  <a:lnTo>
                    <a:pt x="593335" y="893886"/>
                  </a:lnTo>
                  <a:lnTo>
                    <a:pt x="549479" y="905130"/>
                  </a:lnTo>
                  <a:lnTo>
                    <a:pt x="504025" y="912044"/>
                  </a:lnTo>
                  <a:lnTo>
                    <a:pt x="457200" y="914400"/>
                  </a:lnTo>
                  <a:lnTo>
                    <a:pt x="410500" y="912044"/>
                  </a:lnTo>
                  <a:lnTo>
                    <a:pt x="365139" y="905130"/>
                  </a:lnTo>
                  <a:lnTo>
                    <a:pt x="321347" y="893886"/>
                  </a:lnTo>
                  <a:lnTo>
                    <a:pt x="279356" y="878538"/>
                  </a:lnTo>
                  <a:lnTo>
                    <a:pt x="239396" y="859314"/>
                  </a:lnTo>
                  <a:lnTo>
                    <a:pt x="201699" y="836443"/>
                  </a:lnTo>
                  <a:lnTo>
                    <a:pt x="166495" y="810152"/>
                  </a:lnTo>
                  <a:lnTo>
                    <a:pt x="134016" y="780669"/>
                  </a:lnTo>
                  <a:lnTo>
                    <a:pt x="104493" y="748220"/>
                  </a:lnTo>
                  <a:lnTo>
                    <a:pt x="78157" y="713035"/>
                  </a:lnTo>
                  <a:lnTo>
                    <a:pt x="55238" y="675341"/>
                  </a:lnTo>
                  <a:lnTo>
                    <a:pt x="35968" y="635365"/>
                  </a:lnTo>
                  <a:lnTo>
                    <a:pt x="20579" y="593335"/>
                  </a:lnTo>
                  <a:lnTo>
                    <a:pt x="9300" y="549479"/>
                  </a:lnTo>
                  <a:lnTo>
                    <a:pt x="2363" y="504025"/>
                  </a:lnTo>
                  <a:lnTo>
                    <a:pt x="0" y="457200"/>
                  </a:lnTo>
                  <a:close/>
                </a:path>
              </a:pathLst>
            </a:custGeom>
            <a:solidFill>
              <a:srgbClr val="F9F9F9"/>
            </a:solidFill>
            <a:ln w="3175">
              <a:solidFill>
                <a:srgbClr val="000000"/>
              </a:solidFill>
            </a:ln>
          </p:spPr>
          <p:txBody>
            <a:bodyPr wrap="square" lIns="0" tIns="0" rIns="0" bIns="0" rtlCol="0"/>
            <a:lstStyle/>
            <a:p>
              <a:endParaRPr/>
            </a:p>
          </p:txBody>
        </p:sp>
        <p:sp>
          <p:nvSpPr>
            <p:cNvPr id="72" name="object 72"/>
            <p:cNvSpPr txBox="1"/>
            <p:nvPr/>
          </p:nvSpPr>
          <p:spPr>
            <a:xfrm>
              <a:off x="9070722" y="3205323"/>
              <a:ext cx="788035" cy="471805"/>
            </a:xfrm>
            <a:prstGeom prst="rect">
              <a:avLst/>
            </a:prstGeom>
          </p:spPr>
          <p:txBody>
            <a:bodyPr vert="horz" wrap="square" lIns="0" tIns="0" rIns="0" bIns="0" rtlCol="0">
              <a:spAutoFit/>
            </a:bodyPr>
            <a:lstStyle/>
            <a:p>
              <a:pPr marL="93980" marR="5080" indent="-81915">
                <a:lnSpc>
                  <a:spcPct val="100000"/>
                </a:lnSpc>
              </a:pPr>
              <a:r>
                <a:rPr sz="1000" spc="-5" dirty="0">
                  <a:solidFill>
                    <a:srgbClr val="494949"/>
                  </a:solidFill>
                  <a:latin typeface="Franklin Gothic Demi" panose="020B0703020102020204" pitchFamily="34" charset="0"/>
                  <a:cs typeface="Arial"/>
                </a:rPr>
                <a:t>14. </a:t>
              </a:r>
              <a:r>
                <a:rPr sz="1000" dirty="0">
                  <a:solidFill>
                    <a:srgbClr val="494949"/>
                  </a:solidFill>
                  <a:latin typeface="Franklin Gothic Demi" panose="020B0703020102020204" pitchFamily="34" charset="0"/>
                  <a:cs typeface="Arial"/>
                </a:rPr>
                <a:t>End</a:t>
              </a:r>
              <a:r>
                <a:rPr sz="1000" spc="-90" dirty="0">
                  <a:solidFill>
                    <a:srgbClr val="494949"/>
                  </a:solidFill>
                  <a:latin typeface="Franklin Gothic Demi" panose="020B0703020102020204" pitchFamily="34" charset="0"/>
                  <a:cs typeface="Arial"/>
                </a:rPr>
                <a:t> </a:t>
              </a:r>
              <a:r>
                <a:rPr sz="1000" dirty="0">
                  <a:solidFill>
                    <a:srgbClr val="494949"/>
                  </a:solidFill>
                  <a:latin typeface="Franklin Gothic Demi" panose="020B0703020102020204" pitchFamily="34" charset="0"/>
                  <a:cs typeface="Arial"/>
                </a:rPr>
                <a:t>Data  </a:t>
              </a:r>
              <a:r>
                <a:rPr sz="1000" spc="-5" dirty="0">
                  <a:solidFill>
                    <a:srgbClr val="494949"/>
                  </a:solidFill>
                  <a:latin typeface="Franklin Gothic Demi" panose="020B0703020102020204" pitchFamily="34" charset="0"/>
                  <a:cs typeface="Arial"/>
                </a:rPr>
                <a:t>Reporting  Process</a:t>
              </a:r>
              <a:endParaRPr sz="1000" dirty="0">
                <a:solidFill>
                  <a:srgbClr val="494949"/>
                </a:solidFill>
                <a:latin typeface="Franklin Gothic Demi" panose="020B0703020102020204" pitchFamily="34" charset="0"/>
                <a:cs typeface="Arial"/>
              </a:endParaRPr>
            </a:p>
          </p:txBody>
        </p:sp>
      </p:grpSp>
      <p:sp>
        <p:nvSpPr>
          <p:cNvPr id="75" name="object 75"/>
          <p:cNvSpPr txBox="1"/>
          <p:nvPr/>
        </p:nvSpPr>
        <p:spPr>
          <a:xfrm>
            <a:off x="3369404" y="1288590"/>
            <a:ext cx="3316542" cy="553998"/>
          </a:xfrm>
          <a:prstGeom prst="rect">
            <a:avLst/>
          </a:prstGeom>
        </p:spPr>
        <p:txBody>
          <a:bodyPr vert="horz" wrap="square" lIns="0" tIns="0" rIns="0" bIns="0" rtlCol="0">
            <a:spAutoFit/>
          </a:bodyPr>
          <a:lstStyle/>
          <a:p>
            <a:pPr marL="12700" algn="ctr">
              <a:lnSpc>
                <a:spcPct val="100000"/>
              </a:lnSpc>
            </a:pPr>
            <a:r>
              <a:rPr sz="3600" dirty="0">
                <a:solidFill>
                  <a:srgbClr val="27A9E1"/>
                </a:solidFill>
                <a:latin typeface="Franklin Gothic Medium" panose="020B0603020102020204" pitchFamily="34" charset="0"/>
              </a:rPr>
              <a:t>Data Reporting</a:t>
            </a:r>
          </a:p>
        </p:txBody>
      </p:sp>
      <p:sp>
        <p:nvSpPr>
          <p:cNvPr id="78" name="Rectangle 77">
            <a:extLst>
              <a:ext uri="{FF2B5EF4-FFF2-40B4-BE49-F238E27FC236}">
                <a16:creationId xmlns:a16="http://schemas.microsoft.com/office/drawing/2014/main" xmlns="" id="{724EFB34-3854-4DB8-8CCA-FA33494D8F81}"/>
              </a:ext>
            </a:extLst>
          </p:cNvPr>
          <p:cNvSpPr/>
          <p:nvPr/>
        </p:nvSpPr>
        <p:spPr>
          <a:xfrm rot="5400000">
            <a:off x="4841368" y="2422347"/>
            <a:ext cx="511743" cy="10232580"/>
          </a:xfrm>
          <a:prstGeom prst="rect">
            <a:avLst/>
          </a:prstGeom>
          <a:solidFill>
            <a:srgbClr val="6D6E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9" name="Graphic 78">
            <a:extLst>
              <a:ext uri="{FF2B5EF4-FFF2-40B4-BE49-F238E27FC236}">
                <a16:creationId xmlns:a16="http://schemas.microsoft.com/office/drawing/2014/main" xmlns="" id="{757B878B-868E-48D8-AEED-85D2D2D50BD3}"/>
              </a:ext>
            </a:extLst>
          </p:cNvPr>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10800000">
            <a:off x="-274861" y="7301076"/>
            <a:ext cx="10744200" cy="489636"/>
          </a:xfrm>
          <a:prstGeom prst="rect">
            <a:avLst/>
          </a:prstGeom>
        </p:spPr>
      </p:pic>
      <p:sp>
        <p:nvSpPr>
          <p:cNvPr id="80" name="object 92">
            <a:extLst>
              <a:ext uri="{FF2B5EF4-FFF2-40B4-BE49-F238E27FC236}">
                <a16:creationId xmlns:a16="http://schemas.microsoft.com/office/drawing/2014/main" xmlns="" id="{52A6B918-809F-48E2-B9B4-2C50825A557B}"/>
              </a:ext>
            </a:extLst>
          </p:cNvPr>
          <p:cNvSpPr txBox="1">
            <a:spLocks/>
          </p:cNvSpPr>
          <p:nvPr/>
        </p:nvSpPr>
        <p:spPr>
          <a:xfrm>
            <a:off x="59625" y="6983679"/>
            <a:ext cx="1330072" cy="187744"/>
          </a:xfrm>
          <a:prstGeom prst="rect">
            <a:avLst/>
          </a:prstGeom>
        </p:spPr>
        <p:txBody>
          <a:bodyPr vert="horz"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ctr">
              <a:lnSpc>
                <a:spcPts val="1425"/>
              </a:lnSpc>
            </a:pPr>
            <a:r>
              <a:rPr lang="en-US" dirty="0">
                <a:solidFill>
                  <a:srgbClr val="535455"/>
                </a:solidFill>
                <a:latin typeface="Franklin Gothic Book" panose="020B0503020102020204" pitchFamily="34" charset="0"/>
              </a:rPr>
              <a:t>&lt;&lt;Month&gt;&gt;</a:t>
            </a:r>
          </a:p>
        </p:txBody>
      </p:sp>
      <p:sp>
        <p:nvSpPr>
          <p:cNvPr id="81" name="object 91">
            <a:extLst>
              <a:ext uri="{FF2B5EF4-FFF2-40B4-BE49-F238E27FC236}">
                <a16:creationId xmlns:a16="http://schemas.microsoft.com/office/drawing/2014/main" xmlns="" id="{4B8FA202-3F2F-4C3C-8C1D-845D5BD4875E}"/>
              </a:ext>
            </a:extLst>
          </p:cNvPr>
          <p:cNvSpPr txBox="1"/>
          <p:nvPr/>
        </p:nvSpPr>
        <p:spPr>
          <a:xfrm>
            <a:off x="8070660" y="112695"/>
            <a:ext cx="2142870" cy="276999"/>
          </a:xfrm>
          <a:prstGeom prst="rect">
            <a:avLst/>
          </a:prstGeom>
        </p:spPr>
        <p:txBody>
          <a:bodyPr vert="horz" wrap="square" lIns="0" tIns="0" rIns="0" bIns="0" rtlCol="0">
            <a:spAutoFit/>
          </a:bodyPr>
          <a:lstStyle/>
          <a:p>
            <a:pPr marL="12700">
              <a:lnSpc>
                <a:spcPct val="100000"/>
              </a:lnSpc>
            </a:pPr>
            <a:r>
              <a:rPr dirty="0">
                <a:solidFill>
                  <a:srgbClr val="535455"/>
                </a:solidFill>
                <a:latin typeface="Franklin Gothic Book" panose="020B0503020102020204" pitchFamily="34" charset="0"/>
              </a:rPr>
              <a:t>&lt;&lt;Agency Name&gt;&gt;</a:t>
            </a:r>
          </a:p>
        </p:txBody>
      </p:sp>
      <p:grpSp>
        <p:nvGrpSpPr>
          <p:cNvPr id="87" name="Group 86">
            <a:extLst>
              <a:ext uri="{FF2B5EF4-FFF2-40B4-BE49-F238E27FC236}">
                <a16:creationId xmlns:a16="http://schemas.microsoft.com/office/drawing/2014/main" xmlns="" id="{B66B1565-6B8F-43C9-B657-CEB41D3F5DD3}"/>
              </a:ext>
            </a:extLst>
          </p:cNvPr>
          <p:cNvGrpSpPr/>
          <p:nvPr/>
        </p:nvGrpSpPr>
        <p:grpSpPr>
          <a:xfrm>
            <a:off x="7232565" y="3192327"/>
            <a:ext cx="1371600" cy="922022"/>
            <a:chOff x="7086600" y="3192777"/>
            <a:chExt cx="1371600" cy="922022"/>
          </a:xfrm>
        </p:grpSpPr>
        <p:sp>
          <p:nvSpPr>
            <p:cNvPr id="50" name="object 50"/>
            <p:cNvSpPr/>
            <p:nvPr/>
          </p:nvSpPr>
          <p:spPr>
            <a:xfrm>
              <a:off x="7086600" y="3192777"/>
              <a:ext cx="1371600" cy="246845"/>
            </a:xfrm>
            <a:custGeom>
              <a:avLst/>
              <a:gdLst/>
              <a:ahLst/>
              <a:cxnLst/>
              <a:rect l="l" t="t" r="r" b="b"/>
              <a:pathLst>
                <a:path w="1371600" h="182879">
                  <a:moveTo>
                    <a:pt x="0" y="0"/>
                  </a:moveTo>
                  <a:lnTo>
                    <a:pt x="0" y="182880"/>
                  </a:lnTo>
                  <a:lnTo>
                    <a:pt x="1371600" y="182880"/>
                  </a:lnTo>
                  <a:lnTo>
                    <a:pt x="1371600" y="0"/>
                  </a:lnTo>
                  <a:lnTo>
                    <a:pt x="0" y="0"/>
                  </a:lnTo>
                  <a:close/>
                </a:path>
              </a:pathLst>
            </a:custGeom>
            <a:solidFill>
              <a:srgbClr val="F9F9F9"/>
            </a:solidFill>
            <a:ln w="3175">
              <a:solidFill>
                <a:srgbClr val="000000"/>
              </a:solidFill>
            </a:ln>
          </p:spPr>
          <p:txBody>
            <a:bodyPr wrap="square" lIns="0" tIns="0" rIns="0" bIns="0" rtlCol="0"/>
            <a:lstStyle/>
            <a:p>
              <a:endParaRPr/>
            </a:p>
          </p:txBody>
        </p:sp>
        <p:sp>
          <p:nvSpPr>
            <p:cNvPr id="51" name="object 51"/>
            <p:cNvSpPr txBox="1"/>
            <p:nvPr/>
          </p:nvSpPr>
          <p:spPr>
            <a:xfrm>
              <a:off x="7356791" y="3261274"/>
              <a:ext cx="831215" cy="153888"/>
            </a:xfrm>
            <a:prstGeom prst="rect">
              <a:avLst/>
            </a:prstGeom>
          </p:spPr>
          <p:txBody>
            <a:bodyPr vert="horz" wrap="square" lIns="0" tIns="0" rIns="0" bIns="0" rtlCol="0">
              <a:spAutoFit/>
            </a:bodyPr>
            <a:lstStyle/>
            <a:p>
              <a:pPr marL="12700">
                <a:lnSpc>
                  <a:spcPct val="100000"/>
                </a:lnSpc>
              </a:pPr>
              <a:r>
                <a:rPr sz="1000" spc="-5" dirty="0">
                  <a:solidFill>
                    <a:srgbClr val="494949"/>
                  </a:solidFill>
                  <a:latin typeface="Franklin Gothic Demi" panose="020B0703020102020204" pitchFamily="34" charset="0"/>
                  <a:cs typeface="Arial"/>
                </a:rPr>
                <a:t>13. </a:t>
              </a:r>
              <a:r>
                <a:rPr sz="1000" dirty="0">
                  <a:solidFill>
                    <a:srgbClr val="494949"/>
                  </a:solidFill>
                  <a:latin typeface="Franklin Gothic Demi" panose="020B0703020102020204" pitchFamily="34" charset="0"/>
                  <a:cs typeface="Arial"/>
                </a:rPr>
                <a:t>Data</a:t>
              </a:r>
              <a:r>
                <a:rPr sz="1000" spc="-90" dirty="0">
                  <a:solidFill>
                    <a:srgbClr val="494949"/>
                  </a:solidFill>
                  <a:latin typeface="Franklin Gothic Demi" panose="020B0703020102020204" pitchFamily="34" charset="0"/>
                  <a:cs typeface="Arial"/>
                </a:rPr>
                <a:t> </a:t>
              </a:r>
              <a:r>
                <a:rPr sz="1000" dirty="0">
                  <a:solidFill>
                    <a:srgbClr val="494949"/>
                  </a:solidFill>
                  <a:latin typeface="Franklin Gothic Demi" panose="020B0703020102020204" pitchFamily="34" charset="0"/>
                  <a:cs typeface="Arial"/>
                </a:rPr>
                <a:t>Staff</a:t>
              </a:r>
            </a:p>
          </p:txBody>
        </p:sp>
        <p:sp>
          <p:nvSpPr>
            <p:cNvPr id="52" name="object 52"/>
            <p:cNvSpPr/>
            <p:nvPr/>
          </p:nvSpPr>
          <p:spPr>
            <a:xfrm>
              <a:off x="7086600" y="3439623"/>
              <a:ext cx="1371600" cy="675176"/>
            </a:xfrm>
            <a:custGeom>
              <a:avLst/>
              <a:gdLst/>
              <a:ahLst/>
              <a:cxnLst/>
              <a:rect l="l" t="t" r="r" b="b"/>
              <a:pathLst>
                <a:path w="1371600" h="731520">
                  <a:moveTo>
                    <a:pt x="0" y="0"/>
                  </a:moveTo>
                  <a:lnTo>
                    <a:pt x="0" y="731520"/>
                  </a:lnTo>
                  <a:lnTo>
                    <a:pt x="1371600" y="731520"/>
                  </a:lnTo>
                  <a:lnTo>
                    <a:pt x="1371600" y="0"/>
                  </a:lnTo>
                  <a:lnTo>
                    <a:pt x="0" y="0"/>
                  </a:lnTo>
                  <a:close/>
                </a:path>
              </a:pathLst>
            </a:custGeom>
            <a:ln w="3175">
              <a:solidFill>
                <a:srgbClr val="000000"/>
              </a:solidFill>
            </a:ln>
          </p:spPr>
          <p:txBody>
            <a:bodyPr wrap="square" lIns="0" tIns="0" rIns="0" bIns="0" rtlCol="0"/>
            <a:lstStyle/>
            <a:p>
              <a:endParaRPr/>
            </a:p>
          </p:txBody>
        </p:sp>
        <p:sp>
          <p:nvSpPr>
            <p:cNvPr id="76" name="TextBox 75">
              <a:extLst>
                <a:ext uri="{FF2B5EF4-FFF2-40B4-BE49-F238E27FC236}">
                  <a16:creationId xmlns:a16="http://schemas.microsoft.com/office/drawing/2014/main" xmlns="" id="{A1781BB2-B7B2-4FF3-9404-8C1D89696443}"/>
                </a:ext>
              </a:extLst>
            </p:cNvPr>
            <p:cNvSpPr txBox="1"/>
            <p:nvPr/>
          </p:nvSpPr>
          <p:spPr>
            <a:xfrm>
              <a:off x="7163452" y="3539619"/>
              <a:ext cx="1219200" cy="430887"/>
            </a:xfrm>
            <a:prstGeom prst="rect">
              <a:avLst/>
            </a:prstGeom>
            <a:noFill/>
          </p:spPr>
          <p:txBody>
            <a:bodyPr wrap="square" rtlCol="0">
              <a:spAutoFit/>
            </a:bodyPr>
            <a:lstStyle/>
            <a:p>
              <a:pPr algn="ctr"/>
              <a:r>
                <a:rPr lang="en-US" sz="1100" dirty="0">
                  <a:solidFill>
                    <a:srgbClr val="494949"/>
                  </a:solidFill>
                  <a:latin typeface="Franklin Gothic Book" panose="020B0503020102020204" pitchFamily="34" charset="0"/>
                </a:rPr>
                <a:t>Submit Final Report(s) to ACF</a:t>
              </a:r>
            </a:p>
          </p:txBody>
        </p:sp>
      </p:grpSp>
      <p:sp>
        <p:nvSpPr>
          <p:cNvPr id="82" name="object 54">
            <a:extLst>
              <a:ext uri="{FF2B5EF4-FFF2-40B4-BE49-F238E27FC236}">
                <a16:creationId xmlns:a16="http://schemas.microsoft.com/office/drawing/2014/main" xmlns="" id="{1B16CE4D-ACDE-402C-B4A0-E36ED44F7A17}"/>
              </a:ext>
            </a:extLst>
          </p:cNvPr>
          <p:cNvSpPr/>
          <p:nvPr/>
        </p:nvSpPr>
        <p:spPr>
          <a:xfrm>
            <a:off x="201434" y="3524970"/>
            <a:ext cx="457200" cy="421469"/>
          </a:xfrm>
          <a:custGeom>
            <a:avLst/>
            <a:gdLst/>
            <a:ahLst/>
            <a:cxnLst/>
            <a:rect l="l" t="t" r="r" b="b"/>
            <a:pathLst>
              <a:path w="457200" h="457200">
                <a:moveTo>
                  <a:pt x="0" y="0"/>
                </a:moveTo>
                <a:lnTo>
                  <a:pt x="0" y="228600"/>
                </a:lnTo>
                <a:lnTo>
                  <a:pt x="228600" y="457200"/>
                </a:lnTo>
                <a:lnTo>
                  <a:pt x="457200" y="228599"/>
                </a:lnTo>
                <a:lnTo>
                  <a:pt x="457200" y="0"/>
                </a:lnTo>
                <a:lnTo>
                  <a:pt x="0" y="0"/>
                </a:lnTo>
                <a:close/>
              </a:path>
            </a:pathLst>
          </a:custGeom>
          <a:solidFill>
            <a:srgbClr val="F9F9F9"/>
          </a:solidFill>
          <a:ln w="3175">
            <a:solidFill>
              <a:srgbClr val="000000"/>
            </a:solidFill>
          </a:ln>
        </p:spPr>
        <p:txBody>
          <a:bodyPr wrap="square" lIns="0" tIns="0" rIns="0" bIns="0" rtlCol="0"/>
          <a:lstStyle/>
          <a:p>
            <a:pPr algn="ctr"/>
            <a:r>
              <a:rPr lang="en-US" dirty="0">
                <a:solidFill>
                  <a:srgbClr val="494949"/>
                </a:solidFill>
                <a:latin typeface="Franklin Gothic Book" panose="020B0503020102020204" pitchFamily="34" charset="0"/>
              </a:rPr>
              <a:t>A</a:t>
            </a:r>
            <a:endParaRPr dirty="0">
              <a:solidFill>
                <a:srgbClr val="494949"/>
              </a:solidFill>
              <a:latin typeface="Franklin Gothic Book" panose="020B0503020102020204" pitchFamily="34" charset="0"/>
            </a:endParaRPr>
          </a:p>
        </p:txBody>
      </p:sp>
      <p:cxnSp>
        <p:nvCxnSpPr>
          <p:cNvPr id="89" name="Straight Arrow Connector 88">
            <a:extLst>
              <a:ext uri="{FF2B5EF4-FFF2-40B4-BE49-F238E27FC236}">
                <a16:creationId xmlns:a16="http://schemas.microsoft.com/office/drawing/2014/main" xmlns="" id="{B5873907-C7E1-49B9-B5C5-0DBBC1E0947E}"/>
              </a:ext>
            </a:extLst>
          </p:cNvPr>
          <p:cNvCxnSpPr>
            <a:cxnSpLocks/>
          </p:cNvCxnSpPr>
          <p:nvPr/>
        </p:nvCxnSpPr>
        <p:spPr>
          <a:xfrm>
            <a:off x="2464627" y="3677085"/>
            <a:ext cx="379978" cy="0"/>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90" name="Straight Arrow Connector 89">
            <a:extLst>
              <a:ext uri="{FF2B5EF4-FFF2-40B4-BE49-F238E27FC236}">
                <a16:creationId xmlns:a16="http://schemas.microsoft.com/office/drawing/2014/main" xmlns="" id="{2B1EF114-5938-46D8-8A4A-0B984B60F72F}"/>
              </a:ext>
            </a:extLst>
          </p:cNvPr>
          <p:cNvCxnSpPr>
            <a:cxnSpLocks/>
          </p:cNvCxnSpPr>
          <p:nvPr/>
        </p:nvCxnSpPr>
        <p:spPr>
          <a:xfrm>
            <a:off x="8598511" y="3670735"/>
            <a:ext cx="294647" cy="0"/>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91" name="Straight Arrow Connector 90">
            <a:extLst>
              <a:ext uri="{FF2B5EF4-FFF2-40B4-BE49-F238E27FC236}">
                <a16:creationId xmlns:a16="http://schemas.microsoft.com/office/drawing/2014/main" xmlns="" id="{FD0DBB18-D393-43AA-A0CC-4D9C753DF681}"/>
              </a:ext>
            </a:extLst>
          </p:cNvPr>
          <p:cNvCxnSpPr>
            <a:cxnSpLocks/>
          </p:cNvCxnSpPr>
          <p:nvPr/>
        </p:nvCxnSpPr>
        <p:spPr>
          <a:xfrm>
            <a:off x="5667831" y="4989368"/>
            <a:ext cx="0" cy="649432"/>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92" name="Straight Arrow Connector 91">
            <a:extLst>
              <a:ext uri="{FF2B5EF4-FFF2-40B4-BE49-F238E27FC236}">
                <a16:creationId xmlns:a16="http://schemas.microsoft.com/office/drawing/2014/main" xmlns="" id="{BDEB9EF1-078C-4A13-BE7E-FFD82887C9AF}"/>
              </a:ext>
            </a:extLst>
          </p:cNvPr>
          <p:cNvCxnSpPr>
            <a:cxnSpLocks/>
          </p:cNvCxnSpPr>
          <p:nvPr/>
        </p:nvCxnSpPr>
        <p:spPr>
          <a:xfrm flipV="1">
            <a:off x="7023192" y="3670735"/>
            <a:ext cx="215626" cy="6350"/>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93" name="Straight Arrow Connector 92">
            <a:extLst>
              <a:ext uri="{FF2B5EF4-FFF2-40B4-BE49-F238E27FC236}">
                <a16:creationId xmlns:a16="http://schemas.microsoft.com/office/drawing/2014/main" xmlns="" id="{EB5F32FC-CFEE-4926-BE0A-8BA5C603549A}"/>
              </a:ext>
            </a:extLst>
          </p:cNvPr>
          <p:cNvCxnSpPr>
            <a:cxnSpLocks/>
          </p:cNvCxnSpPr>
          <p:nvPr/>
        </p:nvCxnSpPr>
        <p:spPr>
          <a:xfrm>
            <a:off x="4276509" y="3677085"/>
            <a:ext cx="515075" cy="0"/>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94" name="Straight Arrow Connector 93">
            <a:extLst>
              <a:ext uri="{FF2B5EF4-FFF2-40B4-BE49-F238E27FC236}">
                <a16:creationId xmlns:a16="http://schemas.microsoft.com/office/drawing/2014/main" xmlns="" id="{811576D4-BB24-4D2A-8161-A9B9A63C4889}"/>
              </a:ext>
            </a:extLst>
          </p:cNvPr>
          <p:cNvCxnSpPr>
            <a:cxnSpLocks/>
          </p:cNvCxnSpPr>
          <p:nvPr/>
        </p:nvCxnSpPr>
        <p:spPr>
          <a:xfrm>
            <a:off x="658634" y="3677128"/>
            <a:ext cx="408166" cy="0"/>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105" name="Straight Connector 104">
            <a:extLst>
              <a:ext uri="{FF2B5EF4-FFF2-40B4-BE49-F238E27FC236}">
                <a16:creationId xmlns:a16="http://schemas.microsoft.com/office/drawing/2014/main" xmlns="" id="{23570836-7E42-43DE-9261-E4325853F9A5}"/>
              </a:ext>
            </a:extLst>
          </p:cNvPr>
          <p:cNvCxnSpPr>
            <a:cxnSpLocks/>
          </p:cNvCxnSpPr>
          <p:nvPr/>
        </p:nvCxnSpPr>
        <p:spPr>
          <a:xfrm flipH="1">
            <a:off x="6585438" y="3677085"/>
            <a:ext cx="187026" cy="0"/>
          </a:xfrm>
          <a:prstGeom prst="line">
            <a:avLst/>
          </a:prstGeom>
          <a:ln w="38100">
            <a:solidFill>
              <a:srgbClr val="6D6E70"/>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xmlns="" id="{09882E4B-AC6B-41C2-AA91-84D6AF8E4A02}"/>
              </a:ext>
            </a:extLst>
          </p:cNvPr>
          <p:cNvCxnSpPr>
            <a:cxnSpLocks/>
            <a:stCxn id="46" idx="0"/>
          </p:cNvCxnSpPr>
          <p:nvPr/>
        </p:nvCxnSpPr>
        <p:spPr>
          <a:xfrm flipV="1">
            <a:off x="5666333" y="4263137"/>
            <a:ext cx="1498" cy="556954"/>
          </a:xfrm>
          <a:prstGeom prst="line">
            <a:avLst/>
          </a:prstGeom>
          <a:ln w="38100">
            <a:solidFill>
              <a:srgbClr val="6D6E70"/>
            </a:solidFill>
          </a:ln>
        </p:spPr>
        <p:style>
          <a:lnRef idx="1">
            <a:schemeClr val="accent1"/>
          </a:lnRef>
          <a:fillRef idx="0">
            <a:schemeClr val="accent1"/>
          </a:fillRef>
          <a:effectRef idx="0">
            <a:schemeClr val="accent1"/>
          </a:effectRef>
          <a:fontRef idx="minor">
            <a:schemeClr val="tx1"/>
          </a:fontRef>
        </p:style>
      </p:cxnSp>
      <p:grpSp>
        <p:nvGrpSpPr>
          <p:cNvPr id="121" name="Group 120">
            <a:extLst>
              <a:ext uri="{FF2B5EF4-FFF2-40B4-BE49-F238E27FC236}">
                <a16:creationId xmlns:a16="http://schemas.microsoft.com/office/drawing/2014/main" xmlns="" id="{9AECD7CB-7781-4DE6-83C8-715309EF56C4}"/>
              </a:ext>
            </a:extLst>
          </p:cNvPr>
          <p:cNvGrpSpPr/>
          <p:nvPr/>
        </p:nvGrpSpPr>
        <p:grpSpPr>
          <a:xfrm>
            <a:off x="844844" y="4024584"/>
            <a:ext cx="1619781" cy="1300019"/>
            <a:chOff x="1952476" y="3728209"/>
            <a:chExt cx="1619781" cy="1300019"/>
          </a:xfrm>
        </p:grpSpPr>
        <p:pic>
          <p:nvPicPr>
            <p:cNvPr id="123" name="Graphic 122" descr="Document">
              <a:extLst>
                <a:ext uri="{FF2B5EF4-FFF2-40B4-BE49-F238E27FC236}">
                  <a16:creationId xmlns:a16="http://schemas.microsoft.com/office/drawing/2014/main" xmlns="" id="{1BEC9EF3-AD58-4030-8F68-1610A0B95025}"/>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1952476" y="3728209"/>
              <a:ext cx="471805" cy="471805"/>
            </a:xfrm>
            <a:prstGeom prst="rect">
              <a:avLst/>
            </a:prstGeom>
          </p:spPr>
        </p:pic>
        <p:sp>
          <p:nvSpPr>
            <p:cNvPr id="124" name="Callout: Bent Line 123">
              <a:extLst>
                <a:ext uri="{FF2B5EF4-FFF2-40B4-BE49-F238E27FC236}">
                  <a16:creationId xmlns:a16="http://schemas.microsoft.com/office/drawing/2014/main" xmlns="" id="{76889F56-A529-48F4-8707-7535CB6C1564}"/>
                </a:ext>
              </a:extLst>
            </p:cNvPr>
            <p:cNvSpPr/>
            <p:nvPr/>
          </p:nvSpPr>
          <p:spPr>
            <a:xfrm>
              <a:off x="2550794" y="4477216"/>
              <a:ext cx="1021463" cy="551012"/>
            </a:xfrm>
            <a:prstGeom prst="borderCallout2">
              <a:avLst>
                <a:gd name="adj1" fmla="val -14604"/>
                <a:gd name="adj2" fmla="val 37047"/>
                <a:gd name="adj3" fmla="val -41260"/>
                <a:gd name="adj4" fmla="val 36616"/>
                <a:gd name="adj5" fmla="val -82558"/>
                <a:gd name="adj6" fmla="val -17145"/>
              </a:avLst>
            </a:prstGeom>
            <a:solidFill>
              <a:srgbClr val="F9F9F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7" name="object 17"/>
          <p:cNvSpPr txBox="1"/>
          <p:nvPr/>
        </p:nvSpPr>
        <p:spPr>
          <a:xfrm>
            <a:off x="1538044" y="4820091"/>
            <a:ext cx="869917" cy="461665"/>
          </a:xfrm>
          <a:prstGeom prst="rect">
            <a:avLst/>
          </a:prstGeom>
        </p:spPr>
        <p:txBody>
          <a:bodyPr vert="horz" wrap="square" lIns="0" tIns="0" rIns="0" bIns="0" rtlCol="0">
            <a:spAutoFit/>
          </a:bodyPr>
          <a:lstStyle/>
          <a:p>
            <a:pPr marL="184150" indent="-171450">
              <a:lnSpc>
                <a:spcPct val="100000"/>
              </a:lnSpc>
              <a:buFont typeface="Arial" panose="020B0604020202020204" pitchFamily="34" charset="0"/>
              <a:buChar char="•"/>
            </a:pPr>
            <a:r>
              <a:rPr sz="1000" spc="-5" dirty="0">
                <a:solidFill>
                  <a:srgbClr val="494949"/>
                </a:solidFill>
                <a:latin typeface="Franklin Gothic Book" panose="020B0503020102020204" pitchFamily="34" charset="0"/>
                <a:cs typeface="Arial"/>
              </a:rPr>
              <a:t>Form</a:t>
            </a:r>
            <a:r>
              <a:rPr sz="1000" spc="-90" dirty="0">
                <a:solidFill>
                  <a:srgbClr val="494949"/>
                </a:solidFill>
                <a:latin typeface="Franklin Gothic Book" panose="020B0503020102020204" pitchFamily="34" charset="0"/>
                <a:cs typeface="Arial"/>
              </a:rPr>
              <a:t> </a:t>
            </a:r>
            <a:r>
              <a:rPr sz="1000" spc="-5" dirty="0">
                <a:solidFill>
                  <a:srgbClr val="494949"/>
                </a:solidFill>
                <a:latin typeface="Franklin Gothic Book" panose="020B0503020102020204" pitchFamily="34" charset="0"/>
                <a:cs typeface="Arial"/>
              </a:rPr>
              <a:t>1</a:t>
            </a:r>
            <a:endParaRPr sz="1000" dirty="0">
              <a:solidFill>
                <a:srgbClr val="494949"/>
              </a:solidFill>
              <a:latin typeface="Franklin Gothic Book" panose="020B0503020102020204" pitchFamily="34" charset="0"/>
              <a:cs typeface="Arial"/>
            </a:endParaRPr>
          </a:p>
          <a:p>
            <a:pPr marL="184150" indent="-171450">
              <a:lnSpc>
                <a:spcPct val="100000"/>
              </a:lnSpc>
              <a:spcBef>
                <a:spcPts val="15"/>
              </a:spcBef>
              <a:buFont typeface="Arial" panose="020B0604020202020204" pitchFamily="34" charset="0"/>
              <a:buChar char="•"/>
            </a:pPr>
            <a:r>
              <a:rPr sz="1000" spc="-5" dirty="0">
                <a:solidFill>
                  <a:srgbClr val="494949"/>
                </a:solidFill>
                <a:latin typeface="Franklin Gothic Book" panose="020B0503020102020204" pitchFamily="34" charset="0"/>
                <a:cs typeface="Arial"/>
              </a:rPr>
              <a:t>Form 2 or</a:t>
            </a:r>
            <a:r>
              <a:rPr sz="1000" spc="-60" dirty="0">
                <a:solidFill>
                  <a:srgbClr val="494949"/>
                </a:solidFill>
                <a:latin typeface="Franklin Gothic Book" panose="020B0503020102020204" pitchFamily="34" charset="0"/>
                <a:cs typeface="Arial"/>
              </a:rPr>
              <a:t> </a:t>
            </a:r>
            <a:r>
              <a:rPr sz="1000" spc="-5" dirty="0">
                <a:solidFill>
                  <a:srgbClr val="494949"/>
                </a:solidFill>
                <a:latin typeface="Franklin Gothic Book" panose="020B0503020102020204" pitchFamily="34" charset="0"/>
                <a:cs typeface="Arial"/>
              </a:rPr>
              <a:t>3</a:t>
            </a:r>
            <a:endParaRPr sz="1000" dirty="0">
              <a:solidFill>
                <a:srgbClr val="494949"/>
              </a:solidFill>
              <a:latin typeface="Franklin Gothic Book" panose="020B0503020102020204" pitchFamily="34" charset="0"/>
              <a:cs typeface="Arial"/>
            </a:endParaRPr>
          </a:p>
          <a:p>
            <a:pPr marL="184150" indent="-171450">
              <a:lnSpc>
                <a:spcPct val="100000"/>
              </a:lnSpc>
              <a:spcBef>
                <a:spcPts val="10"/>
              </a:spcBef>
              <a:buFont typeface="Arial" panose="020B0604020202020204" pitchFamily="34" charset="0"/>
              <a:buChar char="•"/>
            </a:pPr>
            <a:r>
              <a:rPr sz="1000" spc="-5" dirty="0">
                <a:solidFill>
                  <a:srgbClr val="494949"/>
                </a:solidFill>
                <a:latin typeface="Franklin Gothic Book" panose="020B0503020102020204" pitchFamily="34" charset="0"/>
                <a:cs typeface="Arial"/>
              </a:rPr>
              <a:t>Form</a:t>
            </a:r>
            <a:r>
              <a:rPr sz="1000" spc="-90" dirty="0">
                <a:solidFill>
                  <a:srgbClr val="494949"/>
                </a:solidFill>
                <a:latin typeface="Franklin Gothic Book" panose="020B0503020102020204" pitchFamily="34" charset="0"/>
                <a:cs typeface="Arial"/>
              </a:rPr>
              <a:t> </a:t>
            </a:r>
            <a:r>
              <a:rPr sz="1000" spc="-5" dirty="0">
                <a:solidFill>
                  <a:srgbClr val="494949"/>
                </a:solidFill>
                <a:latin typeface="Franklin Gothic Book" panose="020B0503020102020204" pitchFamily="34" charset="0"/>
                <a:cs typeface="Arial"/>
              </a:rPr>
              <a:t>4</a:t>
            </a:r>
            <a:endParaRPr sz="1000" dirty="0">
              <a:solidFill>
                <a:srgbClr val="494949"/>
              </a:solidFill>
              <a:latin typeface="Franklin Gothic Book" panose="020B0503020102020204" pitchFamily="34" charset="0"/>
              <a:cs typeface="Arial"/>
            </a:endParaRPr>
          </a:p>
        </p:txBody>
      </p:sp>
      <p:grpSp>
        <p:nvGrpSpPr>
          <p:cNvPr id="130" name="Group 129">
            <a:extLst>
              <a:ext uri="{FF2B5EF4-FFF2-40B4-BE49-F238E27FC236}">
                <a16:creationId xmlns:a16="http://schemas.microsoft.com/office/drawing/2014/main" xmlns="" id="{9C10E386-41AE-4570-B461-EB7E1E25B1E4}"/>
              </a:ext>
            </a:extLst>
          </p:cNvPr>
          <p:cNvGrpSpPr/>
          <p:nvPr/>
        </p:nvGrpSpPr>
        <p:grpSpPr>
          <a:xfrm>
            <a:off x="3249686" y="4099348"/>
            <a:ext cx="1348432" cy="1225255"/>
            <a:chOff x="1075849" y="3728209"/>
            <a:chExt cx="1348432" cy="1225255"/>
          </a:xfrm>
        </p:grpSpPr>
        <p:pic>
          <p:nvPicPr>
            <p:cNvPr id="131" name="Graphic 130" descr="Document">
              <a:extLst>
                <a:ext uri="{FF2B5EF4-FFF2-40B4-BE49-F238E27FC236}">
                  <a16:creationId xmlns:a16="http://schemas.microsoft.com/office/drawing/2014/main" xmlns="" id="{698C31F9-F231-4A9B-BBAD-070FD7641697}"/>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1952476" y="3728209"/>
              <a:ext cx="471805" cy="471805"/>
            </a:xfrm>
            <a:prstGeom prst="rect">
              <a:avLst/>
            </a:prstGeom>
          </p:spPr>
        </p:pic>
        <p:sp>
          <p:nvSpPr>
            <p:cNvPr id="132" name="Callout: Bent Line 131">
              <a:extLst>
                <a:ext uri="{FF2B5EF4-FFF2-40B4-BE49-F238E27FC236}">
                  <a16:creationId xmlns:a16="http://schemas.microsoft.com/office/drawing/2014/main" xmlns="" id="{E18842F0-264A-49DD-B084-24A4A533A2DC}"/>
                </a:ext>
              </a:extLst>
            </p:cNvPr>
            <p:cNvSpPr/>
            <p:nvPr/>
          </p:nvSpPr>
          <p:spPr>
            <a:xfrm>
              <a:off x="1075849" y="4402452"/>
              <a:ext cx="1021463" cy="551012"/>
            </a:xfrm>
            <a:prstGeom prst="borderCallout2">
              <a:avLst>
                <a:gd name="adj1" fmla="val -14604"/>
                <a:gd name="adj2" fmla="val 37047"/>
                <a:gd name="adj3" fmla="val -41260"/>
                <a:gd name="adj4" fmla="val 36616"/>
                <a:gd name="adj5" fmla="val -86417"/>
                <a:gd name="adj6" fmla="val 87987"/>
              </a:avLst>
            </a:prstGeom>
            <a:solidFill>
              <a:srgbClr val="F9F9F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3" name="Group 132">
            <a:extLst>
              <a:ext uri="{FF2B5EF4-FFF2-40B4-BE49-F238E27FC236}">
                <a16:creationId xmlns:a16="http://schemas.microsoft.com/office/drawing/2014/main" xmlns="" id="{783A157E-7280-4C80-9E95-24EF6C1817CB}"/>
              </a:ext>
            </a:extLst>
          </p:cNvPr>
          <p:cNvGrpSpPr/>
          <p:nvPr/>
        </p:nvGrpSpPr>
        <p:grpSpPr>
          <a:xfrm>
            <a:off x="7343620" y="4024584"/>
            <a:ext cx="1586385" cy="1257172"/>
            <a:chOff x="837896" y="3728209"/>
            <a:chExt cx="1586385" cy="1257172"/>
          </a:xfrm>
        </p:grpSpPr>
        <p:pic>
          <p:nvPicPr>
            <p:cNvPr id="134" name="Graphic 133" descr="Document">
              <a:extLst>
                <a:ext uri="{FF2B5EF4-FFF2-40B4-BE49-F238E27FC236}">
                  <a16:creationId xmlns:a16="http://schemas.microsoft.com/office/drawing/2014/main" xmlns="" id="{C20ED55B-7BAA-492A-A51A-A3DD8F3633AD}"/>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1952476" y="3728209"/>
              <a:ext cx="471805" cy="471805"/>
            </a:xfrm>
            <a:prstGeom prst="rect">
              <a:avLst/>
            </a:prstGeom>
          </p:spPr>
        </p:pic>
        <p:sp>
          <p:nvSpPr>
            <p:cNvPr id="135" name="Callout: Bent Line 134">
              <a:extLst>
                <a:ext uri="{FF2B5EF4-FFF2-40B4-BE49-F238E27FC236}">
                  <a16:creationId xmlns:a16="http://schemas.microsoft.com/office/drawing/2014/main" xmlns="" id="{668AF7BA-E9DE-4421-98B5-6559E86CCAC1}"/>
                </a:ext>
              </a:extLst>
            </p:cNvPr>
            <p:cNvSpPr/>
            <p:nvPr/>
          </p:nvSpPr>
          <p:spPr>
            <a:xfrm>
              <a:off x="837896" y="4434369"/>
              <a:ext cx="1021463" cy="551012"/>
            </a:xfrm>
            <a:prstGeom prst="borderCallout2">
              <a:avLst>
                <a:gd name="adj1" fmla="val -14604"/>
                <a:gd name="adj2" fmla="val 37047"/>
                <a:gd name="adj3" fmla="val -41260"/>
                <a:gd name="adj4" fmla="val 36616"/>
                <a:gd name="adj5" fmla="val -82558"/>
                <a:gd name="adj6" fmla="val 111928"/>
              </a:avLst>
            </a:prstGeom>
            <a:solidFill>
              <a:srgbClr val="F9F9F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4" name="object 34"/>
          <p:cNvSpPr txBox="1"/>
          <p:nvPr/>
        </p:nvSpPr>
        <p:spPr>
          <a:xfrm>
            <a:off x="3368186" y="4801170"/>
            <a:ext cx="869917" cy="461665"/>
          </a:xfrm>
          <a:prstGeom prst="rect">
            <a:avLst/>
          </a:prstGeom>
        </p:spPr>
        <p:txBody>
          <a:bodyPr vert="horz" wrap="square" lIns="0" tIns="0" rIns="0" bIns="0" rtlCol="0">
            <a:spAutoFit/>
          </a:bodyPr>
          <a:lstStyle/>
          <a:p>
            <a:pPr marL="184150" indent="-171450">
              <a:lnSpc>
                <a:spcPct val="100000"/>
              </a:lnSpc>
              <a:buFont typeface="Arial" panose="020B0604020202020204" pitchFamily="34" charset="0"/>
              <a:buChar char="•"/>
            </a:pPr>
            <a:r>
              <a:rPr lang="en-US" sz="1000" spc="-5" dirty="0">
                <a:solidFill>
                  <a:srgbClr val="494949"/>
                </a:solidFill>
                <a:latin typeface="Franklin Gothic Book" panose="020B0503020102020204" pitchFamily="34" charset="0"/>
                <a:cs typeface="Arial"/>
              </a:rPr>
              <a:t>Form 1</a:t>
            </a:r>
          </a:p>
          <a:p>
            <a:pPr marL="184150" indent="-171450">
              <a:lnSpc>
                <a:spcPct val="100000"/>
              </a:lnSpc>
              <a:buFont typeface="Arial" panose="020B0604020202020204" pitchFamily="34" charset="0"/>
              <a:buChar char="•"/>
            </a:pPr>
            <a:r>
              <a:rPr sz="1000" spc="-5" dirty="0">
                <a:solidFill>
                  <a:srgbClr val="494949"/>
                </a:solidFill>
                <a:latin typeface="Franklin Gothic Book" panose="020B0503020102020204" pitchFamily="34" charset="0"/>
                <a:cs typeface="Arial"/>
              </a:rPr>
              <a:t>Form 2 </a:t>
            </a:r>
            <a:r>
              <a:rPr sz="1000" dirty="0">
                <a:solidFill>
                  <a:srgbClr val="494949"/>
                </a:solidFill>
                <a:latin typeface="Franklin Gothic Book" panose="020B0503020102020204" pitchFamily="34" charset="0"/>
                <a:cs typeface="Arial"/>
              </a:rPr>
              <a:t>or</a:t>
            </a:r>
            <a:r>
              <a:rPr sz="1000" spc="-85" dirty="0">
                <a:solidFill>
                  <a:srgbClr val="494949"/>
                </a:solidFill>
                <a:latin typeface="Franklin Gothic Book" panose="020B0503020102020204" pitchFamily="34" charset="0"/>
                <a:cs typeface="Arial"/>
              </a:rPr>
              <a:t> </a:t>
            </a:r>
            <a:r>
              <a:rPr sz="1000" spc="-5" dirty="0">
                <a:solidFill>
                  <a:srgbClr val="494949"/>
                </a:solidFill>
                <a:latin typeface="Franklin Gothic Book" panose="020B0503020102020204" pitchFamily="34" charset="0"/>
                <a:cs typeface="Arial"/>
              </a:rPr>
              <a:t>3</a:t>
            </a:r>
            <a:endParaRPr sz="1000" dirty="0">
              <a:solidFill>
                <a:srgbClr val="494949"/>
              </a:solidFill>
              <a:latin typeface="Franklin Gothic Book" panose="020B0503020102020204" pitchFamily="34" charset="0"/>
              <a:cs typeface="Arial"/>
            </a:endParaRPr>
          </a:p>
          <a:p>
            <a:pPr marL="184150" indent="-171450">
              <a:lnSpc>
                <a:spcPct val="100000"/>
              </a:lnSpc>
              <a:spcBef>
                <a:spcPts val="10"/>
              </a:spcBef>
              <a:buFont typeface="Arial" panose="020B0604020202020204" pitchFamily="34" charset="0"/>
              <a:buChar char="•"/>
            </a:pPr>
            <a:r>
              <a:rPr sz="1000" spc="-5" dirty="0">
                <a:solidFill>
                  <a:srgbClr val="494949"/>
                </a:solidFill>
                <a:latin typeface="Franklin Gothic Book" panose="020B0503020102020204" pitchFamily="34" charset="0"/>
                <a:cs typeface="Arial"/>
              </a:rPr>
              <a:t>Form</a:t>
            </a:r>
            <a:r>
              <a:rPr sz="1000" spc="-95" dirty="0">
                <a:solidFill>
                  <a:srgbClr val="494949"/>
                </a:solidFill>
                <a:latin typeface="Franklin Gothic Book" panose="020B0503020102020204" pitchFamily="34" charset="0"/>
                <a:cs typeface="Arial"/>
              </a:rPr>
              <a:t> </a:t>
            </a:r>
            <a:r>
              <a:rPr sz="1000" spc="-5" dirty="0">
                <a:solidFill>
                  <a:srgbClr val="494949"/>
                </a:solidFill>
                <a:latin typeface="Franklin Gothic Book" panose="020B0503020102020204" pitchFamily="34" charset="0"/>
                <a:cs typeface="Arial"/>
              </a:rPr>
              <a:t>4</a:t>
            </a:r>
            <a:endParaRPr sz="1000" dirty="0">
              <a:solidFill>
                <a:srgbClr val="494949"/>
              </a:solidFill>
              <a:latin typeface="Franklin Gothic Book" panose="020B0503020102020204" pitchFamily="34" charset="0"/>
              <a:cs typeface="Arial"/>
            </a:endParaRPr>
          </a:p>
        </p:txBody>
      </p:sp>
      <p:sp>
        <p:nvSpPr>
          <p:cNvPr id="68" name="object 68"/>
          <p:cNvSpPr txBox="1"/>
          <p:nvPr/>
        </p:nvSpPr>
        <p:spPr>
          <a:xfrm>
            <a:off x="7466729" y="4775417"/>
            <a:ext cx="869917" cy="461665"/>
          </a:xfrm>
          <a:prstGeom prst="rect">
            <a:avLst/>
          </a:prstGeom>
        </p:spPr>
        <p:txBody>
          <a:bodyPr vert="horz" wrap="square" lIns="0" tIns="0" rIns="0" bIns="0" rtlCol="0">
            <a:spAutoFit/>
          </a:bodyPr>
          <a:lstStyle/>
          <a:p>
            <a:pPr marL="184150" indent="-171450">
              <a:lnSpc>
                <a:spcPct val="100000"/>
              </a:lnSpc>
              <a:buFont typeface="Arial" panose="020B0604020202020204" pitchFamily="34" charset="0"/>
              <a:buChar char="•"/>
            </a:pPr>
            <a:r>
              <a:rPr sz="1000" spc="-5" dirty="0">
                <a:solidFill>
                  <a:srgbClr val="494949"/>
                </a:solidFill>
                <a:latin typeface="Franklin Gothic Book" panose="020B0503020102020204" pitchFamily="34" charset="0"/>
                <a:cs typeface="Arial"/>
              </a:rPr>
              <a:t>Form</a:t>
            </a:r>
            <a:r>
              <a:rPr sz="1000" spc="-95" dirty="0">
                <a:solidFill>
                  <a:srgbClr val="494949"/>
                </a:solidFill>
                <a:latin typeface="Franklin Gothic Book" panose="020B0503020102020204" pitchFamily="34" charset="0"/>
                <a:cs typeface="Arial"/>
              </a:rPr>
              <a:t> </a:t>
            </a:r>
            <a:r>
              <a:rPr sz="1000" spc="-5" dirty="0">
                <a:solidFill>
                  <a:srgbClr val="494949"/>
                </a:solidFill>
                <a:latin typeface="Franklin Gothic Book" panose="020B0503020102020204" pitchFamily="34" charset="0"/>
                <a:cs typeface="Arial"/>
              </a:rPr>
              <a:t>1</a:t>
            </a:r>
            <a:endParaRPr sz="1000" dirty="0">
              <a:solidFill>
                <a:srgbClr val="494949"/>
              </a:solidFill>
              <a:latin typeface="Franklin Gothic Book" panose="020B0503020102020204" pitchFamily="34" charset="0"/>
              <a:cs typeface="Arial"/>
            </a:endParaRPr>
          </a:p>
          <a:p>
            <a:pPr marL="184150" indent="-171450">
              <a:lnSpc>
                <a:spcPct val="100000"/>
              </a:lnSpc>
              <a:spcBef>
                <a:spcPts val="15"/>
              </a:spcBef>
              <a:buFont typeface="Arial" panose="020B0604020202020204" pitchFamily="34" charset="0"/>
              <a:buChar char="•"/>
            </a:pPr>
            <a:r>
              <a:rPr sz="1000" spc="-5" dirty="0">
                <a:solidFill>
                  <a:srgbClr val="494949"/>
                </a:solidFill>
                <a:latin typeface="Franklin Gothic Book" panose="020B0503020102020204" pitchFamily="34" charset="0"/>
                <a:cs typeface="Arial"/>
              </a:rPr>
              <a:t>Form 2 or</a:t>
            </a:r>
            <a:r>
              <a:rPr sz="1000" spc="-65" dirty="0">
                <a:solidFill>
                  <a:srgbClr val="494949"/>
                </a:solidFill>
                <a:latin typeface="Franklin Gothic Book" panose="020B0503020102020204" pitchFamily="34" charset="0"/>
                <a:cs typeface="Arial"/>
              </a:rPr>
              <a:t> </a:t>
            </a:r>
            <a:r>
              <a:rPr sz="1000" spc="-5" dirty="0">
                <a:solidFill>
                  <a:srgbClr val="494949"/>
                </a:solidFill>
                <a:latin typeface="Franklin Gothic Book" panose="020B0503020102020204" pitchFamily="34" charset="0"/>
                <a:cs typeface="Arial"/>
              </a:rPr>
              <a:t>3</a:t>
            </a:r>
            <a:endParaRPr sz="1000" dirty="0">
              <a:solidFill>
                <a:srgbClr val="494949"/>
              </a:solidFill>
              <a:latin typeface="Franklin Gothic Book" panose="020B0503020102020204" pitchFamily="34" charset="0"/>
              <a:cs typeface="Arial"/>
            </a:endParaRPr>
          </a:p>
          <a:p>
            <a:pPr marL="184150" indent="-171450">
              <a:lnSpc>
                <a:spcPct val="100000"/>
              </a:lnSpc>
              <a:spcBef>
                <a:spcPts val="10"/>
              </a:spcBef>
              <a:buFont typeface="Arial" panose="020B0604020202020204" pitchFamily="34" charset="0"/>
              <a:buChar char="•"/>
            </a:pPr>
            <a:r>
              <a:rPr sz="1000" spc="-5" dirty="0">
                <a:solidFill>
                  <a:srgbClr val="494949"/>
                </a:solidFill>
                <a:latin typeface="Franklin Gothic Book" panose="020B0503020102020204" pitchFamily="34" charset="0"/>
                <a:cs typeface="Arial"/>
              </a:rPr>
              <a:t>Form</a:t>
            </a:r>
            <a:r>
              <a:rPr sz="1000" spc="-95" dirty="0">
                <a:solidFill>
                  <a:srgbClr val="494949"/>
                </a:solidFill>
                <a:latin typeface="Franklin Gothic Book" panose="020B0503020102020204" pitchFamily="34" charset="0"/>
                <a:cs typeface="Arial"/>
              </a:rPr>
              <a:t> </a:t>
            </a:r>
            <a:r>
              <a:rPr sz="1000" spc="-5" dirty="0">
                <a:solidFill>
                  <a:srgbClr val="494949"/>
                </a:solidFill>
                <a:latin typeface="Franklin Gothic Book" panose="020B0503020102020204" pitchFamily="34" charset="0"/>
                <a:cs typeface="Arial"/>
              </a:rPr>
              <a:t>4</a:t>
            </a:r>
            <a:endParaRPr sz="1000" dirty="0">
              <a:solidFill>
                <a:srgbClr val="494949"/>
              </a:solidFill>
              <a:latin typeface="Franklin Gothic Book" panose="020B0503020102020204" pitchFamily="34" charset="0"/>
              <a:cs typeface="Arial"/>
            </a:endParaRPr>
          </a:p>
        </p:txBody>
      </p:sp>
      <p:pic>
        <p:nvPicPr>
          <p:cNvPr id="136" name="Graphic 135" descr="Daily Calendar">
            <a:extLst>
              <a:ext uri="{FF2B5EF4-FFF2-40B4-BE49-F238E27FC236}">
                <a16:creationId xmlns:a16="http://schemas.microsoft.com/office/drawing/2014/main" xmlns="" id="{C714E909-77C5-4621-831E-99820BEE06C3}"/>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7207254" y="2714527"/>
            <a:ext cx="455960" cy="45596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489637"/>
            <a:ext cx="8675370" cy="1502305"/>
          </a:xfrm>
        </p:spPr>
        <p:txBody>
          <a:bodyPr>
            <a:normAutofit fontScale="90000"/>
          </a:bodyPr>
          <a:lstStyle/>
          <a:p>
            <a:pPr lvl="0"/>
            <a:r>
              <a:rPr lang="en-US" sz="4400" dirty="0">
                <a:solidFill>
                  <a:srgbClr val="27A9E1"/>
                </a:solidFill>
                <a:latin typeface="Franklin Gothic Medium" panose="020B0603020102020204" pitchFamily="34" charset="0"/>
              </a:rPr>
              <a:t>Step-by-step process for using Business Process Maps</a:t>
            </a:r>
            <a:r>
              <a:rPr lang="en-US" sz="4000" dirty="0">
                <a:solidFill>
                  <a:srgbClr val="6D6E70"/>
                </a:solidFill>
                <a:effectLst/>
              </a:rPr>
              <a:t/>
            </a:r>
            <a:br>
              <a:rPr lang="en-US" sz="4000" dirty="0">
                <a:solidFill>
                  <a:srgbClr val="6D6E70"/>
                </a:solidFill>
                <a:effectLst/>
              </a:rPr>
            </a:br>
            <a:endParaRPr lang="en-US" dirty="0"/>
          </a:p>
        </p:txBody>
      </p:sp>
      <p:sp>
        <p:nvSpPr>
          <p:cNvPr id="5" name="Content Placeholder 4"/>
          <p:cNvSpPr>
            <a:spLocks noGrp="1"/>
          </p:cNvSpPr>
          <p:nvPr>
            <p:ph idx="1"/>
          </p:nvPr>
        </p:nvSpPr>
        <p:spPr>
          <a:xfrm>
            <a:off x="691515" y="1420442"/>
            <a:ext cx="8675370" cy="4931516"/>
          </a:xfrm>
        </p:spPr>
        <p:txBody>
          <a:bodyPr>
            <a:normAutofit fontScale="92500" lnSpcReduction="10000"/>
          </a:bodyPr>
          <a:lstStyle/>
          <a:p>
            <a:pPr marL="342900" lvl="0" indent="-342900">
              <a:spcBef>
                <a:spcPts val="0"/>
              </a:spcBef>
              <a:spcAft>
                <a:spcPts val="0"/>
              </a:spcAft>
              <a:buFont typeface="+mj-lt"/>
              <a:buAutoNum type="arabicPeriod"/>
            </a:pPr>
            <a:endParaRPr lang="en-US" sz="2400" dirty="0">
              <a:solidFill>
                <a:srgbClr val="494949"/>
              </a:solidFill>
            </a:endParaRPr>
          </a:p>
          <a:p>
            <a:pPr marL="342900" lvl="0" indent="-342900">
              <a:spcBef>
                <a:spcPts val="0"/>
              </a:spcBef>
              <a:spcAft>
                <a:spcPts val="0"/>
              </a:spcAft>
              <a:buFont typeface="+mj-lt"/>
              <a:buAutoNum type="arabicPeriod"/>
            </a:pPr>
            <a:endParaRPr lang="en-US" sz="2400" dirty="0">
              <a:solidFill>
                <a:srgbClr val="494949"/>
              </a:solidFill>
              <a:effectLst/>
            </a:endParaRPr>
          </a:p>
          <a:p>
            <a:pPr marL="342900" lvl="0" indent="-342900">
              <a:spcBef>
                <a:spcPts val="0"/>
              </a:spcBef>
              <a:spcAft>
                <a:spcPts val="0"/>
              </a:spcAft>
              <a:buFont typeface="+mj-lt"/>
              <a:buAutoNum type="arabicPeriod"/>
            </a:pPr>
            <a:r>
              <a:rPr lang="en-US" sz="2400" dirty="0">
                <a:solidFill>
                  <a:srgbClr val="494949"/>
                </a:solidFill>
                <a:effectLst/>
                <a:latin typeface="Franklin Gothic Book" panose="020B0503020102020204" pitchFamily="34" charset="0"/>
              </a:rPr>
              <a:t>Beginning with the intake maps, walk through the examples with your team. </a:t>
            </a:r>
          </a:p>
          <a:p>
            <a:pPr marL="0" lvl="0" indent="0">
              <a:spcBef>
                <a:spcPts val="0"/>
              </a:spcBef>
              <a:spcAft>
                <a:spcPts val="0"/>
              </a:spcAft>
              <a:buNone/>
            </a:pPr>
            <a:endParaRPr lang="en-US" sz="2400" dirty="0">
              <a:solidFill>
                <a:srgbClr val="494949"/>
              </a:solidFill>
              <a:latin typeface="Franklin Gothic Book" panose="020B0503020102020204" pitchFamily="34" charset="0"/>
            </a:endParaRPr>
          </a:p>
          <a:p>
            <a:pPr marL="377190" lvl="1" indent="0">
              <a:spcBef>
                <a:spcPts val="0"/>
              </a:spcBef>
              <a:buNone/>
            </a:pPr>
            <a:r>
              <a:rPr lang="en-US" sz="2070" dirty="0">
                <a:solidFill>
                  <a:srgbClr val="494949"/>
                </a:solidFill>
                <a:effectLst/>
                <a:latin typeface="Franklin Gothic Book" panose="020B0503020102020204" pitchFamily="34" charset="0"/>
              </a:rPr>
              <a:t>	</a:t>
            </a:r>
            <a:r>
              <a:rPr lang="en-US" sz="2200" dirty="0">
                <a:solidFill>
                  <a:srgbClr val="494949"/>
                </a:solidFill>
                <a:effectLst/>
                <a:latin typeface="Franklin Gothic Book" panose="020B0503020102020204" pitchFamily="34" charset="0"/>
              </a:rPr>
              <a:t>Make notes when:</a:t>
            </a:r>
          </a:p>
          <a:p>
            <a:pPr lvl="3">
              <a:lnSpc>
                <a:spcPct val="160000"/>
              </a:lnSpc>
              <a:spcBef>
                <a:spcPts val="0"/>
              </a:spcBef>
              <a:buFont typeface="Wingdings" panose="05000000000000000000" pitchFamily="2" charset="2"/>
              <a:buChar char="Ø"/>
            </a:pPr>
            <a:r>
              <a:rPr lang="en-US" sz="1900" dirty="0">
                <a:solidFill>
                  <a:srgbClr val="494949"/>
                </a:solidFill>
                <a:effectLst/>
                <a:latin typeface="Franklin Gothic Book" panose="020B0503020102020204" pitchFamily="34" charset="0"/>
              </a:rPr>
              <a:t>Your team’s service delivery is different than the example, </a:t>
            </a:r>
          </a:p>
          <a:p>
            <a:pPr lvl="3">
              <a:lnSpc>
                <a:spcPct val="160000"/>
              </a:lnSpc>
              <a:spcBef>
                <a:spcPts val="0"/>
              </a:spcBef>
              <a:buFont typeface="Wingdings" panose="05000000000000000000" pitchFamily="2" charset="2"/>
              <a:buChar char="Ø"/>
            </a:pPr>
            <a:r>
              <a:rPr lang="en-US" sz="1900" dirty="0">
                <a:solidFill>
                  <a:srgbClr val="494949"/>
                </a:solidFill>
                <a:effectLst/>
                <a:latin typeface="Franklin Gothic Book" panose="020B0503020102020204" pitchFamily="34" charset="0"/>
              </a:rPr>
              <a:t>Your team’s terminology is different than the example</a:t>
            </a:r>
          </a:p>
          <a:p>
            <a:pPr lvl="3">
              <a:lnSpc>
                <a:spcPct val="160000"/>
              </a:lnSpc>
              <a:spcBef>
                <a:spcPts val="0"/>
              </a:spcBef>
              <a:buFont typeface="Wingdings" panose="05000000000000000000" pitchFamily="2" charset="2"/>
              <a:buChar char="Ø"/>
            </a:pPr>
            <a:r>
              <a:rPr lang="en-US" sz="1900" dirty="0">
                <a:solidFill>
                  <a:srgbClr val="494949"/>
                </a:solidFill>
                <a:effectLst/>
                <a:latin typeface="Franklin Gothic Book" panose="020B0503020102020204" pitchFamily="34" charset="0"/>
              </a:rPr>
              <a:t>You notice differences in understanding of processes across staff.</a:t>
            </a:r>
          </a:p>
          <a:p>
            <a:pPr marL="0" lvl="0" indent="0">
              <a:spcBef>
                <a:spcPts val="0"/>
              </a:spcBef>
              <a:spcAft>
                <a:spcPts val="0"/>
              </a:spcAft>
              <a:buNone/>
            </a:pPr>
            <a:endParaRPr lang="en-US" sz="2400" dirty="0">
              <a:solidFill>
                <a:srgbClr val="494949"/>
              </a:solidFill>
              <a:effectLst/>
              <a:latin typeface="Franklin Gothic Book" panose="020B0503020102020204" pitchFamily="34" charset="0"/>
            </a:endParaRPr>
          </a:p>
          <a:p>
            <a:pPr marL="0" indent="0">
              <a:spcBef>
                <a:spcPts val="0"/>
              </a:spcBef>
              <a:buNone/>
            </a:pPr>
            <a:r>
              <a:rPr lang="en-US" sz="2400" dirty="0">
                <a:solidFill>
                  <a:srgbClr val="494949"/>
                </a:solidFill>
                <a:effectLst/>
                <a:latin typeface="Franklin Gothic Book" panose="020B0503020102020204" pitchFamily="34" charset="0"/>
              </a:rPr>
              <a:t>2. Make changes to the process maps based on your team’s notes.</a:t>
            </a:r>
          </a:p>
          <a:p>
            <a:pPr marL="0" indent="0">
              <a:spcBef>
                <a:spcPts val="0"/>
              </a:spcBef>
              <a:buNone/>
            </a:pPr>
            <a:endParaRPr lang="en-US" sz="2400" dirty="0">
              <a:solidFill>
                <a:srgbClr val="494949"/>
              </a:solidFill>
              <a:effectLst/>
              <a:latin typeface="Franklin Gothic Book" panose="020B0503020102020204" pitchFamily="34" charset="0"/>
            </a:endParaRPr>
          </a:p>
          <a:p>
            <a:pPr marL="0" indent="0">
              <a:lnSpc>
                <a:spcPct val="110000"/>
              </a:lnSpc>
              <a:spcBef>
                <a:spcPts val="0"/>
              </a:spcBef>
              <a:buNone/>
            </a:pPr>
            <a:r>
              <a:rPr lang="en-US" sz="2400" dirty="0">
                <a:solidFill>
                  <a:srgbClr val="494949"/>
                </a:solidFill>
                <a:latin typeface="Franklin Gothic Book" panose="020B0503020102020204" pitchFamily="34" charset="0"/>
              </a:rPr>
              <a:t>3. </a:t>
            </a:r>
            <a:r>
              <a:rPr lang="en-US" sz="2400" dirty="0">
                <a:solidFill>
                  <a:srgbClr val="494949"/>
                </a:solidFill>
                <a:effectLst/>
                <a:latin typeface="Franklin Gothic Book" panose="020B0503020102020204" pitchFamily="34" charset="0"/>
              </a:rPr>
              <a:t>Review the updated process maps with your team to make sure it is accurate. Once your process maps are finalized, revisit them annually to make sure they still accurately reflect your teams practice.</a:t>
            </a:r>
          </a:p>
          <a:p>
            <a:pPr marL="0" indent="0">
              <a:buNone/>
            </a:pPr>
            <a:endParaRPr lang="en-US" dirty="0"/>
          </a:p>
        </p:txBody>
      </p:sp>
      <p:sp>
        <p:nvSpPr>
          <p:cNvPr id="7" name="Rectangle 6">
            <a:extLst>
              <a:ext uri="{FF2B5EF4-FFF2-40B4-BE49-F238E27FC236}">
                <a16:creationId xmlns:a16="http://schemas.microsoft.com/office/drawing/2014/main" xmlns="" id="{5AC9FAAA-5FB9-4257-93B7-713F5AB34388}"/>
              </a:ext>
            </a:extLst>
          </p:cNvPr>
          <p:cNvSpPr/>
          <p:nvPr/>
        </p:nvSpPr>
        <p:spPr>
          <a:xfrm rot="5400000">
            <a:off x="4840003" y="2423711"/>
            <a:ext cx="511743" cy="10229850"/>
          </a:xfrm>
          <a:prstGeom prst="rect">
            <a:avLst/>
          </a:prstGeom>
          <a:solidFill>
            <a:srgbClr val="6D6E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Graphic 5">
            <a:extLst>
              <a:ext uri="{FF2B5EF4-FFF2-40B4-BE49-F238E27FC236}">
                <a16:creationId xmlns:a16="http://schemas.microsoft.com/office/drawing/2014/main" xmlns="" id="{AA8A1F3C-D2C2-4321-B968-1C796C9A3C2D}"/>
              </a:ext>
            </a:extLst>
          </p:cNvPr>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10800000">
            <a:off x="-342900" y="7293818"/>
            <a:ext cx="10744200" cy="489636"/>
          </a:xfrm>
          <a:prstGeom prst="rect">
            <a:avLst/>
          </a:prstGeom>
        </p:spPr>
      </p:pic>
    </p:spTree>
    <p:extLst>
      <p:ext uri="{BB962C8B-B14F-4D97-AF65-F5344CB8AC3E}">
        <p14:creationId xmlns:p14="http://schemas.microsoft.com/office/powerpoint/2010/main" val="635522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9F9F9"/>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0D6389-AB27-4A9E-A5FF-58D165733740}"/>
              </a:ext>
            </a:extLst>
          </p:cNvPr>
          <p:cNvSpPr>
            <a:spLocks noGrp="1"/>
          </p:cNvSpPr>
          <p:nvPr>
            <p:ph type="title"/>
          </p:nvPr>
        </p:nvSpPr>
        <p:spPr>
          <a:xfrm>
            <a:off x="1066919" y="1524000"/>
            <a:ext cx="7924562" cy="2590800"/>
          </a:xfrm>
        </p:spPr>
        <p:txBody>
          <a:bodyPr>
            <a:normAutofit fontScale="90000"/>
          </a:bodyPr>
          <a:lstStyle/>
          <a:p>
            <a:pPr marL="12700" lvl="0" algn="ctr" defTabSz="914400">
              <a:lnSpc>
                <a:spcPct val="100000"/>
              </a:lnSpc>
              <a:spcBef>
                <a:spcPts val="0"/>
              </a:spcBef>
            </a:pPr>
            <a:r>
              <a:rPr lang="en-US" sz="8000" dirty="0">
                <a:solidFill>
                  <a:srgbClr val="27A9E1"/>
                </a:solidFill>
                <a:latin typeface="Franklin Gothic Medium" panose="020B0603020102020204" pitchFamily="34" charset="0"/>
                <a:ea typeface="+mn-ea"/>
                <a:cs typeface="+mn-cs"/>
              </a:rPr>
              <a:t>Home Visitor Intake Process Maps</a:t>
            </a:r>
            <a:endParaRPr lang="en-US" sz="8000" dirty="0"/>
          </a:p>
        </p:txBody>
      </p:sp>
      <p:pic>
        <p:nvPicPr>
          <p:cNvPr id="4" name="Graphic 12">
            <a:extLst>
              <a:ext uri="{FF2B5EF4-FFF2-40B4-BE49-F238E27FC236}">
                <a16:creationId xmlns:a16="http://schemas.microsoft.com/office/drawing/2014/main" xmlns="" id="{4285590C-388B-4405-9C21-CA08421535CC}"/>
              </a:ext>
            </a:extLst>
          </p:cNvPr>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4029489" y="4267200"/>
            <a:ext cx="1999422" cy="642558"/>
          </a:xfrm>
          <a:prstGeom prst="rect">
            <a:avLst/>
          </a:prstGeom>
        </p:spPr>
      </p:pic>
    </p:spTree>
    <p:extLst>
      <p:ext uri="{BB962C8B-B14F-4D97-AF65-F5344CB8AC3E}">
        <p14:creationId xmlns:p14="http://schemas.microsoft.com/office/powerpoint/2010/main" val="1029571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4260982976"/>
              </p:ext>
            </p:extLst>
          </p:nvPr>
        </p:nvGraphicFramePr>
        <p:xfrm>
          <a:off x="361659" y="478116"/>
          <a:ext cx="9144000" cy="839726"/>
        </p:xfrm>
        <a:graphic>
          <a:graphicData uri="http://schemas.openxmlformats.org/drawingml/2006/table">
            <a:tbl>
              <a:tblPr firstRow="1" bandRow="1">
                <a:tableStyleId>{2D5ABB26-0587-4C30-8999-92F81FD0307C}</a:tableStyleId>
              </a:tblPr>
              <a:tblGrid>
                <a:gridCol w="9144000">
                  <a:extLst>
                    <a:ext uri="{9D8B030D-6E8A-4147-A177-3AD203B41FA5}">
                      <a16:colId xmlns:a16="http://schemas.microsoft.com/office/drawing/2014/main" xmlns="" val="20000"/>
                    </a:ext>
                  </a:extLst>
                </a:gridCol>
              </a:tblGrid>
              <a:tr h="264493">
                <a:tc>
                  <a:txBody>
                    <a:bodyPr/>
                    <a:lstStyle/>
                    <a:p>
                      <a:pPr marL="49530" marR="0" lvl="0" indent="0" algn="l" defTabSz="754380" rtl="0" eaLnBrk="1" fontAlgn="auto" latinLnBrk="0" hangingPunct="1">
                        <a:lnSpc>
                          <a:spcPts val="91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27A9E1"/>
                        </a:solidFill>
                        <a:effectLst/>
                        <a:uLnTx/>
                        <a:uFillTx/>
                        <a:latin typeface="Franklin Gothic Medium" panose="020B0603020102020204" pitchFamily="34" charset="0"/>
                        <a:ea typeface="+mn-ea"/>
                        <a:cs typeface="+mn-cs"/>
                      </a:endParaRPr>
                    </a:p>
                    <a:p>
                      <a:pPr marL="49530" marR="0" lvl="0" indent="0" algn="l" defTabSz="754380" rtl="0" eaLnBrk="1" fontAlgn="auto" latinLnBrk="0" hangingPunct="1">
                        <a:lnSpc>
                          <a:spcPts val="91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27A9E1"/>
                        </a:solidFill>
                        <a:effectLst/>
                        <a:uLnTx/>
                        <a:uFillTx/>
                        <a:latin typeface="Franklin Gothic Medium" panose="020B0603020102020204" pitchFamily="34" charset="0"/>
                        <a:ea typeface="+mn-ea"/>
                        <a:cs typeface="+mn-cs"/>
                      </a:endParaRPr>
                    </a:p>
                    <a:p>
                      <a:pPr marL="49530" marR="0" lvl="0" indent="0" algn="l" defTabSz="754380" rtl="0" eaLnBrk="1" fontAlgn="auto" latinLnBrk="0" hangingPunct="1">
                        <a:lnSpc>
                          <a:spcPts val="91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27A9E1"/>
                          </a:solidFill>
                          <a:effectLst/>
                          <a:uLnTx/>
                          <a:uFillTx/>
                          <a:latin typeface="Franklin Gothic Medium" panose="020B0603020102020204" pitchFamily="34" charset="0"/>
                          <a:ea typeface="+mn-ea"/>
                          <a:cs typeface="+mn-cs"/>
                        </a:rPr>
                        <a:t>Points of Reference:</a:t>
                      </a:r>
                    </a:p>
                    <a:p>
                      <a:pPr marL="49530">
                        <a:lnSpc>
                          <a:spcPts val="910"/>
                        </a:lnSpc>
                      </a:pPr>
                      <a:endParaRPr sz="800" dirty="0">
                        <a:latin typeface="Arial"/>
                        <a:cs typeface="Arial"/>
                      </a:endParaRPr>
                    </a:p>
                  </a:txBody>
                  <a:tcPr marL="0" marR="0" marT="0" marB="0">
                    <a:lnL w="3048">
                      <a:solidFill>
                        <a:srgbClr val="C0C0C0"/>
                      </a:solidFill>
                      <a:prstDash val="solid"/>
                    </a:lnL>
                    <a:lnR w="3048">
                      <a:solidFill>
                        <a:srgbClr val="C0C0C0"/>
                      </a:solidFill>
                      <a:prstDash val="solid"/>
                    </a:lnR>
                    <a:lnT w="3048">
                      <a:solidFill>
                        <a:srgbClr val="C0C0C0"/>
                      </a:solidFill>
                      <a:prstDash val="solid"/>
                    </a:lnT>
                    <a:lnB w="3048">
                      <a:solidFill>
                        <a:srgbClr val="C0C0C0"/>
                      </a:solidFill>
                      <a:prstDash val="solid"/>
                    </a:lnB>
                  </a:tcPr>
                </a:tc>
                <a:extLst>
                  <a:ext uri="{0D108BD9-81ED-4DB2-BD59-A6C34878D82A}">
                    <a16:rowId xmlns:a16="http://schemas.microsoft.com/office/drawing/2014/main" xmlns="" val="10000"/>
                  </a:ext>
                </a:extLst>
              </a:tr>
              <a:tr h="253748">
                <a:tc>
                  <a:txBody>
                    <a:bodyPr/>
                    <a:lstStyle/>
                    <a:p>
                      <a:pPr marL="49530">
                        <a:lnSpc>
                          <a:spcPts val="905"/>
                        </a:lnSpc>
                      </a:pPr>
                      <a:endParaRPr lang="en-US" sz="1400" i="1" kern="1200" dirty="0">
                        <a:solidFill>
                          <a:srgbClr val="555657"/>
                        </a:solidFill>
                        <a:effectLst/>
                        <a:latin typeface="Franklin Gothic Book" panose="020B0503020102020204" pitchFamily="34" charset="0"/>
                        <a:ea typeface="+mn-ea"/>
                        <a:cs typeface="+mn-cs"/>
                      </a:endParaRPr>
                    </a:p>
                    <a:p>
                      <a:pPr marL="49530">
                        <a:lnSpc>
                          <a:spcPts val="905"/>
                        </a:lnSpc>
                      </a:pPr>
                      <a:r>
                        <a:rPr sz="1400" i="1" kern="1200" dirty="0">
                          <a:solidFill>
                            <a:srgbClr val="555657"/>
                          </a:solidFill>
                          <a:effectLst/>
                          <a:latin typeface="Franklin Gothic Book" panose="020B0503020102020204" pitchFamily="34" charset="0"/>
                          <a:ea typeface="+mn-ea"/>
                          <a:cs typeface="+mn-cs"/>
                        </a:rPr>
                        <a:t>1.  Clients can be referred to the Home Visiting Program through partnership agencies, or they can be  self-referred</a:t>
                      </a:r>
                      <a:r>
                        <a:rPr sz="800" i="1" spc="-5" dirty="0">
                          <a:latin typeface="Arial"/>
                          <a:cs typeface="Arial"/>
                        </a:rPr>
                        <a:t>.</a:t>
                      </a:r>
                      <a:endParaRPr sz="800" dirty="0">
                        <a:latin typeface="Arial"/>
                        <a:cs typeface="Arial"/>
                      </a:endParaRPr>
                    </a:p>
                  </a:txBody>
                  <a:tcPr marL="0" marR="0" marT="0" marB="0">
                    <a:lnL w="3048">
                      <a:solidFill>
                        <a:srgbClr val="C0C0C0"/>
                      </a:solidFill>
                      <a:prstDash val="solid"/>
                    </a:lnL>
                    <a:lnR w="3048">
                      <a:solidFill>
                        <a:srgbClr val="C0C0C0"/>
                      </a:solidFill>
                      <a:prstDash val="solid"/>
                    </a:lnR>
                    <a:lnT w="3048">
                      <a:solidFill>
                        <a:srgbClr val="C0C0C0"/>
                      </a:solidFill>
                      <a:prstDash val="solid"/>
                    </a:lnT>
                    <a:lnB w="3048">
                      <a:solidFill>
                        <a:srgbClr val="C0C0C0"/>
                      </a:solidFill>
                      <a:prstDash val="solid"/>
                    </a:lnB>
                  </a:tcPr>
                </a:tc>
                <a:extLst>
                  <a:ext uri="{0D108BD9-81ED-4DB2-BD59-A6C34878D82A}">
                    <a16:rowId xmlns:a16="http://schemas.microsoft.com/office/drawing/2014/main" xmlns="" val="10001"/>
                  </a:ext>
                </a:extLst>
              </a:tr>
              <a:tr h="128778">
                <a:tc>
                  <a:txBody>
                    <a:bodyPr/>
                    <a:lstStyle/>
                    <a:p>
                      <a:endParaRPr sz="800" dirty="0">
                        <a:latin typeface="Arial"/>
                        <a:cs typeface="Arial"/>
                      </a:endParaRPr>
                    </a:p>
                  </a:txBody>
                  <a:tcPr marL="0" marR="0" marT="0" marB="0">
                    <a:lnL w="3048">
                      <a:solidFill>
                        <a:srgbClr val="C0C0C0"/>
                      </a:solidFill>
                      <a:prstDash val="solid"/>
                    </a:lnL>
                    <a:lnR w="3048">
                      <a:solidFill>
                        <a:srgbClr val="C0C0C0"/>
                      </a:solidFill>
                      <a:prstDash val="solid"/>
                    </a:lnR>
                    <a:lnT w="3048" cap="flat" cmpd="sng" algn="ctr">
                      <a:solidFill>
                        <a:srgbClr val="C0C0C0"/>
                      </a:solidFill>
                      <a:prstDash val="solid"/>
                      <a:round/>
                      <a:headEnd type="none" w="med" len="med"/>
                      <a:tailEnd type="none" w="med" len="med"/>
                    </a:lnT>
                    <a:lnB w="3048">
                      <a:solidFill>
                        <a:srgbClr val="C0C0C0"/>
                      </a:solidFill>
                      <a:prstDash val="solid"/>
                    </a:lnB>
                  </a:tcPr>
                </a:tc>
                <a:extLst>
                  <a:ext uri="{0D108BD9-81ED-4DB2-BD59-A6C34878D82A}">
                    <a16:rowId xmlns:a16="http://schemas.microsoft.com/office/drawing/2014/main" xmlns="" val="10004"/>
                  </a:ext>
                </a:extLst>
              </a:tr>
            </a:tbl>
          </a:graphicData>
        </a:graphic>
      </p:graphicFrame>
      <p:sp>
        <p:nvSpPr>
          <p:cNvPr id="85" name="Rectangle 84">
            <a:extLst>
              <a:ext uri="{FF2B5EF4-FFF2-40B4-BE49-F238E27FC236}">
                <a16:creationId xmlns:a16="http://schemas.microsoft.com/office/drawing/2014/main" xmlns="" id="{91662AB6-B595-4D79-A32C-E9B0C5DC8961}"/>
              </a:ext>
            </a:extLst>
          </p:cNvPr>
          <p:cNvSpPr/>
          <p:nvPr/>
        </p:nvSpPr>
        <p:spPr>
          <a:xfrm rot="5400000">
            <a:off x="4841368" y="2422346"/>
            <a:ext cx="511743" cy="10232580"/>
          </a:xfrm>
          <a:prstGeom prst="rect">
            <a:avLst/>
          </a:prstGeom>
          <a:solidFill>
            <a:srgbClr val="6D6E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6" name="Graphic 85">
            <a:extLst>
              <a:ext uri="{FF2B5EF4-FFF2-40B4-BE49-F238E27FC236}">
                <a16:creationId xmlns:a16="http://schemas.microsoft.com/office/drawing/2014/main" xmlns="" id="{5701A48E-B405-4098-95D0-78438E87B476}"/>
              </a:ext>
            </a:extLst>
          </p:cNvPr>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10800000">
            <a:off x="-396280" y="7303543"/>
            <a:ext cx="10744200" cy="489636"/>
          </a:xfrm>
          <a:prstGeom prst="rect">
            <a:avLst/>
          </a:prstGeom>
        </p:spPr>
      </p:pic>
      <p:sp>
        <p:nvSpPr>
          <p:cNvPr id="88" name="object 92">
            <a:extLst>
              <a:ext uri="{FF2B5EF4-FFF2-40B4-BE49-F238E27FC236}">
                <a16:creationId xmlns:a16="http://schemas.microsoft.com/office/drawing/2014/main" xmlns="" id="{9A446B29-D27F-44A6-81C0-C7CAEDCFCB2C}"/>
              </a:ext>
            </a:extLst>
          </p:cNvPr>
          <p:cNvSpPr txBox="1">
            <a:spLocks/>
          </p:cNvSpPr>
          <p:nvPr/>
        </p:nvSpPr>
        <p:spPr>
          <a:xfrm>
            <a:off x="59625" y="6983679"/>
            <a:ext cx="1330072" cy="187744"/>
          </a:xfrm>
          <a:prstGeom prst="rect">
            <a:avLst/>
          </a:prstGeom>
        </p:spPr>
        <p:txBody>
          <a:bodyPr vert="horz"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ctr">
              <a:lnSpc>
                <a:spcPts val="1425"/>
              </a:lnSpc>
            </a:pPr>
            <a:r>
              <a:rPr lang="en-US" dirty="0">
                <a:solidFill>
                  <a:srgbClr val="535455"/>
                </a:solidFill>
                <a:latin typeface="Franklin Gothic Book" panose="020B0503020102020204" pitchFamily="34" charset="0"/>
              </a:rPr>
              <a:t>&lt;&lt;Month&gt;&gt;</a:t>
            </a:r>
          </a:p>
        </p:txBody>
      </p:sp>
      <p:sp>
        <p:nvSpPr>
          <p:cNvPr id="89" name="object 91">
            <a:extLst>
              <a:ext uri="{FF2B5EF4-FFF2-40B4-BE49-F238E27FC236}">
                <a16:creationId xmlns:a16="http://schemas.microsoft.com/office/drawing/2014/main" xmlns="" id="{C61362A4-312F-431E-AC39-59A55E61440F}"/>
              </a:ext>
            </a:extLst>
          </p:cNvPr>
          <p:cNvSpPr txBox="1"/>
          <p:nvPr/>
        </p:nvSpPr>
        <p:spPr>
          <a:xfrm>
            <a:off x="8070660" y="112695"/>
            <a:ext cx="2142870" cy="276999"/>
          </a:xfrm>
          <a:prstGeom prst="rect">
            <a:avLst/>
          </a:prstGeom>
        </p:spPr>
        <p:txBody>
          <a:bodyPr vert="horz" wrap="square" lIns="0" tIns="0" rIns="0" bIns="0" rtlCol="0">
            <a:spAutoFit/>
          </a:bodyPr>
          <a:lstStyle/>
          <a:p>
            <a:pPr marL="12700">
              <a:lnSpc>
                <a:spcPct val="100000"/>
              </a:lnSpc>
            </a:pPr>
            <a:r>
              <a:rPr dirty="0">
                <a:solidFill>
                  <a:srgbClr val="535455"/>
                </a:solidFill>
                <a:latin typeface="Franklin Gothic Book" panose="020B0503020102020204" pitchFamily="34" charset="0"/>
              </a:rPr>
              <a:t>&lt;&lt;Agency Name&gt;&gt;</a:t>
            </a:r>
          </a:p>
        </p:txBody>
      </p:sp>
      <p:grpSp>
        <p:nvGrpSpPr>
          <p:cNvPr id="30" name="Group 29">
            <a:extLst>
              <a:ext uri="{FF2B5EF4-FFF2-40B4-BE49-F238E27FC236}">
                <a16:creationId xmlns:a16="http://schemas.microsoft.com/office/drawing/2014/main" xmlns="" id="{8BE3D8AF-B943-4774-9BD5-2D1BD039455B}"/>
              </a:ext>
            </a:extLst>
          </p:cNvPr>
          <p:cNvGrpSpPr/>
          <p:nvPr/>
        </p:nvGrpSpPr>
        <p:grpSpPr>
          <a:xfrm>
            <a:off x="158702" y="1997313"/>
            <a:ext cx="9737945" cy="4984275"/>
            <a:chOff x="277515" y="1976047"/>
            <a:chExt cx="9737945" cy="4984275"/>
          </a:xfrm>
        </p:grpSpPr>
        <p:sp>
          <p:nvSpPr>
            <p:cNvPr id="55" name="object 55"/>
            <p:cNvSpPr/>
            <p:nvPr/>
          </p:nvSpPr>
          <p:spPr>
            <a:xfrm>
              <a:off x="6865682" y="4588867"/>
              <a:ext cx="1371600" cy="182880"/>
            </a:xfrm>
            <a:custGeom>
              <a:avLst/>
              <a:gdLst/>
              <a:ahLst/>
              <a:cxnLst/>
              <a:rect l="l" t="t" r="r" b="b"/>
              <a:pathLst>
                <a:path w="1371600" h="182879">
                  <a:moveTo>
                    <a:pt x="0" y="0"/>
                  </a:moveTo>
                  <a:lnTo>
                    <a:pt x="0" y="182880"/>
                  </a:lnTo>
                  <a:lnTo>
                    <a:pt x="1371600" y="182880"/>
                  </a:lnTo>
                  <a:lnTo>
                    <a:pt x="1371600" y="0"/>
                  </a:lnTo>
                  <a:lnTo>
                    <a:pt x="0" y="0"/>
                  </a:lnTo>
                  <a:close/>
                </a:path>
              </a:pathLst>
            </a:custGeom>
            <a:solidFill>
              <a:srgbClr val="F9F9F9"/>
            </a:solidFill>
            <a:ln w="3175">
              <a:solidFill>
                <a:srgbClr val="000000"/>
              </a:solidFill>
            </a:ln>
          </p:spPr>
          <p:txBody>
            <a:bodyPr wrap="square" lIns="0" tIns="0" rIns="0" bIns="0" rtlCol="0"/>
            <a:lstStyle/>
            <a:p>
              <a:endParaRPr/>
            </a:p>
          </p:txBody>
        </p:sp>
        <p:grpSp>
          <p:nvGrpSpPr>
            <p:cNvPr id="24" name="Group 23">
              <a:extLst>
                <a:ext uri="{FF2B5EF4-FFF2-40B4-BE49-F238E27FC236}">
                  <a16:creationId xmlns:a16="http://schemas.microsoft.com/office/drawing/2014/main" xmlns="" id="{C140D513-AF21-438A-9E1D-1AA45392EA08}"/>
                </a:ext>
              </a:extLst>
            </p:cNvPr>
            <p:cNvGrpSpPr/>
            <p:nvPr/>
          </p:nvGrpSpPr>
          <p:grpSpPr>
            <a:xfrm>
              <a:off x="277515" y="1976047"/>
              <a:ext cx="9737945" cy="4984275"/>
              <a:chOff x="277515" y="1976047"/>
              <a:chExt cx="9737945" cy="4984275"/>
            </a:xfrm>
          </p:grpSpPr>
          <p:sp>
            <p:nvSpPr>
              <p:cNvPr id="92" name="object 25">
                <a:extLst>
                  <a:ext uri="{FF2B5EF4-FFF2-40B4-BE49-F238E27FC236}">
                    <a16:creationId xmlns:a16="http://schemas.microsoft.com/office/drawing/2014/main" xmlns="" id="{A3957C58-1D4A-4E39-BDB0-05D4C1DA5613}"/>
                  </a:ext>
                </a:extLst>
              </p:cNvPr>
              <p:cNvSpPr/>
              <p:nvPr/>
            </p:nvSpPr>
            <p:spPr>
              <a:xfrm>
                <a:off x="4399322" y="2955719"/>
                <a:ext cx="1371600" cy="182880"/>
              </a:xfrm>
              <a:custGeom>
                <a:avLst/>
                <a:gdLst/>
                <a:ahLst/>
                <a:cxnLst/>
                <a:rect l="l" t="t" r="r" b="b"/>
                <a:pathLst>
                  <a:path w="1371600" h="182880">
                    <a:moveTo>
                      <a:pt x="0" y="0"/>
                    </a:moveTo>
                    <a:lnTo>
                      <a:pt x="0" y="182880"/>
                    </a:lnTo>
                    <a:lnTo>
                      <a:pt x="1371600" y="182880"/>
                    </a:lnTo>
                    <a:lnTo>
                      <a:pt x="1371600" y="0"/>
                    </a:lnTo>
                    <a:lnTo>
                      <a:pt x="0" y="0"/>
                    </a:lnTo>
                    <a:close/>
                  </a:path>
                </a:pathLst>
              </a:custGeom>
              <a:solidFill>
                <a:srgbClr val="F9F9F9"/>
              </a:solidFill>
              <a:ln w="3175">
                <a:solidFill>
                  <a:srgbClr val="000000"/>
                </a:solidFill>
              </a:ln>
            </p:spPr>
            <p:txBody>
              <a:bodyPr wrap="square" lIns="0" tIns="0" rIns="0" bIns="0" rtlCol="0"/>
              <a:lstStyle/>
              <a:p>
                <a:endParaRPr/>
              </a:p>
            </p:txBody>
          </p:sp>
          <p:grpSp>
            <p:nvGrpSpPr>
              <p:cNvPr id="22" name="Group 21">
                <a:extLst>
                  <a:ext uri="{FF2B5EF4-FFF2-40B4-BE49-F238E27FC236}">
                    <a16:creationId xmlns:a16="http://schemas.microsoft.com/office/drawing/2014/main" xmlns="" id="{787ED4DC-E036-41F1-BDA0-CCDCA9CFF0DE}"/>
                  </a:ext>
                </a:extLst>
              </p:cNvPr>
              <p:cNvGrpSpPr/>
              <p:nvPr/>
            </p:nvGrpSpPr>
            <p:grpSpPr>
              <a:xfrm>
                <a:off x="277515" y="1976047"/>
                <a:ext cx="9737945" cy="4984275"/>
                <a:chOff x="277515" y="1976047"/>
                <a:chExt cx="9737945" cy="4984275"/>
              </a:xfrm>
            </p:grpSpPr>
            <p:sp>
              <p:nvSpPr>
                <p:cNvPr id="3" name="object 3"/>
                <p:cNvSpPr/>
                <p:nvPr/>
              </p:nvSpPr>
              <p:spPr>
                <a:xfrm>
                  <a:off x="277515" y="2321304"/>
                  <a:ext cx="1297672" cy="1166623"/>
                </a:xfrm>
                <a:custGeom>
                  <a:avLst/>
                  <a:gdLst/>
                  <a:ahLst/>
                  <a:cxnLst/>
                  <a:rect l="l" t="t" r="r" b="b"/>
                  <a:pathLst>
                    <a:path w="914400" h="914400">
                      <a:moveTo>
                        <a:pt x="0" y="457200"/>
                      </a:moveTo>
                      <a:lnTo>
                        <a:pt x="2363" y="410500"/>
                      </a:lnTo>
                      <a:lnTo>
                        <a:pt x="9300" y="365139"/>
                      </a:lnTo>
                      <a:lnTo>
                        <a:pt x="20579" y="321347"/>
                      </a:lnTo>
                      <a:lnTo>
                        <a:pt x="35968" y="279356"/>
                      </a:lnTo>
                      <a:lnTo>
                        <a:pt x="55238" y="239396"/>
                      </a:lnTo>
                      <a:lnTo>
                        <a:pt x="78157" y="201699"/>
                      </a:lnTo>
                      <a:lnTo>
                        <a:pt x="104493" y="166495"/>
                      </a:lnTo>
                      <a:lnTo>
                        <a:pt x="134016" y="134016"/>
                      </a:lnTo>
                      <a:lnTo>
                        <a:pt x="166495" y="104493"/>
                      </a:lnTo>
                      <a:lnTo>
                        <a:pt x="201699" y="78157"/>
                      </a:lnTo>
                      <a:lnTo>
                        <a:pt x="239396" y="55238"/>
                      </a:lnTo>
                      <a:lnTo>
                        <a:pt x="279356" y="35968"/>
                      </a:lnTo>
                      <a:lnTo>
                        <a:pt x="321347" y="20579"/>
                      </a:lnTo>
                      <a:lnTo>
                        <a:pt x="365139" y="9300"/>
                      </a:lnTo>
                      <a:lnTo>
                        <a:pt x="410500" y="2363"/>
                      </a:lnTo>
                      <a:lnTo>
                        <a:pt x="457200" y="0"/>
                      </a:lnTo>
                      <a:lnTo>
                        <a:pt x="504025" y="2363"/>
                      </a:lnTo>
                      <a:lnTo>
                        <a:pt x="549479" y="9300"/>
                      </a:lnTo>
                      <a:lnTo>
                        <a:pt x="593335" y="20579"/>
                      </a:lnTo>
                      <a:lnTo>
                        <a:pt x="635365" y="35968"/>
                      </a:lnTo>
                      <a:lnTo>
                        <a:pt x="675341" y="55238"/>
                      </a:lnTo>
                      <a:lnTo>
                        <a:pt x="713035" y="78157"/>
                      </a:lnTo>
                      <a:lnTo>
                        <a:pt x="748220" y="104493"/>
                      </a:lnTo>
                      <a:lnTo>
                        <a:pt x="780669" y="134016"/>
                      </a:lnTo>
                      <a:lnTo>
                        <a:pt x="810152" y="166495"/>
                      </a:lnTo>
                      <a:lnTo>
                        <a:pt x="836443" y="201699"/>
                      </a:lnTo>
                      <a:lnTo>
                        <a:pt x="859314" y="239396"/>
                      </a:lnTo>
                      <a:lnTo>
                        <a:pt x="878538" y="279356"/>
                      </a:lnTo>
                      <a:lnTo>
                        <a:pt x="893886" y="321347"/>
                      </a:lnTo>
                      <a:lnTo>
                        <a:pt x="905130" y="365139"/>
                      </a:lnTo>
                      <a:lnTo>
                        <a:pt x="912044" y="410500"/>
                      </a:lnTo>
                      <a:lnTo>
                        <a:pt x="914400" y="457199"/>
                      </a:lnTo>
                      <a:lnTo>
                        <a:pt x="912044" y="503899"/>
                      </a:lnTo>
                      <a:lnTo>
                        <a:pt x="905130" y="549260"/>
                      </a:lnTo>
                      <a:lnTo>
                        <a:pt x="893886" y="593052"/>
                      </a:lnTo>
                      <a:lnTo>
                        <a:pt x="878538" y="635043"/>
                      </a:lnTo>
                      <a:lnTo>
                        <a:pt x="859314" y="675003"/>
                      </a:lnTo>
                      <a:lnTo>
                        <a:pt x="836443" y="712700"/>
                      </a:lnTo>
                      <a:lnTo>
                        <a:pt x="810152" y="747904"/>
                      </a:lnTo>
                      <a:lnTo>
                        <a:pt x="780668" y="780383"/>
                      </a:lnTo>
                      <a:lnTo>
                        <a:pt x="748220" y="809906"/>
                      </a:lnTo>
                      <a:lnTo>
                        <a:pt x="713035" y="836242"/>
                      </a:lnTo>
                      <a:lnTo>
                        <a:pt x="675341" y="859161"/>
                      </a:lnTo>
                      <a:lnTo>
                        <a:pt x="635365" y="878431"/>
                      </a:lnTo>
                      <a:lnTo>
                        <a:pt x="593335" y="893820"/>
                      </a:lnTo>
                      <a:lnTo>
                        <a:pt x="549479" y="905099"/>
                      </a:lnTo>
                      <a:lnTo>
                        <a:pt x="504025" y="912036"/>
                      </a:lnTo>
                      <a:lnTo>
                        <a:pt x="457200" y="914400"/>
                      </a:lnTo>
                      <a:lnTo>
                        <a:pt x="410500" y="912036"/>
                      </a:lnTo>
                      <a:lnTo>
                        <a:pt x="365139" y="905099"/>
                      </a:lnTo>
                      <a:lnTo>
                        <a:pt x="321347" y="893820"/>
                      </a:lnTo>
                      <a:lnTo>
                        <a:pt x="279356" y="878431"/>
                      </a:lnTo>
                      <a:lnTo>
                        <a:pt x="239396" y="859161"/>
                      </a:lnTo>
                      <a:lnTo>
                        <a:pt x="201699" y="836242"/>
                      </a:lnTo>
                      <a:lnTo>
                        <a:pt x="166495" y="809906"/>
                      </a:lnTo>
                      <a:lnTo>
                        <a:pt x="134016" y="780383"/>
                      </a:lnTo>
                      <a:lnTo>
                        <a:pt x="104493" y="747904"/>
                      </a:lnTo>
                      <a:lnTo>
                        <a:pt x="78157" y="712700"/>
                      </a:lnTo>
                      <a:lnTo>
                        <a:pt x="55238" y="675003"/>
                      </a:lnTo>
                      <a:lnTo>
                        <a:pt x="35968" y="635043"/>
                      </a:lnTo>
                      <a:lnTo>
                        <a:pt x="20579" y="593052"/>
                      </a:lnTo>
                      <a:lnTo>
                        <a:pt x="9300" y="549260"/>
                      </a:lnTo>
                      <a:lnTo>
                        <a:pt x="2363" y="503899"/>
                      </a:lnTo>
                      <a:lnTo>
                        <a:pt x="0" y="457200"/>
                      </a:lnTo>
                      <a:close/>
                    </a:path>
                  </a:pathLst>
                </a:custGeom>
                <a:solidFill>
                  <a:srgbClr val="F9F9F9"/>
                </a:solidFill>
                <a:ln w="3175">
                  <a:solidFill>
                    <a:srgbClr val="000000"/>
                  </a:solidFill>
                </a:ln>
              </p:spPr>
              <p:txBody>
                <a:bodyPr wrap="square" lIns="0" tIns="0" rIns="0" bIns="0" rtlCol="0"/>
                <a:lstStyle/>
                <a:p>
                  <a:endParaRPr/>
                </a:p>
              </p:txBody>
            </p:sp>
            <p:sp>
              <p:nvSpPr>
                <p:cNvPr id="4" name="object 4"/>
                <p:cNvSpPr txBox="1"/>
                <p:nvPr/>
              </p:nvSpPr>
              <p:spPr>
                <a:xfrm>
                  <a:off x="306369" y="2571774"/>
                  <a:ext cx="1247650" cy="738664"/>
                </a:xfrm>
                <a:prstGeom prst="rect">
                  <a:avLst/>
                </a:prstGeom>
              </p:spPr>
              <p:txBody>
                <a:bodyPr vert="horz" wrap="square" lIns="0" tIns="0" rIns="0" bIns="0" rtlCol="0">
                  <a:spAutoFit/>
                </a:bodyPr>
                <a:lstStyle/>
                <a:p>
                  <a:pPr marL="61594" algn="ctr">
                    <a:lnSpc>
                      <a:spcPct val="100000"/>
                    </a:lnSpc>
                  </a:pPr>
                  <a:r>
                    <a:rPr sz="1200" spc="-5" dirty="0">
                      <a:solidFill>
                        <a:srgbClr val="494949"/>
                      </a:solidFill>
                      <a:latin typeface="Franklin Gothic Demi" panose="020B0703020102020204" pitchFamily="34" charset="0"/>
                      <a:cs typeface="Arial"/>
                    </a:rPr>
                    <a:t>1. A Referral</a:t>
                  </a:r>
                </a:p>
                <a:p>
                  <a:pPr marL="12700" marR="5080" algn="ctr">
                    <a:lnSpc>
                      <a:spcPct val="100000"/>
                    </a:lnSpc>
                    <a:tabLst>
                      <a:tab pos="1746885" algn="l"/>
                    </a:tabLst>
                  </a:pPr>
                  <a:r>
                    <a:rPr sz="1200" spc="-5" dirty="0">
                      <a:solidFill>
                        <a:srgbClr val="494949"/>
                      </a:solidFill>
                      <a:latin typeface="Franklin Gothic Demi" panose="020B0703020102020204" pitchFamily="34" charset="0"/>
                      <a:cs typeface="Arial"/>
                    </a:rPr>
                    <a:t>is Made to the                    Home Visiting</a:t>
                  </a:r>
                  <a:r>
                    <a:rPr lang="en-US" sz="1200" spc="-5" dirty="0">
                      <a:solidFill>
                        <a:srgbClr val="494949"/>
                      </a:solidFill>
                      <a:latin typeface="Franklin Gothic Demi" panose="020B0703020102020204" pitchFamily="34" charset="0"/>
                      <a:cs typeface="Arial"/>
                    </a:rPr>
                    <a:t> Program</a:t>
                  </a:r>
                </a:p>
              </p:txBody>
            </p:sp>
            <p:grpSp>
              <p:nvGrpSpPr>
                <p:cNvPr id="91" name="Group 90">
                  <a:extLst>
                    <a:ext uri="{FF2B5EF4-FFF2-40B4-BE49-F238E27FC236}">
                      <a16:creationId xmlns:a16="http://schemas.microsoft.com/office/drawing/2014/main" xmlns="" id="{A6B9CA61-2709-4180-B2E7-7BCCFE375BE5}"/>
                    </a:ext>
                  </a:extLst>
                </p:cNvPr>
                <p:cNvGrpSpPr/>
                <p:nvPr/>
              </p:nvGrpSpPr>
              <p:grpSpPr>
                <a:xfrm>
                  <a:off x="2285999" y="2484994"/>
                  <a:ext cx="1447895" cy="937148"/>
                  <a:chOff x="2285999" y="2484994"/>
                  <a:chExt cx="1447895" cy="937148"/>
                </a:xfrm>
              </p:grpSpPr>
              <p:sp>
                <p:nvSpPr>
                  <p:cNvPr id="6" name="object 6"/>
                  <p:cNvSpPr/>
                  <p:nvPr/>
                </p:nvSpPr>
                <p:spPr>
                  <a:xfrm>
                    <a:off x="2285999" y="2484994"/>
                    <a:ext cx="1413639" cy="214190"/>
                  </a:xfrm>
                  <a:custGeom>
                    <a:avLst/>
                    <a:gdLst/>
                    <a:ahLst/>
                    <a:cxnLst/>
                    <a:rect l="l" t="t" r="r" b="b"/>
                    <a:pathLst>
                      <a:path w="1371600" h="182880">
                        <a:moveTo>
                          <a:pt x="0" y="0"/>
                        </a:moveTo>
                        <a:lnTo>
                          <a:pt x="0" y="182880"/>
                        </a:lnTo>
                        <a:lnTo>
                          <a:pt x="1371600" y="182880"/>
                        </a:lnTo>
                        <a:lnTo>
                          <a:pt x="1371600" y="0"/>
                        </a:lnTo>
                        <a:lnTo>
                          <a:pt x="0" y="0"/>
                        </a:lnTo>
                        <a:close/>
                      </a:path>
                    </a:pathLst>
                  </a:custGeom>
                  <a:solidFill>
                    <a:srgbClr val="F9F9F9"/>
                  </a:solidFill>
                  <a:ln w="3175">
                    <a:solidFill>
                      <a:srgbClr val="000000"/>
                    </a:solidFill>
                  </a:ln>
                </p:spPr>
                <p:txBody>
                  <a:bodyPr wrap="square" lIns="0" tIns="0" rIns="0" bIns="0" rtlCol="0"/>
                  <a:lstStyle/>
                  <a:p>
                    <a:endParaRPr dirty="0"/>
                  </a:p>
                </p:txBody>
              </p:sp>
              <p:sp>
                <p:nvSpPr>
                  <p:cNvPr id="7" name="object 7"/>
                  <p:cNvSpPr txBox="1"/>
                  <p:nvPr/>
                </p:nvSpPr>
                <p:spPr>
                  <a:xfrm>
                    <a:off x="2308407" y="2513576"/>
                    <a:ext cx="1425487" cy="187000"/>
                  </a:xfrm>
                  <a:prstGeom prst="rect">
                    <a:avLst/>
                  </a:prstGeom>
                </p:spPr>
                <p:txBody>
                  <a:bodyPr vert="horz" wrap="square" lIns="0" tIns="0" rIns="0" bIns="0" rtlCol="0">
                    <a:spAutoFit/>
                  </a:bodyPr>
                  <a:lstStyle/>
                  <a:p>
                    <a:pPr marL="12700" algn="ctr"/>
                    <a:r>
                      <a:rPr sz="1200" spc="-5" dirty="0">
                        <a:solidFill>
                          <a:srgbClr val="494949"/>
                        </a:solidFill>
                        <a:latin typeface="Franklin Gothic Demi" panose="020B0703020102020204" pitchFamily="34" charset="0"/>
                        <a:cs typeface="Arial"/>
                      </a:rPr>
                      <a:t>2. Home Visit Staff</a:t>
                    </a:r>
                  </a:p>
                </p:txBody>
              </p:sp>
              <p:sp>
                <p:nvSpPr>
                  <p:cNvPr id="8" name="object 8"/>
                  <p:cNvSpPr/>
                  <p:nvPr/>
                </p:nvSpPr>
                <p:spPr>
                  <a:xfrm>
                    <a:off x="2285999" y="2690622"/>
                    <a:ext cx="1413639" cy="731520"/>
                  </a:xfrm>
                  <a:custGeom>
                    <a:avLst/>
                    <a:gdLst/>
                    <a:ahLst/>
                    <a:cxnLst/>
                    <a:rect l="l" t="t" r="r" b="b"/>
                    <a:pathLst>
                      <a:path w="1371600" h="731520">
                        <a:moveTo>
                          <a:pt x="0" y="0"/>
                        </a:moveTo>
                        <a:lnTo>
                          <a:pt x="0" y="731520"/>
                        </a:lnTo>
                        <a:lnTo>
                          <a:pt x="1371600" y="731520"/>
                        </a:lnTo>
                        <a:lnTo>
                          <a:pt x="1371600" y="0"/>
                        </a:lnTo>
                        <a:lnTo>
                          <a:pt x="0" y="0"/>
                        </a:lnTo>
                        <a:close/>
                      </a:path>
                    </a:pathLst>
                  </a:custGeom>
                  <a:ln w="3175">
                    <a:solidFill>
                      <a:srgbClr val="000000"/>
                    </a:solidFill>
                  </a:ln>
                </p:spPr>
                <p:txBody>
                  <a:bodyPr wrap="square" lIns="0" tIns="0" rIns="0" bIns="0" rtlCol="0"/>
                  <a:lstStyle/>
                  <a:p>
                    <a:endParaRPr dirty="0"/>
                  </a:p>
                </p:txBody>
              </p:sp>
              <p:sp>
                <p:nvSpPr>
                  <p:cNvPr id="9" name="object 9"/>
                  <p:cNvSpPr txBox="1"/>
                  <p:nvPr/>
                </p:nvSpPr>
                <p:spPr>
                  <a:xfrm>
                    <a:off x="2295293" y="2702782"/>
                    <a:ext cx="1339850" cy="677108"/>
                  </a:xfrm>
                  <a:prstGeom prst="rect">
                    <a:avLst/>
                  </a:prstGeom>
                </p:spPr>
                <p:txBody>
                  <a:bodyPr vert="horz" wrap="square" lIns="0" tIns="0" rIns="0" bIns="0" rtlCol="0">
                    <a:spAutoFit/>
                  </a:bodyPr>
                  <a:lstStyle/>
                  <a:p>
                    <a:pPr marL="12065" marR="5080" algn="ctr">
                      <a:lnSpc>
                        <a:spcPct val="100000"/>
                      </a:lnSpc>
                    </a:pPr>
                    <a:r>
                      <a:rPr sz="1100" spc="-5" dirty="0">
                        <a:latin typeface="Arial"/>
                        <a:cs typeface="Arial"/>
                      </a:rPr>
                      <a:t>Enter Referral</a:t>
                    </a:r>
                    <a:r>
                      <a:rPr sz="1100" spc="-70" dirty="0">
                        <a:latin typeface="Arial"/>
                        <a:cs typeface="Arial"/>
                      </a:rPr>
                      <a:t> </a:t>
                    </a:r>
                    <a:r>
                      <a:rPr sz="1100" spc="-5" dirty="0">
                        <a:latin typeface="Arial"/>
                        <a:cs typeface="Arial"/>
                      </a:rPr>
                      <a:t>Data  into System, Track  Program vs. Self  Referrals</a:t>
                    </a:r>
                    <a:endParaRPr sz="1100" dirty="0">
                      <a:latin typeface="Arial"/>
                      <a:cs typeface="Arial"/>
                    </a:endParaRPr>
                  </a:p>
                </p:txBody>
              </p:sp>
            </p:grpSp>
            <p:grpSp>
              <p:nvGrpSpPr>
                <p:cNvPr id="87" name="Group 86">
                  <a:extLst>
                    <a:ext uri="{FF2B5EF4-FFF2-40B4-BE49-F238E27FC236}">
                      <a16:creationId xmlns:a16="http://schemas.microsoft.com/office/drawing/2014/main" xmlns="" id="{873FAFAC-B62C-4C89-A3E5-0E29CE9B40F8}"/>
                    </a:ext>
                  </a:extLst>
                </p:cNvPr>
                <p:cNvGrpSpPr/>
                <p:nvPr/>
              </p:nvGrpSpPr>
              <p:grpSpPr>
                <a:xfrm>
                  <a:off x="4359909" y="1976047"/>
                  <a:ext cx="1457325" cy="1929764"/>
                  <a:chOff x="4719065" y="2000250"/>
                  <a:chExt cx="1457325" cy="1929764"/>
                </a:xfrm>
              </p:grpSpPr>
              <p:sp>
                <p:nvSpPr>
                  <p:cNvPr id="25" name="object 25"/>
                  <p:cNvSpPr/>
                  <p:nvPr/>
                </p:nvSpPr>
                <p:spPr>
                  <a:xfrm>
                    <a:off x="4761738" y="2043683"/>
                    <a:ext cx="1371600" cy="182880"/>
                  </a:xfrm>
                  <a:custGeom>
                    <a:avLst/>
                    <a:gdLst/>
                    <a:ahLst/>
                    <a:cxnLst/>
                    <a:rect l="l" t="t" r="r" b="b"/>
                    <a:pathLst>
                      <a:path w="1371600" h="182880">
                        <a:moveTo>
                          <a:pt x="0" y="0"/>
                        </a:moveTo>
                        <a:lnTo>
                          <a:pt x="0" y="182880"/>
                        </a:lnTo>
                        <a:lnTo>
                          <a:pt x="1371600" y="182880"/>
                        </a:lnTo>
                        <a:lnTo>
                          <a:pt x="1371600" y="0"/>
                        </a:lnTo>
                        <a:lnTo>
                          <a:pt x="0" y="0"/>
                        </a:lnTo>
                        <a:close/>
                      </a:path>
                    </a:pathLst>
                  </a:custGeom>
                  <a:solidFill>
                    <a:srgbClr val="F9F9F9"/>
                  </a:solidFill>
                  <a:ln w="3175">
                    <a:solidFill>
                      <a:srgbClr val="000000"/>
                    </a:solidFill>
                  </a:ln>
                </p:spPr>
                <p:txBody>
                  <a:bodyPr wrap="square" lIns="0" tIns="0" rIns="0" bIns="0" rtlCol="0"/>
                  <a:lstStyle/>
                  <a:p>
                    <a:endParaRPr/>
                  </a:p>
                </p:txBody>
              </p:sp>
              <p:sp>
                <p:nvSpPr>
                  <p:cNvPr id="26" name="object 26"/>
                  <p:cNvSpPr/>
                  <p:nvPr/>
                </p:nvSpPr>
                <p:spPr>
                  <a:xfrm>
                    <a:off x="4761738" y="2226564"/>
                    <a:ext cx="1371600" cy="731520"/>
                  </a:xfrm>
                  <a:custGeom>
                    <a:avLst/>
                    <a:gdLst/>
                    <a:ahLst/>
                    <a:cxnLst/>
                    <a:rect l="l" t="t" r="r" b="b"/>
                    <a:pathLst>
                      <a:path w="1371600" h="731519">
                        <a:moveTo>
                          <a:pt x="0" y="0"/>
                        </a:moveTo>
                        <a:lnTo>
                          <a:pt x="0" y="731520"/>
                        </a:lnTo>
                        <a:lnTo>
                          <a:pt x="1371600" y="731520"/>
                        </a:lnTo>
                        <a:lnTo>
                          <a:pt x="1371600" y="0"/>
                        </a:lnTo>
                        <a:lnTo>
                          <a:pt x="0" y="0"/>
                        </a:lnTo>
                        <a:close/>
                      </a:path>
                    </a:pathLst>
                  </a:custGeom>
                  <a:ln w="3175">
                    <a:solidFill>
                      <a:srgbClr val="000000"/>
                    </a:solidFill>
                  </a:ln>
                </p:spPr>
                <p:txBody>
                  <a:bodyPr wrap="square" lIns="0" tIns="0" rIns="0" bIns="0" rtlCol="0"/>
                  <a:lstStyle/>
                  <a:p>
                    <a:endParaRPr/>
                  </a:p>
                </p:txBody>
              </p:sp>
              <p:sp>
                <p:nvSpPr>
                  <p:cNvPr id="27" name="object 27"/>
                  <p:cNvSpPr txBox="1"/>
                  <p:nvPr/>
                </p:nvSpPr>
                <p:spPr>
                  <a:xfrm>
                    <a:off x="5062060" y="2044191"/>
                    <a:ext cx="1035369" cy="184666"/>
                  </a:xfrm>
                  <a:prstGeom prst="rect">
                    <a:avLst/>
                  </a:prstGeom>
                </p:spPr>
                <p:txBody>
                  <a:bodyPr vert="horz" wrap="square" lIns="0" tIns="0" rIns="0" bIns="0" rtlCol="0">
                    <a:spAutoFit/>
                  </a:bodyPr>
                  <a:lstStyle/>
                  <a:p>
                    <a:pPr marL="12700">
                      <a:lnSpc>
                        <a:spcPct val="100000"/>
                      </a:lnSpc>
                    </a:pPr>
                    <a:r>
                      <a:rPr sz="1200" spc="-5" dirty="0">
                        <a:solidFill>
                          <a:srgbClr val="494949"/>
                        </a:solidFill>
                        <a:latin typeface="Franklin Gothic Demi" panose="020B0703020102020204" pitchFamily="34" charset="0"/>
                        <a:cs typeface="Arial"/>
                      </a:rPr>
                      <a:t>3. Client/HV</a:t>
                    </a:r>
                  </a:p>
                </p:txBody>
              </p:sp>
              <p:sp>
                <p:nvSpPr>
                  <p:cNvPr id="28" name="object 28"/>
                  <p:cNvSpPr txBox="1"/>
                  <p:nvPr/>
                </p:nvSpPr>
                <p:spPr>
                  <a:xfrm>
                    <a:off x="4743444" y="2254592"/>
                    <a:ext cx="1420691" cy="677108"/>
                  </a:xfrm>
                  <a:prstGeom prst="rect">
                    <a:avLst/>
                  </a:prstGeom>
                </p:spPr>
                <p:txBody>
                  <a:bodyPr vert="horz" wrap="square" lIns="0" tIns="0" rIns="0" bIns="0" rtlCol="0">
                    <a:spAutoFit/>
                  </a:bodyPr>
                  <a:lstStyle/>
                  <a:p>
                    <a:pPr marL="12700" marR="5080" indent="-1270" algn="ctr"/>
                    <a:r>
                      <a:rPr lang="en-US" sz="1100" spc="-5" dirty="0">
                        <a:solidFill>
                          <a:srgbClr val="494949"/>
                        </a:solidFill>
                        <a:latin typeface="Franklin Gothic Book" panose="020B0503020102020204" pitchFamily="34" charset="0"/>
                        <a:cs typeface="Arial"/>
                      </a:rPr>
                      <a:t>Discuss the </a:t>
                    </a:r>
                    <a:r>
                      <a:rPr sz="1100" spc="-5" dirty="0">
                        <a:solidFill>
                          <a:srgbClr val="494949"/>
                        </a:solidFill>
                        <a:latin typeface="Franklin Gothic Book" panose="020B0503020102020204" pitchFamily="34" charset="0"/>
                        <a:cs typeface="Arial"/>
                      </a:rPr>
                      <a:t>Program, </a:t>
                    </a:r>
                    <a:r>
                      <a:rPr lang="en-US" sz="1100" spc="-5" dirty="0">
                        <a:solidFill>
                          <a:srgbClr val="494949"/>
                        </a:solidFill>
                        <a:latin typeface="Franklin Gothic Book" panose="020B0503020102020204" pitchFamily="34" charset="0"/>
                        <a:cs typeface="Arial"/>
                      </a:rPr>
                      <a:t> </a:t>
                    </a:r>
                    <a:r>
                      <a:rPr sz="1100" spc="-5" dirty="0">
                        <a:solidFill>
                          <a:srgbClr val="494949"/>
                        </a:solidFill>
                        <a:latin typeface="Franklin Gothic Book" panose="020B0503020102020204" pitchFamily="34" charset="0"/>
                        <a:cs typeface="Arial"/>
                      </a:rPr>
                      <a:t>Requirements, &amp;  Information to be  Collected</a:t>
                    </a:r>
                  </a:p>
                </p:txBody>
              </p:sp>
              <p:sp>
                <p:nvSpPr>
                  <p:cNvPr id="29" name="object 29"/>
                  <p:cNvSpPr/>
                  <p:nvPr/>
                </p:nvSpPr>
                <p:spPr>
                  <a:xfrm>
                    <a:off x="4719065" y="2000250"/>
                    <a:ext cx="1457325" cy="1929764"/>
                  </a:xfrm>
                  <a:custGeom>
                    <a:avLst/>
                    <a:gdLst/>
                    <a:ahLst/>
                    <a:cxnLst/>
                    <a:rect l="l" t="t" r="r" b="b"/>
                    <a:pathLst>
                      <a:path w="1457325" h="1929764">
                        <a:moveTo>
                          <a:pt x="0" y="0"/>
                        </a:moveTo>
                        <a:lnTo>
                          <a:pt x="0" y="1929384"/>
                        </a:lnTo>
                        <a:lnTo>
                          <a:pt x="1456944" y="1929384"/>
                        </a:lnTo>
                        <a:lnTo>
                          <a:pt x="1456943" y="0"/>
                        </a:lnTo>
                        <a:lnTo>
                          <a:pt x="0" y="0"/>
                        </a:lnTo>
                        <a:close/>
                      </a:path>
                    </a:pathLst>
                  </a:custGeom>
                  <a:ln w="15240">
                    <a:solidFill>
                      <a:srgbClr val="000000"/>
                    </a:solidFill>
                  </a:ln>
                </p:spPr>
                <p:txBody>
                  <a:bodyPr wrap="square" lIns="0" tIns="0" rIns="0" bIns="0" rtlCol="0"/>
                  <a:lstStyle/>
                  <a:p>
                    <a:endParaRPr/>
                  </a:p>
                </p:txBody>
              </p:sp>
              <p:sp>
                <p:nvSpPr>
                  <p:cNvPr id="31" name="object 31"/>
                  <p:cNvSpPr/>
                  <p:nvPr/>
                </p:nvSpPr>
                <p:spPr>
                  <a:xfrm>
                    <a:off x="4761738" y="3162300"/>
                    <a:ext cx="1371600" cy="731520"/>
                  </a:xfrm>
                  <a:custGeom>
                    <a:avLst/>
                    <a:gdLst/>
                    <a:ahLst/>
                    <a:cxnLst/>
                    <a:rect l="l" t="t" r="r" b="b"/>
                    <a:pathLst>
                      <a:path w="1371600" h="731520">
                        <a:moveTo>
                          <a:pt x="0" y="0"/>
                        </a:moveTo>
                        <a:lnTo>
                          <a:pt x="0" y="731520"/>
                        </a:lnTo>
                        <a:lnTo>
                          <a:pt x="1371600" y="731520"/>
                        </a:lnTo>
                        <a:lnTo>
                          <a:pt x="1371600" y="0"/>
                        </a:lnTo>
                        <a:lnTo>
                          <a:pt x="0" y="0"/>
                        </a:lnTo>
                        <a:close/>
                      </a:path>
                    </a:pathLst>
                  </a:custGeom>
                  <a:ln w="3175">
                    <a:solidFill>
                      <a:srgbClr val="000000"/>
                    </a:solidFill>
                  </a:ln>
                </p:spPr>
                <p:txBody>
                  <a:bodyPr wrap="square" lIns="0" tIns="0" rIns="0" bIns="0" rtlCol="0"/>
                  <a:lstStyle/>
                  <a:p>
                    <a:endParaRPr/>
                  </a:p>
                </p:txBody>
              </p:sp>
              <p:sp>
                <p:nvSpPr>
                  <p:cNvPr id="32" name="object 32"/>
                  <p:cNvSpPr txBox="1"/>
                  <p:nvPr/>
                </p:nvSpPr>
                <p:spPr>
                  <a:xfrm>
                    <a:off x="4843907" y="2989594"/>
                    <a:ext cx="1289431" cy="184666"/>
                  </a:xfrm>
                  <a:prstGeom prst="rect">
                    <a:avLst/>
                  </a:prstGeom>
                </p:spPr>
                <p:txBody>
                  <a:bodyPr vert="horz" wrap="square" lIns="0" tIns="0" rIns="0" bIns="0" rtlCol="0">
                    <a:spAutoFit/>
                  </a:bodyPr>
                  <a:lstStyle/>
                  <a:p>
                    <a:pPr marL="12700" algn="ctr"/>
                    <a:r>
                      <a:rPr sz="1200" spc="-5" dirty="0">
                        <a:solidFill>
                          <a:srgbClr val="494949"/>
                        </a:solidFill>
                        <a:latin typeface="Franklin Gothic Demi" panose="020B0703020102020204" pitchFamily="34" charset="0"/>
                        <a:cs typeface="Arial"/>
                      </a:rPr>
                      <a:t>4. Home Visitor</a:t>
                    </a:r>
                  </a:p>
                </p:txBody>
              </p:sp>
              <p:sp>
                <p:nvSpPr>
                  <p:cNvPr id="33" name="object 33"/>
                  <p:cNvSpPr txBox="1"/>
                  <p:nvPr/>
                </p:nvSpPr>
                <p:spPr>
                  <a:xfrm>
                    <a:off x="4787309" y="3193310"/>
                    <a:ext cx="1371600" cy="677108"/>
                  </a:xfrm>
                  <a:prstGeom prst="rect">
                    <a:avLst/>
                  </a:prstGeom>
                </p:spPr>
                <p:txBody>
                  <a:bodyPr vert="horz" wrap="square" lIns="0" tIns="0" rIns="0" bIns="0" rtlCol="0">
                    <a:spAutoFit/>
                  </a:bodyPr>
                  <a:lstStyle/>
                  <a:p>
                    <a:pPr marL="12700" marR="5080" indent="-1270" algn="ctr">
                      <a:lnSpc>
                        <a:spcPct val="100000"/>
                      </a:lnSpc>
                    </a:pPr>
                    <a:r>
                      <a:rPr lang="en-US" sz="1100" spc="-5" dirty="0">
                        <a:solidFill>
                          <a:srgbClr val="494949"/>
                        </a:solidFill>
                        <a:latin typeface="Franklin Gothic Book" panose="020B0503020102020204" pitchFamily="34" charset="0"/>
                        <a:cs typeface="Arial"/>
                      </a:rPr>
                      <a:t>Respond to Client </a:t>
                    </a:r>
                    <a:r>
                      <a:rPr sz="1100" spc="-5" dirty="0">
                        <a:solidFill>
                          <a:srgbClr val="494949"/>
                        </a:solidFill>
                        <a:latin typeface="Franklin Gothic Book" panose="020B0503020102020204" pitchFamily="34" charset="0"/>
                        <a:cs typeface="Arial"/>
                      </a:rPr>
                      <a:t>Questions/Concerns, Provide Additional  Information</a:t>
                    </a:r>
                  </a:p>
                </p:txBody>
              </p:sp>
            </p:grpSp>
            <p:sp>
              <p:nvSpPr>
                <p:cNvPr id="45" name="object 45"/>
                <p:cNvSpPr/>
                <p:nvPr/>
              </p:nvSpPr>
              <p:spPr>
                <a:xfrm>
                  <a:off x="6519543" y="2278710"/>
                  <a:ext cx="2029236" cy="1455555"/>
                </a:xfrm>
                <a:custGeom>
                  <a:avLst/>
                  <a:gdLst/>
                  <a:ahLst/>
                  <a:cxnLst/>
                  <a:rect l="l" t="t" r="r" b="b"/>
                  <a:pathLst>
                    <a:path w="1371600" h="914400">
                      <a:moveTo>
                        <a:pt x="0" y="457200"/>
                      </a:moveTo>
                      <a:lnTo>
                        <a:pt x="685800" y="0"/>
                      </a:lnTo>
                      <a:lnTo>
                        <a:pt x="1371600" y="457199"/>
                      </a:lnTo>
                      <a:lnTo>
                        <a:pt x="685800" y="914400"/>
                      </a:lnTo>
                      <a:lnTo>
                        <a:pt x="0" y="457200"/>
                      </a:lnTo>
                      <a:close/>
                    </a:path>
                  </a:pathLst>
                </a:custGeom>
                <a:solidFill>
                  <a:srgbClr val="F9F9F9"/>
                </a:solidFill>
                <a:ln w="3175">
                  <a:solidFill>
                    <a:srgbClr val="000000"/>
                  </a:solidFill>
                </a:ln>
              </p:spPr>
              <p:txBody>
                <a:bodyPr wrap="square" lIns="0" tIns="0" rIns="0" bIns="0" rtlCol="0"/>
                <a:lstStyle/>
                <a:p>
                  <a:endParaRPr/>
                </a:p>
              </p:txBody>
            </p:sp>
            <p:sp>
              <p:nvSpPr>
                <p:cNvPr id="46" name="object 46"/>
                <p:cNvSpPr txBox="1"/>
                <p:nvPr/>
              </p:nvSpPr>
              <p:spPr>
                <a:xfrm>
                  <a:off x="6852348" y="2789774"/>
                  <a:ext cx="1398270" cy="553998"/>
                </a:xfrm>
                <a:prstGeom prst="rect">
                  <a:avLst/>
                </a:prstGeom>
              </p:spPr>
              <p:txBody>
                <a:bodyPr vert="horz" wrap="square" lIns="0" tIns="0" rIns="0" bIns="0" rtlCol="0">
                  <a:spAutoFit/>
                </a:bodyPr>
                <a:lstStyle/>
                <a:p>
                  <a:pPr marL="36830" marR="5080" indent="-24765" algn="ctr">
                    <a:lnSpc>
                      <a:spcPct val="100000"/>
                    </a:lnSpc>
                  </a:pPr>
                  <a:r>
                    <a:rPr sz="1200" spc="-5" dirty="0">
                      <a:solidFill>
                        <a:srgbClr val="494949"/>
                      </a:solidFill>
                      <a:latin typeface="Franklin Gothic Demi" panose="020B0703020102020204" pitchFamily="34" charset="0"/>
                      <a:cs typeface="Arial"/>
                    </a:rPr>
                    <a:t>5. Does the Client  Choose to Enroll  in the Program</a:t>
                  </a:r>
                  <a:r>
                    <a:rPr sz="1200" b="1" spc="-5" dirty="0">
                      <a:latin typeface="Arial"/>
                      <a:cs typeface="Arial"/>
                    </a:rPr>
                    <a:t>?</a:t>
                  </a:r>
                  <a:endParaRPr sz="1200" dirty="0">
                    <a:latin typeface="Arial"/>
                    <a:cs typeface="Arial"/>
                  </a:endParaRPr>
                </a:p>
              </p:txBody>
            </p:sp>
            <p:sp>
              <p:nvSpPr>
                <p:cNvPr id="50" name="object 50"/>
                <p:cNvSpPr txBox="1"/>
                <p:nvPr/>
              </p:nvSpPr>
              <p:spPr>
                <a:xfrm>
                  <a:off x="8828174" y="2928061"/>
                  <a:ext cx="409702" cy="169277"/>
                </a:xfrm>
                <a:prstGeom prst="rect">
                  <a:avLst/>
                </a:prstGeom>
              </p:spPr>
              <p:txBody>
                <a:bodyPr vert="horz" wrap="square" lIns="0" tIns="0" rIns="0" bIns="0" rtlCol="0">
                  <a:spAutoFit/>
                </a:bodyPr>
                <a:lstStyle/>
                <a:p>
                  <a:pPr marL="12700">
                    <a:lnSpc>
                      <a:spcPct val="100000"/>
                    </a:lnSpc>
                  </a:pPr>
                  <a:r>
                    <a:rPr sz="1100" spc="-5" dirty="0">
                      <a:latin typeface="Arial"/>
                      <a:cs typeface="Arial"/>
                    </a:rPr>
                    <a:t>Yes</a:t>
                  </a:r>
                  <a:endParaRPr sz="1100" dirty="0">
                    <a:latin typeface="Arial"/>
                    <a:cs typeface="Arial"/>
                  </a:endParaRPr>
                </a:p>
              </p:txBody>
            </p:sp>
            <p:sp>
              <p:nvSpPr>
                <p:cNvPr id="54" name="object 54"/>
                <p:cNvSpPr txBox="1"/>
                <p:nvPr/>
              </p:nvSpPr>
              <p:spPr>
                <a:xfrm>
                  <a:off x="7460086" y="4015379"/>
                  <a:ext cx="204889" cy="169277"/>
                </a:xfrm>
                <a:prstGeom prst="rect">
                  <a:avLst/>
                </a:prstGeom>
              </p:spPr>
              <p:txBody>
                <a:bodyPr vert="horz" wrap="square" lIns="0" tIns="0" rIns="0" bIns="0" rtlCol="0">
                  <a:spAutoFit/>
                </a:bodyPr>
                <a:lstStyle/>
                <a:p>
                  <a:pPr marL="12700">
                    <a:lnSpc>
                      <a:spcPct val="100000"/>
                    </a:lnSpc>
                  </a:pPr>
                  <a:r>
                    <a:rPr sz="1100" dirty="0">
                      <a:latin typeface="Arial"/>
                      <a:cs typeface="Arial"/>
                    </a:rPr>
                    <a:t>No</a:t>
                  </a:r>
                </a:p>
              </p:txBody>
            </p:sp>
            <p:grpSp>
              <p:nvGrpSpPr>
                <p:cNvPr id="93" name="Group 92">
                  <a:extLst>
                    <a:ext uri="{FF2B5EF4-FFF2-40B4-BE49-F238E27FC236}">
                      <a16:creationId xmlns:a16="http://schemas.microsoft.com/office/drawing/2014/main" xmlns="" id="{919897D4-403F-4C12-9F7E-4732A45DDC26}"/>
                    </a:ext>
                  </a:extLst>
                </p:cNvPr>
                <p:cNvGrpSpPr/>
                <p:nvPr/>
              </p:nvGrpSpPr>
              <p:grpSpPr>
                <a:xfrm>
                  <a:off x="6789733" y="4588867"/>
                  <a:ext cx="1447550" cy="914400"/>
                  <a:chOff x="6916161" y="4343399"/>
                  <a:chExt cx="1447550" cy="914400"/>
                </a:xfrm>
              </p:grpSpPr>
              <p:sp>
                <p:nvSpPr>
                  <p:cNvPr id="56" name="object 56"/>
                  <p:cNvSpPr/>
                  <p:nvPr/>
                </p:nvSpPr>
                <p:spPr>
                  <a:xfrm>
                    <a:off x="6992111" y="4526279"/>
                    <a:ext cx="1371600" cy="731520"/>
                  </a:xfrm>
                  <a:custGeom>
                    <a:avLst/>
                    <a:gdLst/>
                    <a:ahLst/>
                    <a:cxnLst/>
                    <a:rect l="l" t="t" r="r" b="b"/>
                    <a:pathLst>
                      <a:path w="1371600" h="731520">
                        <a:moveTo>
                          <a:pt x="0" y="0"/>
                        </a:moveTo>
                        <a:lnTo>
                          <a:pt x="0" y="731520"/>
                        </a:lnTo>
                        <a:lnTo>
                          <a:pt x="1371600" y="731520"/>
                        </a:lnTo>
                        <a:lnTo>
                          <a:pt x="1371600" y="0"/>
                        </a:lnTo>
                        <a:lnTo>
                          <a:pt x="0" y="0"/>
                        </a:lnTo>
                        <a:close/>
                      </a:path>
                    </a:pathLst>
                  </a:custGeom>
                  <a:ln w="3175">
                    <a:solidFill>
                      <a:srgbClr val="000000"/>
                    </a:solidFill>
                  </a:ln>
                </p:spPr>
                <p:txBody>
                  <a:bodyPr wrap="square" lIns="0" tIns="0" rIns="0" bIns="0" rtlCol="0"/>
                  <a:lstStyle/>
                  <a:p>
                    <a:endParaRPr/>
                  </a:p>
                </p:txBody>
              </p:sp>
              <p:sp>
                <p:nvSpPr>
                  <p:cNvPr id="57" name="object 57"/>
                  <p:cNvSpPr txBox="1"/>
                  <p:nvPr/>
                </p:nvSpPr>
                <p:spPr>
                  <a:xfrm>
                    <a:off x="6916161" y="4343399"/>
                    <a:ext cx="1416341" cy="861774"/>
                  </a:xfrm>
                  <a:prstGeom prst="rect">
                    <a:avLst/>
                  </a:prstGeom>
                </p:spPr>
                <p:txBody>
                  <a:bodyPr vert="horz" wrap="square" lIns="0" tIns="0" rIns="0" bIns="0" rtlCol="0">
                    <a:spAutoFit/>
                  </a:bodyPr>
                  <a:lstStyle/>
                  <a:p>
                    <a:pPr marL="12700" algn="ctr">
                      <a:lnSpc>
                        <a:spcPct val="100000"/>
                      </a:lnSpc>
                    </a:pPr>
                    <a:r>
                      <a:rPr lang="en-US" sz="1200" spc="-5" dirty="0">
                        <a:solidFill>
                          <a:srgbClr val="494949"/>
                        </a:solidFill>
                        <a:latin typeface="Franklin Gothic Demi" panose="020B0703020102020204" pitchFamily="34" charset="0"/>
                        <a:cs typeface="Arial"/>
                      </a:rPr>
                      <a:t>    </a:t>
                    </a:r>
                    <a:r>
                      <a:rPr sz="1200" spc="-5" dirty="0">
                        <a:solidFill>
                          <a:srgbClr val="494949"/>
                        </a:solidFill>
                        <a:latin typeface="Franklin Gothic Demi" panose="020B0703020102020204" pitchFamily="34" charset="0"/>
                        <a:cs typeface="Arial"/>
                      </a:rPr>
                      <a:t>6. Home Visitor</a:t>
                    </a:r>
                    <a:endParaRPr lang="en-US" sz="1200" spc="-5" dirty="0">
                      <a:solidFill>
                        <a:srgbClr val="494949"/>
                      </a:solidFill>
                      <a:latin typeface="Franklin Gothic Demi" panose="020B0703020102020204" pitchFamily="34" charset="0"/>
                      <a:cs typeface="Arial"/>
                    </a:endParaRPr>
                  </a:p>
                  <a:p>
                    <a:pPr marL="114300">
                      <a:lnSpc>
                        <a:spcPct val="100000"/>
                      </a:lnSpc>
                    </a:pPr>
                    <a:endParaRPr sz="1100" spc="-5" dirty="0">
                      <a:solidFill>
                        <a:srgbClr val="494949"/>
                      </a:solidFill>
                      <a:latin typeface="Franklin Gothic Book" panose="020B0503020102020204" pitchFamily="34" charset="0"/>
                      <a:cs typeface="Arial"/>
                    </a:endParaRPr>
                  </a:p>
                  <a:p>
                    <a:pPr marL="12065" marR="5080" indent="-1905" algn="ctr">
                      <a:lnSpc>
                        <a:spcPct val="100000"/>
                      </a:lnSpc>
                    </a:pPr>
                    <a:r>
                      <a:rPr lang="en-US" sz="1100" spc="-5" dirty="0">
                        <a:solidFill>
                          <a:srgbClr val="494949"/>
                        </a:solidFill>
                        <a:latin typeface="Franklin Gothic Book" panose="020B0503020102020204" pitchFamily="34" charset="0"/>
                        <a:cs typeface="Arial"/>
                      </a:rPr>
                      <a:t> </a:t>
                    </a:r>
                    <a:r>
                      <a:rPr sz="1100" spc="-5" dirty="0">
                        <a:solidFill>
                          <a:srgbClr val="494949"/>
                        </a:solidFill>
                        <a:latin typeface="Franklin Gothic Book" panose="020B0503020102020204" pitchFamily="34" charset="0"/>
                        <a:cs typeface="Arial"/>
                      </a:rPr>
                      <a:t>Gather Reason for  </a:t>
                    </a:r>
                    <a:r>
                      <a:rPr lang="en-US" sz="1100" spc="-5" dirty="0">
                        <a:solidFill>
                          <a:srgbClr val="494949"/>
                        </a:solidFill>
                        <a:latin typeface="Franklin Gothic Book" panose="020B0503020102020204" pitchFamily="34" charset="0"/>
                        <a:cs typeface="Arial"/>
                      </a:rPr>
                      <a:t>     </a:t>
                    </a:r>
                    <a:r>
                      <a:rPr sz="1100" spc="-5" dirty="0">
                        <a:solidFill>
                          <a:srgbClr val="494949"/>
                        </a:solidFill>
                        <a:latin typeface="Franklin Gothic Book" panose="020B0503020102020204" pitchFamily="34" charset="0"/>
                        <a:cs typeface="Arial"/>
                      </a:rPr>
                      <a:t>Non-Enrollment and </a:t>
                    </a:r>
                    <a:r>
                      <a:rPr lang="en-US" sz="1100" spc="-5" dirty="0">
                        <a:solidFill>
                          <a:srgbClr val="494949"/>
                        </a:solidFill>
                        <a:latin typeface="Franklin Gothic Book" panose="020B0503020102020204" pitchFamily="34" charset="0"/>
                        <a:cs typeface="Arial"/>
                      </a:rPr>
                      <a:t>    </a:t>
                    </a:r>
                    <a:r>
                      <a:rPr sz="1100" spc="-5" dirty="0">
                        <a:solidFill>
                          <a:srgbClr val="494949"/>
                        </a:solidFill>
                        <a:latin typeface="Franklin Gothic Book" panose="020B0503020102020204" pitchFamily="34" charset="0"/>
                        <a:cs typeface="Arial"/>
                      </a:rPr>
                      <a:t>Enter into System</a:t>
                    </a:r>
                  </a:p>
                </p:txBody>
              </p:sp>
            </p:grpSp>
            <p:grpSp>
              <p:nvGrpSpPr>
                <p:cNvPr id="94" name="Group 93">
                  <a:extLst>
                    <a:ext uri="{FF2B5EF4-FFF2-40B4-BE49-F238E27FC236}">
                      <a16:creationId xmlns:a16="http://schemas.microsoft.com/office/drawing/2014/main" xmlns="" id="{24B12B8D-92C8-4C90-819D-4BB061659D05}"/>
                    </a:ext>
                  </a:extLst>
                </p:cNvPr>
                <p:cNvGrpSpPr/>
                <p:nvPr/>
              </p:nvGrpSpPr>
              <p:grpSpPr>
                <a:xfrm>
                  <a:off x="6981940" y="5924149"/>
                  <a:ext cx="1196030" cy="1036173"/>
                  <a:chOff x="7139577" y="5827520"/>
                  <a:chExt cx="1196030" cy="1036173"/>
                </a:xfrm>
              </p:grpSpPr>
              <p:sp>
                <p:nvSpPr>
                  <p:cNvPr id="74" name="object 74"/>
                  <p:cNvSpPr/>
                  <p:nvPr/>
                </p:nvSpPr>
                <p:spPr>
                  <a:xfrm>
                    <a:off x="7139577" y="5827520"/>
                    <a:ext cx="1196030" cy="1036173"/>
                  </a:xfrm>
                  <a:custGeom>
                    <a:avLst/>
                    <a:gdLst/>
                    <a:ahLst/>
                    <a:cxnLst/>
                    <a:rect l="l" t="t" r="r" b="b"/>
                    <a:pathLst>
                      <a:path w="914400" h="914400">
                        <a:moveTo>
                          <a:pt x="0" y="457200"/>
                        </a:moveTo>
                        <a:lnTo>
                          <a:pt x="2363" y="410500"/>
                        </a:lnTo>
                        <a:lnTo>
                          <a:pt x="9300" y="365139"/>
                        </a:lnTo>
                        <a:lnTo>
                          <a:pt x="20579" y="321347"/>
                        </a:lnTo>
                        <a:lnTo>
                          <a:pt x="35968" y="279356"/>
                        </a:lnTo>
                        <a:lnTo>
                          <a:pt x="55238" y="239396"/>
                        </a:lnTo>
                        <a:lnTo>
                          <a:pt x="78157" y="201699"/>
                        </a:lnTo>
                        <a:lnTo>
                          <a:pt x="104493" y="166495"/>
                        </a:lnTo>
                        <a:lnTo>
                          <a:pt x="134016" y="134016"/>
                        </a:lnTo>
                        <a:lnTo>
                          <a:pt x="166495" y="104493"/>
                        </a:lnTo>
                        <a:lnTo>
                          <a:pt x="201699" y="78157"/>
                        </a:lnTo>
                        <a:lnTo>
                          <a:pt x="239396" y="55238"/>
                        </a:lnTo>
                        <a:lnTo>
                          <a:pt x="279356" y="35968"/>
                        </a:lnTo>
                        <a:lnTo>
                          <a:pt x="321347" y="20579"/>
                        </a:lnTo>
                        <a:lnTo>
                          <a:pt x="365139" y="9300"/>
                        </a:lnTo>
                        <a:lnTo>
                          <a:pt x="410500" y="2363"/>
                        </a:lnTo>
                        <a:lnTo>
                          <a:pt x="457200" y="0"/>
                        </a:lnTo>
                        <a:lnTo>
                          <a:pt x="504025" y="2363"/>
                        </a:lnTo>
                        <a:lnTo>
                          <a:pt x="549479" y="9300"/>
                        </a:lnTo>
                        <a:lnTo>
                          <a:pt x="593335" y="20579"/>
                        </a:lnTo>
                        <a:lnTo>
                          <a:pt x="635365" y="35968"/>
                        </a:lnTo>
                        <a:lnTo>
                          <a:pt x="675341" y="55238"/>
                        </a:lnTo>
                        <a:lnTo>
                          <a:pt x="713035" y="78157"/>
                        </a:lnTo>
                        <a:lnTo>
                          <a:pt x="748220" y="104493"/>
                        </a:lnTo>
                        <a:lnTo>
                          <a:pt x="780669" y="134016"/>
                        </a:lnTo>
                        <a:lnTo>
                          <a:pt x="810152" y="166495"/>
                        </a:lnTo>
                        <a:lnTo>
                          <a:pt x="836443" y="201699"/>
                        </a:lnTo>
                        <a:lnTo>
                          <a:pt x="859314" y="239396"/>
                        </a:lnTo>
                        <a:lnTo>
                          <a:pt x="878538" y="279356"/>
                        </a:lnTo>
                        <a:lnTo>
                          <a:pt x="893886" y="321347"/>
                        </a:lnTo>
                        <a:lnTo>
                          <a:pt x="905130" y="365139"/>
                        </a:lnTo>
                        <a:lnTo>
                          <a:pt x="912044" y="410500"/>
                        </a:lnTo>
                        <a:lnTo>
                          <a:pt x="914400" y="457199"/>
                        </a:lnTo>
                        <a:lnTo>
                          <a:pt x="912044" y="504025"/>
                        </a:lnTo>
                        <a:lnTo>
                          <a:pt x="905130" y="549479"/>
                        </a:lnTo>
                        <a:lnTo>
                          <a:pt x="893886" y="593335"/>
                        </a:lnTo>
                        <a:lnTo>
                          <a:pt x="878538" y="635365"/>
                        </a:lnTo>
                        <a:lnTo>
                          <a:pt x="859314" y="675341"/>
                        </a:lnTo>
                        <a:lnTo>
                          <a:pt x="836443" y="713035"/>
                        </a:lnTo>
                        <a:lnTo>
                          <a:pt x="810152" y="748220"/>
                        </a:lnTo>
                        <a:lnTo>
                          <a:pt x="780668" y="780669"/>
                        </a:lnTo>
                        <a:lnTo>
                          <a:pt x="748220" y="810152"/>
                        </a:lnTo>
                        <a:lnTo>
                          <a:pt x="713035" y="836443"/>
                        </a:lnTo>
                        <a:lnTo>
                          <a:pt x="675341" y="859314"/>
                        </a:lnTo>
                        <a:lnTo>
                          <a:pt x="635365" y="878538"/>
                        </a:lnTo>
                        <a:lnTo>
                          <a:pt x="593335" y="893886"/>
                        </a:lnTo>
                        <a:lnTo>
                          <a:pt x="549479" y="905130"/>
                        </a:lnTo>
                        <a:lnTo>
                          <a:pt x="504025" y="912044"/>
                        </a:lnTo>
                        <a:lnTo>
                          <a:pt x="457200" y="914400"/>
                        </a:lnTo>
                        <a:lnTo>
                          <a:pt x="410500" y="912044"/>
                        </a:lnTo>
                        <a:lnTo>
                          <a:pt x="365139" y="905130"/>
                        </a:lnTo>
                        <a:lnTo>
                          <a:pt x="321347" y="893886"/>
                        </a:lnTo>
                        <a:lnTo>
                          <a:pt x="279356" y="878538"/>
                        </a:lnTo>
                        <a:lnTo>
                          <a:pt x="239396" y="859314"/>
                        </a:lnTo>
                        <a:lnTo>
                          <a:pt x="201699" y="836443"/>
                        </a:lnTo>
                        <a:lnTo>
                          <a:pt x="166495" y="810152"/>
                        </a:lnTo>
                        <a:lnTo>
                          <a:pt x="134016" y="780669"/>
                        </a:lnTo>
                        <a:lnTo>
                          <a:pt x="104493" y="748220"/>
                        </a:lnTo>
                        <a:lnTo>
                          <a:pt x="78157" y="713035"/>
                        </a:lnTo>
                        <a:lnTo>
                          <a:pt x="55238" y="675341"/>
                        </a:lnTo>
                        <a:lnTo>
                          <a:pt x="35968" y="635365"/>
                        </a:lnTo>
                        <a:lnTo>
                          <a:pt x="20579" y="593335"/>
                        </a:lnTo>
                        <a:lnTo>
                          <a:pt x="9300" y="549479"/>
                        </a:lnTo>
                        <a:lnTo>
                          <a:pt x="2363" y="504025"/>
                        </a:lnTo>
                        <a:lnTo>
                          <a:pt x="0" y="457200"/>
                        </a:lnTo>
                        <a:close/>
                      </a:path>
                    </a:pathLst>
                  </a:custGeom>
                  <a:solidFill>
                    <a:srgbClr val="F9F9F9"/>
                  </a:solidFill>
                  <a:ln w="3175">
                    <a:solidFill>
                      <a:srgbClr val="000000"/>
                    </a:solidFill>
                  </a:ln>
                </p:spPr>
                <p:txBody>
                  <a:bodyPr wrap="square" lIns="0" tIns="0" rIns="0" bIns="0" rtlCol="0"/>
                  <a:lstStyle/>
                  <a:p>
                    <a:endParaRPr/>
                  </a:p>
                </p:txBody>
              </p:sp>
              <p:sp>
                <p:nvSpPr>
                  <p:cNvPr id="75" name="object 75"/>
                  <p:cNvSpPr txBox="1"/>
                  <p:nvPr/>
                </p:nvSpPr>
                <p:spPr>
                  <a:xfrm>
                    <a:off x="7141220" y="6042174"/>
                    <a:ext cx="1157893" cy="553998"/>
                  </a:xfrm>
                  <a:prstGeom prst="rect">
                    <a:avLst/>
                  </a:prstGeom>
                </p:spPr>
                <p:txBody>
                  <a:bodyPr vert="horz" wrap="square" lIns="0" tIns="0" rIns="0" bIns="0" rtlCol="0">
                    <a:spAutoFit/>
                  </a:bodyPr>
                  <a:lstStyle/>
                  <a:p>
                    <a:pPr marL="12700" marR="5080" indent="151130" algn="ctr"/>
                    <a:r>
                      <a:rPr sz="1200" spc="-5" dirty="0">
                        <a:solidFill>
                          <a:srgbClr val="494949"/>
                        </a:solidFill>
                        <a:latin typeface="Franklin Gothic Demi" panose="020B0703020102020204" pitchFamily="34" charset="0"/>
                        <a:cs typeface="Arial"/>
                      </a:rPr>
                      <a:t>7. Home  Visitor Intake  Process End</a:t>
                    </a:r>
                  </a:p>
                </p:txBody>
              </p:sp>
            </p:grpSp>
            <p:sp>
              <p:nvSpPr>
                <p:cNvPr id="95" name="object 54">
                  <a:extLst>
                    <a:ext uri="{FF2B5EF4-FFF2-40B4-BE49-F238E27FC236}">
                      <a16:creationId xmlns:a16="http://schemas.microsoft.com/office/drawing/2014/main" xmlns="" id="{E41C5F9B-3AAB-4F30-A726-2444AC3956CA}"/>
                    </a:ext>
                  </a:extLst>
                </p:cNvPr>
                <p:cNvSpPr/>
                <p:nvPr/>
              </p:nvSpPr>
              <p:spPr>
                <a:xfrm>
                  <a:off x="9462473" y="2888969"/>
                  <a:ext cx="457200" cy="421469"/>
                </a:xfrm>
                <a:custGeom>
                  <a:avLst/>
                  <a:gdLst/>
                  <a:ahLst/>
                  <a:cxnLst/>
                  <a:rect l="l" t="t" r="r" b="b"/>
                  <a:pathLst>
                    <a:path w="457200" h="457200">
                      <a:moveTo>
                        <a:pt x="0" y="0"/>
                      </a:moveTo>
                      <a:lnTo>
                        <a:pt x="0" y="228600"/>
                      </a:lnTo>
                      <a:lnTo>
                        <a:pt x="228600" y="457200"/>
                      </a:lnTo>
                      <a:lnTo>
                        <a:pt x="457200" y="228599"/>
                      </a:lnTo>
                      <a:lnTo>
                        <a:pt x="457200" y="0"/>
                      </a:lnTo>
                      <a:lnTo>
                        <a:pt x="0" y="0"/>
                      </a:lnTo>
                      <a:close/>
                    </a:path>
                  </a:pathLst>
                </a:custGeom>
                <a:solidFill>
                  <a:srgbClr val="F9F9F9"/>
                </a:solidFill>
                <a:ln w="3175">
                  <a:solidFill>
                    <a:srgbClr val="000000"/>
                  </a:solidFill>
                </a:ln>
              </p:spPr>
              <p:txBody>
                <a:bodyPr wrap="square" lIns="0" tIns="0" rIns="0" bIns="0" rtlCol="0"/>
                <a:lstStyle/>
                <a:p>
                  <a:pPr algn="ctr"/>
                  <a:r>
                    <a:rPr lang="en-US" dirty="0"/>
                    <a:t>A</a:t>
                  </a:r>
                  <a:endParaRPr dirty="0"/>
                </a:p>
              </p:txBody>
            </p:sp>
            <p:grpSp>
              <p:nvGrpSpPr>
                <p:cNvPr id="96" name="Group 95">
                  <a:extLst>
                    <a:ext uri="{FF2B5EF4-FFF2-40B4-BE49-F238E27FC236}">
                      <a16:creationId xmlns:a16="http://schemas.microsoft.com/office/drawing/2014/main" xmlns="" id="{20280652-1FC4-4796-B9AB-FE2F50811ADF}"/>
                    </a:ext>
                  </a:extLst>
                </p:cNvPr>
                <p:cNvGrpSpPr/>
                <p:nvPr/>
              </p:nvGrpSpPr>
              <p:grpSpPr>
                <a:xfrm>
                  <a:off x="6392504" y="5329511"/>
                  <a:ext cx="664154" cy="795424"/>
                  <a:chOff x="4250821" y="3848253"/>
                  <a:chExt cx="664154" cy="795424"/>
                </a:xfrm>
              </p:grpSpPr>
              <p:sp>
                <p:nvSpPr>
                  <p:cNvPr id="97" name="Cylinder 96">
                    <a:extLst>
                      <a:ext uri="{FF2B5EF4-FFF2-40B4-BE49-F238E27FC236}">
                        <a16:creationId xmlns:a16="http://schemas.microsoft.com/office/drawing/2014/main" xmlns="" id="{9124716B-25D0-4EF4-A327-9CEBD03DB2C3}"/>
                      </a:ext>
                    </a:extLst>
                  </p:cNvPr>
                  <p:cNvSpPr/>
                  <p:nvPr/>
                </p:nvSpPr>
                <p:spPr>
                  <a:xfrm>
                    <a:off x="4300536" y="3848253"/>
                    <a:ext cx="538330" cy="795424"/>
                  </a:xfrm>
                  <a:prstGeom prst="can">
                    <a:avLst/>
                  </a:prstGeom>
                  <a:solidFill>
                    <a:srgbClr val="F9F9F9"/>
                  </a:solidFill>
                  <a:ln>
                    <a:solidFill>
                      <a:srgbClr val="535455"/>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8" name="TextBox 97">
                    <a:extLst>
                      <a:ext uri="{FF2B5EF4-FFF2-40B4-BE49-F238E27FC236}">
                        <a16:creationId xmlns:a16="http://schemas.microsoft.com/office/drawing/2014/main" xmlns="" id="{D0743116-4ABD-4D64-A9B9-BDF9748A91FC}"/>
                      </a:ext>
                    </a:extLst>
                  </p:cNvPr>
                  <p:cNvSpPr txBox="1"/>
                  <p:nvPr/>
                </p:nvSpPr>
                <p:spPr>
                  <a:xfrm>
                    <a:off x="4250821" y="4035877"/>
                    <a:ext cx="664154" cy="430887"/>
                  </a:xfrm>
                  <a:prstGeom prst="rect">
                    <a:avLst/>
                  </a:prstGeom>
                  <a:noFill/>
                </p:spPr>
                <p:txBody>
                  <a:bodyPr wrap="square" rtlCol="0">
                    <a:spAutoFit/>
                  </a:bodyPr>
                  <a:lstStyle/>
                  <a:p>
                    <a:pPr algn="ctr"/>
                    <a:r>
                      <a:rPr lang="en-US" sz="1100" spc="-5" dirty="0">
                        <a:solidFill>
                          <a:srgbClr val="494949"/>
                        </a:solidFill>
                        <a:latin typeface="Franklin Gothic Book" panose="020B0503020102020204" pitchFamily="34" charset="0"/>
                        <a:cs typeface="Arial"/>
                      </a:rPr>
                      <a:t>Data System</a:t>
                    </a:r>
                  </a:p>
                </p:txBody>
              </p:sp>
            </p:grpSp>
            <p:grpSp>
              <p:nvGrpSpPr>
                <p:cNvPr id="99" name="Group 98">
                  <a:extLst>
                    <a:ext uri="{FF2B5EF4-FFF2-40B4-BE49-F238E27FC236}">
                      <a16:creationId xmlns:a16="http://schemas.microsoft.com/office/drawing/2014/main" xmlns="" id="{907DE002-46C3-4AE0-BFEF-91A1251C1051}"/>
                    </a:ext>
                  </a:extLst>
                </p:cNvPr>
                <p:cNvGrpSpPr/>
                <p:nvPr/>
              </p:nvGrpSpPr>
              <p:grpSpPr>
                <a:xfrm>
                  <a:off x="1910871" y="3244797"/>
                  <a:ext cx="664154" cy="795424"/>
                  <a:chOff x="4250821" y="3848253"/>
                  <a:chExt cx="664154" cy="795424"/>
                </a:xfrm>
              </p:grpSpPr>
              <p:sp>
                <p:nvSpPr>
                  <p:cNvPr id="100" name="Cylinder 99">
                    <a:extLst>
                      <a:ext uri="{FF2B5EF4-FFF2-40B4-BE49-F238E27FC236}">
                        <a16:creationId xmlns:a16="http://schemas.microsoft.com/office/drawing/2014/main" xmlns="" id="{355C07E4-21F6-4EE8-A8FB-31B4F6741E0A}"/>
                      </a:ext>
                    </a:extLst>
                  </p:cNvPr>
                  <p:cNvSpPr/>
                  <p:nvPr/>
                </p:nvSpPr>
                <p:spPr>
                  <a:xfrm>
                    <a:off x="4300536" y="3848253"/>
                    <a:ext cx="538330" cy="795424"/>
                  </a:xfrm>
                  <a:prstGeom prst="can">
                    <a:avLst/>
                  </a:prstGeom>
                  <a:solidFill>
                    <a:srgbClr val="F9F9F9"/>
                  </a:solidFill>
                  <a:ln>
                    <a:solidFill>
                      <a:srgbClr val="535455"/>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1" name="TextBox 100">
                    <a:extLst>
                      <a:ext uri="{FF2B5EF4-FFF2-40B4-BE49-F238E27FC236}">
                        <a16:creationId xmlns:a16="http://schemas.microsoft.com/office/drawing/2014/main" xmlns="" id="{EB26D0A9-A230-4A50-B44E-53E96FC262CF}"/>
                      </a:ext>
                    </a:extLst>
                  </p:cNvPr>
                  <p:cNvSpPr txBox="1"/>
                  <p:nvPr/>
                </p:nvSpPr>
                <p:spPr>
                  <a:xfrm>
                    <a:off x="4250821" y="4035877"/>
                    <a:ext cx="664154" cy="430887"/>
                  </a:xfrm>
                  <a:prstGeom prst="rect">
                    <a:avLst/>
                  </a:prstGeom>
                  <a:noFill/>
                </p:spPr>
                <p:txBody>
                  <a:bodyPr wrap="square" rtlCol="0">
                    <a:spAutoFit/>
                  </a:bodyPr>
                  <a:lstStyle/>
                  <a:p>
                    <a:pPr algn="ctr"/>
                    <a:r>
                      <a:rPr lang="en-US" sz="1100" spc="-5" dirty="0">
                        <a:solidFill>
                          <a:srgbClr val="494949"/>
                        </a:solidFill>
                        <a:latin typeface="Franklin Gothic Book" panose="020B0503020102020204" pitchFamily="34" charset="0"/>
                        <a:cs typeface="Arial"/>
                      </a:rPr>
                      <a:t>Data System</a:t>
                    </a:r>
                  </a:p>
                </p:txBody>
              </p:sp>
            </p:grpSp>
            <p:grpSp>
              <p:nvGrpSpPr>
                <p:cNvPr id="102" name="Group 101">
                  <a:extLst>
                    <a:ext uri="{FF2B5EF4-FFF2-40B4-BE49-F238E27FC236}">
                      <a16:creationId xmlns:a16="http://schemas.microsoft.com/office/drawing/2014/main" xmlns="" id="{9D87656B-D7E4-4BBB-AB41-9A17959E28BF}"/>
                    </a:ext>
                  </a:extLst>
                </p:cNvPr>
                <p:cNvGrpSpPr/>
                <p:nvPr/>
              </p:nvGrpSpPr>
              <p:grpSpPr>
                <a:xfrm>
                  <a:off x="8115019" y="5412681"/>
                  <a:ext cx="1667246" cy="1073334"/>
                  <a:chOff x="2531670" y="3982606"/>
                  <a:chExt cx="1667246" cy="1073334"/>
                </a:xfrm>
              </p:grpSpPr>
              <p:pic>
                <p:nvPicPr>
                  <p:cNvPr id="103" name="Graphic 102" descr="Document">
                    <a:extLst>
                      <a:ext uri="{FF2B5EF4-FFF2-40B4-BE49-F238E27FC236}">
                        <a16:creationId xmlns:a16="http://schemas.microsoft.com/office/drawing/2014/main" xmlns="" id="{881A9ACF-B631-4812-86E9-0F77CDDD51CB}"/>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2531670" y="3982606"/>
                    <a:ext cx="471805" cy="471805"/>
                  </a:xfrm>
                  <a:prstGeom prst="rect">
                    <a:avLst/>
                  </a:prstGeom>
                </p:spPr>
              </p:pic>
              <p:sp>
                <p:nvSpPr>
                  <p:cNvPr id="104" name="Callout: Bent Line 103">
                    <a:extLst>
                      <a:ext uri="{FF2B5EF4-FFF2-40B4-BE49-F238E27FC236}">
                        <a16:creationId xmlns:a16="http://schemas.microsoft.com/office/drawing/2014/main" xmlns="" id="{2F1FE35E-91AF-4EA8-B131-723296061309}"/>
                      </a:ext>
                    </a:extLst>
                  </p:cNvPr>
                  <p:cNvSpPr/>
                  <p:nvPr/>
                </p:nvSpPr>
                <p:spPr>
                  <a:xfrm>
                    <a:off x="3099496" y="4775412"/>
                    <a:ext cx="1099420" cy="280528"/>
                  </a:xfrm>
                  <a:prstGeom prst="borderCallout2">
                    <a:avLst>
                      <a:gd name="adj1" fmla="val 168"/>
                      <a:gd name="adj2" fmla="val 54667"/>
                      <a:gd name="adj3" fmla="val -49382"/>
                      <a:gd name="adj4" fmla="val 51754"/>
                      <a:gd name="adj5" fmla="val -178217"/>
                      <a:gd name="adj6" fmla="val -13054"/>
                    </a:avLst>
                  </a:prstGeom>
                  <a:solidFill>
                    <a:srgbClr val="F9F9F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object 42">
                    <a:extLst>
                      <a:ext uri="{FF2B5EF4-FFF2-40B4-BE49-F238E27FC236}">
                        <a16:creationId xmlns:a16="http://schemas.microsoft.com/office/drawing/2014/main" xmlns="" id="{93A1D74C-25A6-455E-8FD3-2A4069BC0D86}"/>
                      </a:ext>
                    </a:extLst>
                  </p:cNvPr>
                  <p:cNvSpPr txBox="1"/>
                  <p:nvPr/>
                </p:nvSpPr>
                <p:spPr>
                  <a:xfrm>
                    <a:off x="3329342" y="4508554"/>
                    <a:ext cx="759469" cy="169277"/>
                  </a:xfrm>
                  <a:prstGeom prst="rect">
                    <a:avLst/>
                  </a:prstGeom>
                </p:spPr>
                <p:txBody>
                  <a:bodyPr vert="horz" wrap="square" lIns="0" tIns="0" rIns="0" bIns="0" rtlCol="0">
                    <a:spAutoFit/>
                  </a:bodyPr>
                  <a:lstStyle/>
                  <a:p>
                    <a:pPr marL="12700">
                      <a:lnSpc>
                        <a:spcPct val="100000"/>
                      </a:lnSpc>
                    </a:pPr>
                    <a:endParaRPr sz="1100" dirty="0">
                      <a:latin typeface="Franklin Gothic Book" panose="020B0503020102020204" pitchFamily="34" charset="0"/>
                      <a:cs typeface="Arial"/>
                    </a:endParaRPr>
                  </a:p>
                </p:txBody>
              </p:sp>
            </p:grpSp>
            <p:grpSp>
              <p:nvGrpSpPr>
                <p:cNvPr id="106" name="Group 105">
                  <a:extLst>
                    <a:ext uri="{FF2B5EF4-FFF2-40B4-BE49-F238E27FC236}">
                      <a16:creationId xmlns:a16="http://schemas.microsoft.com/office/drawing/2014/main" xmlns="" id="{00A2319E-13EF-48C1-B771-CD614272DF35}"/>
                    </a:ext>
                  </a:extLst>
                </p:cNvPr>
                <p:cNvGrpSpPr/>
                <p:nvPr/>
              </p:nvGrpSpPr>
              <p:grpSpPr>
                <a:xfrm>
                  <a:off x="3062293" y="3326129"/>
                  <a:ext cx="2022829" cy="1353007"/>
                  <a:chOff x="2065982" y="3982606"/>
                  <a:chExt cx="2022829" cy="1353007"/>
                </a:xfrm>
              </p:grpSpPr>
              <p:pic>
                <p:nvPicPr>
                  <p:cNvPr id="107" name="Graphic 106" descr="Document">
                    <a:extLst>
                      <a:ext uri="{FF2B5EF4-FFF2-40B4-BE49-F238E27FC236}">
                        <a16:creationId xmlns:a16="http://schemas.microsoft.com/office/drawing/2014/main" xmlns="" id="{CE93E75C-28A5-4A9E-AC78-77959C74C1F8}"/>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2531670" y="3982606"/>
                    <a:ext cx="471805" cy="471805"/>
                  </a:xfrm>
                  <a:prstGeom prst="rect">
                    <a:avLst/>
                  </a:prstGeom>
                </p:spPr>
              </p:pic>
              <p:sp>
                <p:nvSpPr>
                  <p:cNvPr id="108" name="Callout: Bent Line 107">
                    <a:extLst>
                      <a:ext uri="{FF2B5EF4-FFF2-40B4-BE49-F238E27FC236}">
                        <a16:creationId xmlns:a16="http://schemas.microsoft.com/office/drawing/2014/main" xmlns="" id="{35B3F045-00EB-494C-8C82-8F4BCB8D4804}"/>
                      </a:ext>
                    </a:extLst>
                  </p:cNvPr>
                  <p:cNvSpPr/>
                  <p:nvPr/>
                </p:nvSpPr>
                <p:spPr>
                  <a:xfrm>
                    <a:off x="2065982" y="5043675"/>
                    <a:ext cx="1261437" cy="291938"/>
                  </a:xfrm>
                  <a:prstGeom prst="borderCallout2">
                    <a:avLst>
                      <a:gd name="adj1" fmla="val -15316"/>
                      <a:gd name="adj2" fmla="val 9538"/>
                      <a:gd name="adj3" fmla="val -199649"/>
                      <a:gd name="adj4" fmla="val 9132"/>
                      <a:gd name="adj5" fmla="val -271114"/>
                      <a:gd name="adj6" fmla="val 40222"/>
                    </a:avLst>
                  </a:prstGeom>
                  <a:solidFill>
                    <a:srgbClr val="F9F9F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object 42">
                    <a:extLst>
                      <a:ext uri="{FF2B5EF4-FFF2-40B4-BE49-F238E27FC236}">
                        <a16:creationId xmlns:a16="http://schemas.microsoft.com/office/drawing/2014/main" xmlns="" id="{61C3F16C-CA84-4F1C-ADE2-79822A6158F8}"/>
                      </a:ext>
                    </a:extLst>
                  </p:cNvPr>
                  <p:cNvSpPr txBox="1"/>
                  <p:nvPr/>
                </p:nvSpPr>
                <p:spPr>
                  <a:xfrm>
                    <a:off x="3329342" y="4508554"/>
                    <a:ext cx="759469" cy="169277"/>
                  </a:xfrm>
                  <a:prstGeom prst="rect">
                    <a:avLst/>
                  </a:prstGeom>
                </p:spPr>
                <p:txBody>
                  <a:bodyPr vert="horz" wrap="square" lIns="0" tIns="0" rIns="0" bIns="0" rtlCol="0">
                    <a:spAutoFit/>
                  </a:bodyPr>
                  <a:lstStyle/>
                  <a:p>
                    <a:pPr marL="12700">
                      <a:lnSpc>
                        <a:spcPct val="100000"/>
                      </a:lnSpc>
                    </a:pPr>
                    <a:endParaRPr sz="1100" dirty="0">
                      <a:latin typeface="Franklin Gothic Book" panose="020B0503020102020204" pitchFamily="34" charset="0"/>
                      <a:cs typeface="Arial"/>
                    </a:endParaRPr>
                  </a:p>
                </p:txBody>
              </p:sp>
            </p:grpSp>
            <p:grpSp>
              <p:nvGrpSpPr>
                <p:cNvPr id="110" name="Group 109">
                  <a:extLst>
                    <a:ext uri="{FF2B5EF4-FFF2-40B4-BE49-F238E27FC236}">
                      <a16:creationId xmlns:a16="http://schemas.microsoft.com/office/drawing/2014/main" xmlns="" id="{0D0C2552-F634-4307-9319-0D1BA8237FAC}"/>
                    </a:ext>
                  </a:extLst>
                </p:cNvPr>
                <p:cNvGrpSpPr/>
                <p:nvPr/>
              </p:nvGrpSpPr>
              <p:grpSpPr>
                <a:xfrm>
                  <a:off x="5037263" y="3814343"/>
                  <a:ext cx="2193746" cy="1648535"/>
                  <a:chOff x="1895065" y="3982606"/>
                  <a:chExt cx="2193746" cy="1648535"/>
                </a:xfrm>
              </p:grpSpPr>
              <p:pic>
                <p:nvPicPr>
                  <p:cNvPr id="111" name="Graphic 110" descr="Document">
                    <a:extLst>
                      <a:ext uri="{FF2B5EF4-FFF2-40B4-BE49-F238E27FC236}">
                        <a16:creationId xmlns:a16="http://schemas.microsoft.com/office/drawing/2014/main" xmlns="" id="{881ECD01-FB62-4C20-90D3-45CAB24BBE40}"/>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2531670" y="3982606"/>
                    <a:ext cx="471805" cy="471805"/>
                  </a:xfrm>
                  <a:prstGeom prst="rect">
                    <a:avLst/>
                  </a:prstGeom>
                </p:spPr>
              </p:pic>
              <p:sp>
                <p:nvSpPr>
                  <p:cNvPr id="112" name="Callout: Bent Line 111">
                    <a:extLst>
                      <a:ext uri="{FF2B5EF4-FFF2-40B4-BE49-F238E27FC236}">
                        <a16:creationId xmlns:a16="http://schemas.microsoft.com/office/drawing/2014/main" xmlns="" id="{94D614BB-E5E5-4EF0-978B-D54962017052}"/>
                      </a:ext>
                    </a:extLst>
                  </p:cNvPr>
                  <p:cNvSpPr/>
                  <p:nvPr/>
                </p:nvSpPr>
                <p:spPr>
                  <a:xfrm>
                    <a:off x="1895065" y="4767420"/>
                    <a:ext cx="1049350" cy="863721"/>
                  </a:xfrm>
                  <a:prstGeom prst="borderCallout2">
                    <a:avLst>
                      <a:gd name="adj1" fmla="val -6025"/>
                      <a:gd name="adj2" fmla="val 27007"/>
                      <a:gd name="adj3" fmla="val -33360"/>
                      <a:gd name="adj4" fmla="val 27007"/>
                      <a:gd name="adj5" fmla="val -69744"/>
                      <a:gd name="adj6" fmla="val 69978"/>
                    </a:avLst>
                  </a:prstGeom>
                  <a:solidFill>
                    <a:srgbClr val="F9F9F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object 42">
                    <a:extLst>
                      <a:ext uri="{FF2B5EF4-FFF2-40B4-BE49-F238E27FC236}">
                        <a16:creationId xmlns:a16="http://schemas.microsoft.com/office/drawing/2014/main" xmlns="" id="{121806A5-4AC8-4CBE-9517-0DDA88C31152}"/>
                      </a:ext>
                    </a:extLst>
                  </p:cNvPr>
                  <p:cNvSpPr txBox="1"/>
                  <p:nvPr/>
                </p:nvSpPr>
                <p:spPr>
                  <a:xfrm>
                    <a:off x="3329342" y="4508554"/>
                    <a:ext cx="759469" cy="169277"/>
                  </a:xfrm>
                  <a:prstGeom prst="rect">
                    <a:avLst/>
                  </a:prstGeom>
                </p:spPr>
                <p:txBody>
                  <a:bodyPr vert="horz" wrap="square" lIns="0" tIns="0" rIns="0" bIns="0" rtlCol="0">
                    <a:spAutoFit/>
                  </a:bodyPr>
                  <a:lstStyle/>
                  <a:p>
                    <a:pPr marL="12700">
                      <a:lnSpc>
                        <a:spcPct val="100000"/>
                      </a:lnSpc>
                    </a:pPr>
                    <a:endParaRPr sz="1100" dirty="0">
                      <a:latin typeface="Franklin Gothic Book" panose="020B0503020102020204" pitchFamily="34" charset="0"/>
                      <a:cs typeface="Arial"/>
                    </a:endParaRPr>
                  </a:p>
                </p:txBody>
              </p:sp>
            </p:grpSp>
            <p:sp>
              <p:nvSpPr>
                <p:cNvPr id="67" name="object 67"/>
                <p:cNvSpPr txBox="1"/>
                <p:nvPr/>
              </p:nvSpPr>
              <p:spPr>
                <a:xfrm>
                  <a:off x="8726141" y="6249310"/>
                  <a:ext cx="1289319" cy="169277"/>
                </a:xfrm>
                <a:prstGeom prst="rect">
                  <a:avLst/>
                </a:prstGeom>
              </p:spPr>
              <p:txBody>
                <a:bodyPr vert="horz" wrap="square" lIns="0" tIns="0" rIns="0" bIns="0" rtlCol="0">
                  <a:spAutoFit/>
                </a:bodyPr>
                <a:lstStyle/>
                <a:p>
                  <a:pPr marL="184150" indent="-171450">
                    <a:lnSpc>
                      <a:spcPct val="100000"/>
                    </a:lnSpc>
                    <a:buFont typeface="Arial" panose="020B0604020202020204" pitchFamily="34" charset="0"/>
                    <a:buChar char="•"/>
                  </a:pPr>
                  <a:r>
                    <a:rPr sz="1100" spc="-5" dirty="0">
                      <a:solidFill>
                        <a:srgbClr val="494949"/>
                      </a:solidFill>
                      <a:latin typeface="Franklin Gothic Book" panose="020B0503020102020204" pitchFamily="34" charset="0"/>
                      <a:cs typeface="Arial"/>
                    </a:rPr>
                    <a:t>Referral Form</a:t>
                  </a:r>
                </a:p>
              </p:txBody>
            </p:sp>
            <p:sp>
              <p:nvSpPr>
                <p:cNvPr id="23" name="object 23"/>
                <p:cNvSpPr txBox="1"/>
                <p:nvPr/>
              </p:nvSpPr>
              <p:spPr>
                <a:xfrm>
                  <a:off x="3133164" y="4448528"/>
                  <a:ext cx="1261437" cy="169277"/>
                </a:xfrm>
                <a:prstGeom prst="rect">
                  <a:avLst/>
                </a:prstGeom>
              </p:spPr>
              <p:txBody>
                <a:bodyPr vert="horz" wrap="square" lIns="0" tIns="0" rIns="0" bIns="0" rtlCol="0">
                  <a:spAutoFit/>
                </a:bodyPr>
                <a:lstStyle/>
                <a:p>
                  <a:pPr marL="184150" indent="-171450">
                    <a:lnSpc>
                      <a:spcPct val="100000"/>
                    </a:lnSpc>
                    <a:buFont typeface="Arial" panose="020B0604020202020204" pitchFamily="34" charset="0"/>
                    <a:buChar char="•"/>
                  </a:pPr>
                  <a:r>
                    <a:rPr sz="1100" spc="-5" dirty="0">
                      <a:solidFill>
                        <a:srgbClr val="494949"/>
                      </a:solidFill>
                      <a:latin typeface="Franklin Gothic Book" panose="020B0503020102020204" pitchFamily="34" charset="0"/>
                      <a:cs typeface="Arial"/>
                    </a:rPr>
                    <a:t>Referral</a:t>
                  </a:r>
                  <a:r>
                    <a:rPr lang="en-US" sz="1100" spc="-5" dirty="0">
                      <a:solidFill>
                        <a:srgbClr val="494949"/>
                      </a:solidFill>
                      <a:latin typeface="Franklin Gothic Book" panose="020B0503020102020204" pitchFamily="34" charset="0"/>
                      <a:cs typeface="Arial"/>
                    </a:rPr>
                    <a:t> Form </a:t>
                  </a:r>
                  <a:endParaRPr sz="1100" spc="-5" dirty="0">
                    <a:solidFill>
                      <a:srgbClr val="494949"/>
                    </a:solidFill>
                    <a:latin typeface="Franklin Gothic Book" panose="020B0503020102020204" pitchFamily="34" charset="0"/>
                    <a:cs typeface="Arial"/>
                  </a:endParaRPr>
                </a:p>
              </p:txBody>
            </p:sp>
            <p:sp>
              <p:nvSpPr>
                <p:cNvPr id="44" name="object 44"/>
                <p:cNvSpPr txBox="1"/>
                <p:nvPr/>
              </p:nvSpPr>
              <p:spPr>
                <a:xfrm>
                  <a:off x="5096614" y="4721593"/>
                  <a:ext cx="878141" cy="677108"/>
                </a:xfrm>
                <a:prstGeom prst="rect">
                  <a:avLst/>
                </a:prstGeom>
              </p:spPr>
              <p:txBody>
                <a:bodyPr vert="horz" wrap="square" lIns="0" tIns="0" rIns="0" bIns="0" rtlCol="0">
                  <a:spAutoFit/>
                </a:bodyPr>
                <a:lstStyle/>
                <a:p>
                  <a:pPr marL="184150" indent="-171450">
                    <a:lnSpc>
                      <a:spcPct val="100000"/>
                    </a:lnSpc>
                    <a:buFont typeface="Arial" panose="020B0604020202020204" pitchFamily="34" charset="0"/>
                    <a:buChar char="•"/>
                  </a:pPr>
                  <a:r>
                    <a:rPr lang="en-US" sz="1100" spc="-5" dirty="0">
                      <a:solidFill>
                        <a:srgbClr val="494949"/>
                      </a:solidFill>
                      <a:latin typeface="Franklin Gothic Book" panose="020B0503020102020204" pitchFamily="34" charset="0"/>
                      <a:cs typeface="Arial"/>
                    </a:rPr>
                    <a:t>Pamphlet</a:t>
                  </a:r>
                </a:p>
                <a:p>
                  <a:pPr marL="184150" indent="-171450">
                    <a:lnSpc>
                      <a:spcPct val="100000"/>
                    </a:lnSpc>
                    <a:buFont typeface="Arial" panose="020B0604020202020204" pitchFamily="34" charset="0"/>
                    <a:buChar char="•"/>
                  </a:pPr>
                  <a:r>
                    <a:rPr sz="1100" spc="-5" dirty="0">
                      <a:solidFill>
                        <a:srgbClr val="494949"/>
                      </a:solidFill>
                      <a:latin typeface="Franklin Gothic Book" panose="020B0503020102020204" pitchFamily="34" charset="0"/>
                      <a:cs typeface="Arial"/>
                    </a:rPr>
                    <a:t>Brochure</a:t>
                  </a:r>
                </a:p>
                <a:p>
                  <a:pPr marL="184150" indent="-171450">
                    <a:lnSpc>
                      <a:spcPct val="100000"/>
                    </a:lnSpc>
                    <a:spcBef>
                      <a:spcPts val="10"/>
                    </a:spcBef>
                    <a:buFont typeface="Arial" panose="020B0604020202020204" pitchFamily="34" charset="0"/>
                    <a:buChar char="•"/>
                  </a:pPr>
                  <a:r>
                    <a:rPr sz="1100" spc="-5" dirty="0">
                      <a:solidFill>
                        <a:srgbClr val="494949"/>
                      </a:solidFill>
                      <a:latin typeface="Franklin Gothic Book" panose="020B0503020102020204" pitchFamily="34" charset="0"/>
                      <a:cs typeface="Arial"/>
                    </a:rPr>
                    <a:t>Contact Information</a:t>
                  </a:r>
                </a:p>
              </p:txBody>
            </p:sp>
            <p:cxnSp>
              <p:nvCxnSpPr>
                <p:cNvPr id="58" name="Straight Arrow Connector 57">
                  <a:extLst>
                    <a:ext uri="{FF2B5EF4-FFF2-40B4-BE49-F238E27FC236}">
                      <a16:creationId xmlns:a16="http://schemas.microsoft.com/office/drawing/2014/main" xmlns="" id="{92113022-45C5-4D8A-B126-760704EEE442}"/>
                    </a:ext>
                  </a:extLst>
                </p:cNvPr>
                <p:cNvCxnSpPr>
                  <a:cxnSpLocks/>
                </p:cNvCxnSpPr>
                <p:nvPr/>
              </p:nvCxnSpPr>
              <p:spPr>
                <a:xfrm>
                  <a:off x="1575187" y="2888969"/>
                  <a:ext cx="710813" cy="0"/>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59" name="Straight Arrow Connector 58">
                  <a:extLst>
                    <a:ext uri="{FF2B5EF4-FFF2-40B4-BE49-F238E27FC236}">
                      <a16:creationId xmlns:a16="http://schemas.microsoft.com/office/drawing/2014/main" xmlns="" id="{A08E496E-FB76-4F90-8CCF-E4B4A78C904E}"/>
                    </a:ext>
                  </a:extLst>
                </p:cNvPr>
                <p:cNvCxnSpPr>
                  <a:cxnSpLocks/>
                </p:cNvCxnSpPr>
                <p:nvPr/>
              </p:nvCxnSpPr>
              <p:spPr>
                <a:xfrm>
                  <a:off x="3663425" y="2888969"/>
                  <a:ext cx="660305" cy="0"/>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61" name="Straight Arrow Connector 60">
                  <a:extLst>
                    <a:ext uri="{FF2B5EF4-FFF2-40B4-BE49-F238E27FC236}">
                      <a16:creationId xmlns:a16="http://schemas.microsoft.com/office/drawing/2014/main" xmlns="" id="{DF8277D6-28D2-431C-82BC-30FC49E9870B}"/>
                    </a:ext>
                  </a:extLst>
                </p:cNvPr>
                <p:cNvCxnSpPr>
                  <a:cxnSpLocks/>
                </p:cNvCxnSpPr>
                <p:nvPr/>
              </p:nvCxnSpPr>
              <p:spPr>
                <a:xfrm>
                  <a:off x="5826019" y="2940455"/>
                  <a:ext cx="631406" cy="0"/>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63" name="Straight Arrow Connector 62">
                  <a:extLst>
                    <a:ext uri="{FF2B5EF4-FFF2-40B4-BE49-F238E27FC236}">
                      <a16:creationId xmlns:a16="http://schemas.microsoft.com/office/drawing/2014/main" xmlns="" id="{9272690E-48D2-4807-A0A3-1F95E03596EC}"/>
                    </a:ext>
                  </a:extLst>
                </p:cNvPr>
                <p:cNvCxnSpPr>
                  <a:cxnSpLocks/>
                </p:cNvCxnSpPr>
                <p:nvPr/>
              </p:nvCxnSpPr>
              <p:spPr>
                <a:xfrm flipV="1">
                  <a:off x="9113295" y="3007863"/>
                  <a:ext cx="358259" cy="9672"/>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66" name="Straight Arrow Connector 65">
                  <a:extLst>
                    <a:ext uri="{FF2B5EF4-FFF2-40B4-BE49-F238E27FC236}">
                      <a16:creationId xmlns:a16="http://schemas.microsoft.com/office/drawing/2014/main" xmlns="" id="{7E65354F-B3BC-4060-8592-517188B48083}"/>
                    </a:ext>
                  </a:extLst>
                </p:cNvPr>
                <p:cNvCxnSpPr>
                  <a:cxnSpLocks/>
                </p:cNvCxnSpPr>
                <p:nvPr/>
              </p:nvCxnSpPr>
              <p:spPr>
                <a:xfrm>
                  <a:off x="7534161" y="4223313"/>
                  <a:ext cx="0" cy="386235"/>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68" name="Straight Arrow Connector 67">
                  <a:extLst>
                    <a:ext uri="{FF2B5EF4-FFF2-40B4-BE49-F238E27FC236}">
                      <a16:creationId xmlns:a16="http://schemas.microsoft.com/office/drawing/2014/main" xmlns="" id="{729349C4-C732-4031-A0A9-13D454C5E1F9}"/>
                    </a:ext>
                  </a:extLst>
                </p:cNvPr>
                <p:cNvCxnSpPr>
                  <a:cxnSpLocks/>
                </p:cNvCxnSpPr>
                <p:nvPr/>
              </p:nvCxnSpPr>
              <p:spPr>
                <a:xfrm>
                  <a:off x="7562531" y="5517135"/>
                  <a:ext cx="0" cy="386235"/>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70" name="Straight Connector 69">
                  <a:extLst>
                    <a:ext uri="{FF2B5EF4-FFF2-40B4-BE49-F238E27FC236}">
                      <a16:creationId xmlns:a16="http://schemas.microsoft.com/office/drawing/2014/main" xmlns="" id="{EB1AA4E4-A9DF-466F-AA6E-858867B8A1D8}"/>
                    </a:ext>
                  </a:extLst>
                </p:cNvPr>
                <p:cNvCxnSpPr>
                  <a:cxnSpLocks/>
                </p:cNvCxnSpPr>
                <p:nvPr/>
              </p:nvCxnSpPr>
              <p:spPr>
                <a:xfrm flipH="1">
                  <a:off x="8616221" y="3006487"/>
                  <a:ext cx="187026" cy="0"/>
                </a:xfrm>
                <a:prstGeom prst="line">
                  <a:avLst/>
                </a:prstGeom>
                <a:ln w="38100">
                  <a:solidFill>
                    <a:srgbClr val="6D6E7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xmlns="" id="{BF8B5220-D7B6-4EF0-9235-A66682471829}"/>
                    </a:ext>
                  </a:extLst>
                </p:cNvPr>
                <p:cNvCxnSpPr>
                  <a:cxnSpLocks/>
                </p:cNvCxnSpPr>
                <p:nvPr/>
              </p:nvCxnSpPr>
              <p:spPr>
                <a:xfrm flipV="1">
                  <a:off x="7534161" y="3795676"/>
                  <a:ext cx="0" cy="181047"/>
                </a:xfrm>
                <a:prstGeom prst="line">
                  <a:avLst/>
                </a:prstGeom>
                <a:ln w="38100">
                  <a:solidFill>
                    <a:srgbClr val="6D6E70"/>
                  </a:solidFill>
                </a:ln>
              </p:spPr>
              <p:style>
                <a:lnRef idx="1">
                  <a:schemeClr val="accent1"/>
                </a:lnRef>
                <a:fillRef idx="0">
                  <a:schemeClr val="accent1"/>
                </a:fillRef>
                <a:effectRef idx="0">
                  <a:schemeClr val="accent1"/>
                </a:effectRef>
                <a:fontRef idx="minor">
                  <a:schemeClr val="tx1"/>
                </a:fontRef>
              </p:style>
            </p:cxnSp>
          </p:grpSp>
        </p:grpSp>
      </p:grpSp>
    </p:spTree>
    <p:extLst>
      <p:ext uri="{BB962C8B-B14F-4D97-AF65-F5344CB8AC3E}">
        <p14:creationId xmlns:p14="http://schemas.microsoft.com/office/powerpoint/2010/main" val="3842479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8" name="Group 67">
            <a:extLst>
              <a:ext uri="{FF2B5EF4-FFF2-40B4-BE49-F238E27FC236}">
                <a16:creationId xmlns:a16="http://schemas.microsoft.com/office/drawing/2014/main" xmlns="" id="{146001F0-5BB2-4469-908C-9AAD7CA4D43C}"/>
              </a:ext>
            </a:extLst>
          </p:cNvPr>
          <p:cNvGrpSpPr/>
          <p:nvPr/>
        </p:nvGrpSpPr>
        <p:grpSpPr>
          <a:xfrm>
            <a:off x="2169521" y="2760748"/>
            <a:ext cx="1457325" cy="1929130"/>
            <a:chOff x="1851344" y="2654666"/>
            <a:chExt cx="1457325" cy="1929130"/>
          </a:xfrm>
        </p:grpSpPr>
        <p:sp>
          <p:nvSpPr>
            <p:cNvPr id="6" name="object 6"/>
            <p:cNvSpPr/>
            <p:nvPr/>
          </p:nvSpPr>
          <p:spPr>
            <a:xfrm>
              <a:off x="1900427" y="2919222"/>
              <a:ext cx="1371600" cy="731520"/>
            </a:xfrm>
            <a:custGeom>
              <a:avLst/>
              <a:gdLst/>
              <a:ahLst/>
              <a:cxnLst/>
              <a:rect l="l" t="t" r="r" b="b"/>
              <a:pathLst>
                <a:path w="1371600" h="731520">
                  <a:moveTo>
                    <a:pt x="0" y="0"/>
                  </a:moveTo>
                  <a:lnTo>
                    <a:pt x="0" y="731520"/>
                  </a:lnTo>
                  <a:lnTo>
                    <a:pt x="1371600" y="731520"/>
                  </a:lnTo>
                  <a:lnTo>
                    <a:pt x="1371600" y="0"/>
                  </a:lnTo>
                  <a:lnTo>
                    <a:pt x="0" y="0"/>
                  </a:lnTo>
                  <a:close/>
                </a:path>
              </a:pathLst>
            </a:custGeom>
            <a:ln w="3175">
              <a:solidFill>
                <a:srgbClr val="000000"/>
              </a:solidFill>
            </a:ln>
          </p:spPr>
          <p:txBody>
            <a:bodyPr wrap="square" lIns="0" tIns="0" rIns="0" bIns="0" rtlCol="0"/>
            <a:lstStyle/>
            <a:p>
              <a:endParaRPr/>
            </a:p>
          </p:txBody>
        </p:sp>
        <p:grpSp>
          <p:nvGrpSpPr>
            <p:cNvPr id="67" name="Group 66">
              <a:extLst>
                <a:ext uri="{FF2B5EF4-FFF2-40B4-BE49-F238E27FC236}">
                  <a16:creationId xmlns:a16="http://schemas.microsoft.com/office/drawing/2014/main" xmlns="" id="{3E140751-F167-4B30-AF76-A97FB13BAF28}"/>
                </a:ext>
              </a:extLst>
            </p:cNvPr>
            <p:cNvGrpSpPr/>
            <p:nvPr/>
          </p:nvGrpSpPr>
          <p:grpSpPr>
            <a:xfrm>
              <a:off x="1851344" y="2654666"/>
              <a:ext cx="1457325" cy="1929130"/>
              <a:chOff x="1857755" y="2693670"/>
              <a:chExt cx="1457325" cy="1929130"/>
            </a:xfrm>
          </p:grpSpPr>
          <p:sp>
            <p:nvSpPr>
              <p:cNvPr id="4" name="object 4"/>
              <p:cNvSpPr/>
              <p:nvPr/>
            </p:nvSpPr>
            <p:spPr>
              <a:xfrm>
                <a:off x="1900427" y="2736342"/>
                <a:ext cx="1371600" cy="182880"/>
              </a:xfrm>
              <a:custGeom>
                <a:avLst/>
                <a:gdLst/>
                <a:ahLst/>
                <a:cxnLst/>
                <a:rect l="l" t="t" r="r" b="b"/>
                <a:pathLst>
                  <a:path w="1371600" h="182880">
                    <a:moveTo>
                      <a:pt x="0" y="0"/>
                    </a:moveTo>
                    <a:lnTo>
                      <a:pt x="0" y="182880"/>
                    </a:lnTo>
                    <a:lnTo>
                      <a:pt x="1371600" y="182880"/>
                    </a:lnTo>
                    <a:lnTo>
                      <a:pt x="1371600" y="0"/>
                    </a:lnTo>
                    <a:lnTo>
                      <a:pt x="0" y="0"/>
                    </a:lnTo>
                    <a:close/>
                  </a:path>
                </a:pathLst>
              </a:custGeom>
              <a:solidFill>
                <a:srgbClr val="F9F9F9"/>
              </a:solidFill>
              <a:ln w="3175">
                <a:solidFill>
                  <a:srgbClr val="000000"/>
                </a:solidFill>
              </a:ln>
            </p:spPr>
            <p:txBody>
              <a:bodyPr wrap="square" lIns="0" tIns="0" rIns="0" bIns="0" rtlCol="0"/>
              <a:lstStyle/>
              <a:p>
                <a:endParaRPr dirty="0"/>
              </a:p>
            </p:txBody>
          </p:sp>
          <p:sp>
            <p:nvSpPr>
              <p:cNvPr id="5" name="object 5"/>
              <p:cNvSpPr txBox="1"/>
              <p:nvPr/>
            </p:nvSpPr>
            <p:spPr>
              <a:xfrm>
                <a:off x="2296050" y="2741224"/>
                <a:ext cx="780669" cy="184666"/>
              </a:xfrm>
              <a:prstGeom prst="rect">
                <a:avLst/>
              </a:prstGeom>
            </p:spPr>
            <p:txBody>
              <a:bodyPr vert="horz" wrap="square" lIns="0" tIns="0" rIns="0" bIns="0" rtlCol="0">
                <a:spAutoFit/>
              </a:bodyPr>
              <a:lstStyle/>
              <a:p>
                <a:pPr marL="12700">
                  <a:lnSpc>
                    <a:spcPct val="100000"/>
                  </a:lnSpc>
                </a:pPr>
                <a:r>
                  <a:rPr sz="1200" spc="-5" dirty="0">
                    <a:solidFill>
                      <a:srgbClr val="494949"/>
                    </a:solidFill>
                    <a:latin typeface="Franklin Gothic Demi" panose="020B0703020102020204" pitchFamily="34" charset="0"/>
                    <a:cs typeface="Arial"/>
                  </a:rPr>
                  <a:t>8. Client</a:t>
                </a:r>
              </a:p>
            </p:txBody>
          </p:sp>
          <p:sp>
            <p:nvSpPr>
              <p:cNvPr id="7" name="object 7"/>
              <p:cNvSpPr txBox="1"/>
              <p:nvPr/>
            </p:nvSpPr>
            <p:spPr>
              <a:xfrm>
                <a:off x="2025130" y="3065106"/>
                <a:ext cx="1070610" cy="507831"/>
              </a:xfrm>
              <a:prstGeom prst="rect">
                <a:avLst/>
              </a:prstGeom>
            </p:spPr>
            <p:txBody>
              <a:bodyPr vert="horz" wrap="square" lIns="0" tIns="0" rIns="0" bIns="0" rtlCol="0">
                <a:spAutoFit/>
              </a:bodyPr>
              <a:lstStyle/>
              <a:p>
                <a:pPr marL="206375" marR="5080" indent="-194310" algn="ctr"/>
                <a:r>
                  <a:rPr lang="en-US" sz="1100" spc="-5" dirty="0">
                    <a:solidFill>
                      <a:srgbClr val="494949"/>
                    </a:solidFill>
                    <a:latin typeface="Franklin Gothic Book" panose="020B0503020102020204" pitchFamily="34" charset="0"/>
                    <a:cs typeface="Arial"/>
                  </a:rPr>
                  <a:t>   </a:t>
                </a:r>
                <a:r>
                  <a:rPr sz="1100" spc="-5" dirty="0">
                    <a:solidFill>
                      <a:srgbClr val="494949"/>
                    </a:solidFill>
                    <a:latin typeface="Franklin Gothic Book" panose="020B0503020102020204" pitchFamily="34" charset="0"/>
                    <a:cs typeface="Arial"/>
                  </a:rPr>
                  <a:t>Enroll in the</a:t>
                </a:r>
                <a:r>
                  <a:rPr lang="en-US" sz="1100" spc="-5" dirty="0">
                    <a:solidFill>
                      <a:srgbClr val="494949"/>
                    </a:solidFill>
                    <a:latin typeface="Franklin Gothic Book" panose="020B0503020102020204" pitchFamily="34" charset="0"/>
                    <a:cs typeface="Arial"/>
                  </a:rPr>
                  <a:t> </a:t>
                </a:r>
                <a:r>
                  <a:rPr sz="1100" spc="-5" dirty="0">
                    <a:solidFill>
                      <a:srgbClr val="494949"/>
                    </a:solidFill>
                    <a:latin typeface="Franklin Gothic Book" panose="020B0503020102020204" pitchFamily="34" charset="0"/>
                    <a:cs typeface="Arial"/>
                  </a:rPr>
                  <a:t>Home Visitor</a:t>
                </a:r>
                <a:r>
                  <a:rPr lang="en-US" sz="1100" spc="-5" dirty="0">
                    <a:solidFill>
                      <a:srgbClr val="494949"/>
                    </a:solidFill>
                    <a:latin typeface="Franklin Gothic Book" panose="020B0503020102020204" pitchFamily="34" charset="0"/>
                    <a:cs typeface="Arial"/>
                  </a:rPr>
                  <a:t> </a:t>
                </a:r>
                <a:r>
                  <a:rPr sz="1100" spc="-5" dirty="0">
                    <a:solidFill>
                      <a:srgbClr val="494949"/>
                    </a:solidFill>
                    <a:latin typeface="Franklin Gothic Book" panose="020B0503020102020204" pitchFamily="34" charset="0"/>
                    <a:cs typeface="Arial"/>
                  </a:rPr>
                  <a:t>Program</a:t>
                </a:r>
              </a:p>
            </p:txBody>
          </p:sp>
          <p:sp>
            <p:nvSpPr>
              <p:cNvPr id="8" name="object 8"/>
              <p:cNvSpPr/>
              <p:nvPr/>
            </p:nvSpPr>
            <p:spPr>
              <a:xfrm>
                <a:off x="1857755" y="2693670"/>
                <a:ext cx="1457325" cy="1929130"/>
              </a:xfrm>
              <a:custGeom>
                <a:avLst/>
                <a:gdLst/>
                <a:ahLst/>
                <a:cxnLst/>
                <a:rect l="l" t="t" r="r" b="b"/>
                <a:pathLst>
                  <a:path w="1457325" h="1929129">
                    <a:moveTo>
                      <a:pt x="0" y="0"/>
                    </a:moveTo>
                    <a:lnTo>
                      <a:pt x="0" y="1928622"/>
                    </a:lnTo>
                    <a:lnTo>
                      <a:pt x="1456944" y="1928622"/>
                    </a:lnTo>
                    <a:lnTo>
                      <a:pt x="1456943" y="0"/>
                    </a:lnTo>
                    <a:lnTo>
                      <a:pt x="0" y="0"/>
                    </a:lnTo>
                    <a:close/>
                  </a:path>
                </a:pathLst>
              </a:custGeom>
              <a:ln w="15240">
                <a:solidFill>
                  <a:srgbClr val="000000"/>
                </a:solidFill>
              </a:ln>
            </p:spPr>
            <p:txBody>
              <a:bodyPr wrap="square" lIns="0" tIns="0" rIns="0" bIns="0" rtlCol="0"/>
              <a:lstStyle/>
              <a:p>
                <a:endParaRPr/>
              </a:p>
            </p:txBody>
          </p:sp>
          <p:sp>
            <p:nvSpPr>
              <p:cNvPr id="9" name="object 9"/>
              <p:cNvSpPr/>
              <p:nvPr/>
            </p:nvSpPr>
            <p:spPr>
              <a:xfrm>
                <a:off x="1900427" y="3672078"/>
                <a:ext cx="1371600" cy="182880"/>
              </a:xfrm>
              <a:custGeom>
                <a:avLst/>
                <a:gdLst/>
                <a:ahLst/>
                <a:cxnLst/>
                <a:rect l="l" t="t" r="r" b="b"/>
                <a:pathLst>
                  <a:path w="1371600" h="182879">
                    <a:moveTo>
                      <a:pt x="0" y="0"/>
                    </a:moveTo>
                    <a:lnTo>
                      <a:pt x="0" y="182880"/>
                    </a:lnTo>
                    <a:lnTo>
                      <a:pt x="1371600" y="182880"/>
                    </a:lnTo>
                    <a:lnTo>
                      <a:pt x="1371600" y="0"/>
                    </a:lnTo>
                    <a:lnTo>
                      <a:pt x="0" y="0"/>
                    </a:lnTo>
                    <a:close/>
                  </a:path>
                </a:pathLst>
              </a:custGeom>
              <a:solidFill>
                <a:srgbClr val="F9F9F9"/>
              </a:solidFill>
              <a:ln w="3175">
                <a:solidFill>
                  <a:srgbClr val="000000"/>
                </a:solidFill>
              </a:ln>
            </p:spPr>
            <p:txBody>
              <a:bodyPr wrap="square" lIns="0" tIns="0" rIns="0" bIns="0" rtlCol="0"/>
              <a:lstStyle/>
              <a:p>
                <a:endParaRPr/>
              </a:p>
            </p:txBody>
          </p:sp>
          <p:sp>
            <p:nvSpPr>
              <p:cNvPr id="10" name="object 10"/>
              <p:cNvSpPr txBox="1"/>
              <p:nvPr/>
            </p:nvSpPr>
            <p:spPr>
              <a:xfrm>
                <a:off x="1983674" y="3673738"/>
                <a:ext cx="1328932" cy="184666"/>
              </a:xfrm>
              <a:prstGeom prst="rect">
                <a:avLst/>
              </a:prstGeom>
            </p:spPr>
            <p:txBody>
              <a:bodyPr vert="horz" wrap="square" lIns="0" tIns="0" rIns="0" bIns="0" rtlCol="0">
                <a:spAutoFit/>
              </a:bodyPr>
              <a:lstStyle/>
              <a:p>
                <a:pPr marL="12700"/>
                <a:r>
                  <a:rPr sz="1200" spc="-5" dirty="0">
                    <a:solidFill>
                      <a:srgbClr val="494949"/>
                    </a:solidFill>
                    <a:latin typeface="Franklin Gothic Demi" panose="020B0703020102020204" pitchFamily="34" charset="0"/>
                    <a:cs typeface="Arial"/>
                  </a:rPr>
                  <a:t>9. HV Supervisor</a:t>
                </a:r>
              </a:p>
            </p:txBody>
          </p:sp>
          <p:sp>
            <p:nvSpPr>
              <p:cNvPr id="11" name="object 11"/>
              <p:cNvSpPr/>
              <p:nvPr/>
            </p:nvSpPr>
            <p:spPr>
              <a:xfrm>
                <a:off x="1900427" y="3854958"/>
                <a:ext cx="1371600" cy="731520"/>
              </a:xfrm>
              <a:custGeom>
                <a:avLst/>
                <a:gdLst/>
                <a:ahLst/>
                <a:cxnLst/>
                <a:rect l="l" t="t" r="r" b="b"/>
                <a:pathLst>
                  <a:path w="1371600" h="731520">
                    <a:moveTo>
                      <a:pt x="0" y="0"/>
                    </a:moveTo>
                    <a:lnTo>
                      <a:pt x="0" y="731520"/>
                    </a:lnTo>
                    <a:lnTo>
                      <a:pt x="1371600" y="731520"/>
                    </a:lnTo>
                    <a:lnTo>
                      <a:pt x="1371600" y="0"/>
                    </a:lnTo>
                    <a:lnTo>
                      <a:pt x="0" y="0"/>
                    </a:lnTo>
                    <a:close/>
                  </a:path>
                </a:pathLst>
              </a:custGeom>
              <a:ln w="3175">
                <a:solidFill>
                  <a:srgbClr val="000000"/>
                </a:solidFill>
              </a:ln>
            </p:spPr>
            <p:txBody>
              <a:bodyPr wrap="square" lIns="0" tIns="0" rIns="0" bIns="0" rtlCol="0"/>
              <a:lstStyle/>
              <a:p>
                <a:endParaRPr/>
              </a:p>
            </p:txBody>
          </p:sp>
          <p:sp>
            <p:nvSpPr>
              <p:cNvPr id="12" name="object 12"/>
              <p:cNvSpPr txBox="1"/>
              <p:nvPr/>
            </p:nvSpPr>
            <p:spPr>
              <a:xfrm>
                <a:off x="1901275" y="3981024"/>
                <a:ext cx="1169035" cy="507831"/>
              </a:xfrm>
              <a:prstGeom prst="rect">
                <a:avLst/>
              </a:prstGeom>
            </p:spPr>
            <p:txBody>
              <a:bodyPr vert="horz" wrap="square" lIns="0" tIns="0" rIns="0" bIns="0" rtlCol="0">
                <a:spAutoFit/>
              </a:bodyPr>
              <a:lstStyle/>
              <a:p>
                <a:pPr marL="206375" marR="5080" indent="-194310" algn="ctr">
                  <a:lnSpc>
                    <a:spcPct val="100000"/>
                  </a:lnSpc>
                </a:pPr>
                <a:r>
                  <a:rPr lang="en-US" sz="1100" spc="-5" dirty="0">
                    <a:solidFill>
                      <a:srgbClr val="494949"/>
                    </a:solidFill>
                    <a:latin typeface="Franklin Gothic Book" panose="020B0503020102020204" pitchFamily="34" charset="0"/>
                    <a:cs typeface="Arial"/>
                  </a:rPr>
                  <a:t>        </a:t>
                </a:r>
                <a:r>
                  <a:rPr sz="1100" spc="-5" dirty="0">
                    <a:solidFill>
                      <a:srgbClr val="494949"/>
                    </a:solidFill>
                    <a:latin typeface="Franklin Gothic Book" panose="020B0503020102020204" pitchFamily="34" charset="0"/>
                    <a:cs typeface="Arial"/>
                  </a:rPr>
                  <a:t>Assign Home Visitor to</a:t>
                </a:r>
                <a:r>
                  <a:rPr lang="en-US" sz="1100" spc="-5" dirty="0">
                    <a:solidFill>
                      <a:srgbClr val="494949"/>
                    </a:solidFill>
                    <a:latin typeface="Franklin Gothic Book" panose="020B0503020102020204" pitchFamily="34" charset="0"/>
                    <a:cs typeface="Arial"/>
                  </a:rPr>
                  <a:t> </a:t>
                </a:r>
                <a:r>
                  <a:rPr sz="1100" spc="-5" dirty="0">
                    <a:solidFill>
                      <a:srgbClr val="494949"/>
                    </a:solidFill>
                    <a:latin typeface="Franklin Gothic Book" panose="020B0503020102020204" pitchFamily="34" charset="0"/>
                    <a:cs typeface="Arial"/>
                  </a:rPr>
                  <a:t>New Client</a:t>
                </a:r>
              </a:p>
            </p:txBody>
          </p:sp>
        </p:grpSp>
      </p:grpSp>
      <p:sp>
        <p:nvSpPr>
          <p:cNvPr id="19" name="object 19"/>
          <p:cNvSpPr/>
          <p:nvPr/>
        </p:nvSpPr>
        <p:spPr>
          <a:xfrm>
            <a:off x="4343400" y="3200400"/>
            <a:ext cx="1371600" cy="182880"/>
          </a:xfrm>
          <a:custGeom>
            <a:avLst/>
            <a:gdLst/>
            <a:ahLst/>
            <a:cxnLst/>
            <a:rect l="l" t="t" r="r" b="b"/>
            <a:pathLst>
              <a:path w="1371600" h="182879">
                <a:moveTo>
                  <a:pt x="0" y="0"/>
                </a:moveTo>
                <a:lnTo>
                  <a:pt x="0" y="182880"/>
                </a:lnTo>
                <a:lnTo>
                  <a:pt x="1371600" y="182880"/>
                </a:lnTo>
                <a:lnTo>
                  <a:pt x="1371600" y="0"/>
                </a:lnTo>
                <a:lnTo>
                  <a:pt x="0" y="0"/>
                </a:lnTo>
                <a:close/>
              </a:path>
            </a:pathLst>
          </a:custGeom>
          <a:solidFill>
            <a:srgbClr val="F9F9F9"/>
          </a:solidFill>
          <a:ln w="3175">
            <a:solidFill>
              <a:srgbClr val="000000"/>
            </a:solidFill>
          </a:ln>
        </p:spPr>
        <p:txBody>
          <a:bodyPr wrap="square" lIns="0" tIns="0" rIns="0" bIns="0" rtlCol="0"/>
          <a:lstStyle/>
          <a:p>
            <a:endParaRPr/>
          </a:p>
        </p:txBody>
      </p:sp>
      <p:sp>
        <p:nvSpPr>
          <p:cNvPr id="20" name="object 20"/>
          <p:cNvSpPr txBox="1"/>
          <p:nvPr/>
        </p:nvSpPr>
        <p:spPr>
          <a:xfrm>
            <a:off x="4532631" y="3222744"/>
            <a:ext cx="1182369" cy="184666"/>
          </a:xfrm>
          <a:prstGeom prst="rect">
            <a:avLst/>
          </a:prstGeom>
        </p:spPr>
        <p:txBody>
          <a:bodyPr vert="horz" wrap="square" lIns="0" tIns="0" rIns="0" bIns="0" rtlCol="0">
            <a:spAutoFit/>
          </a:bodyPr>
          <a:lstStyle/>
          <a:p>
            <a:pPr marL="12700">
              <a:lnSpc>
                <a:spcPct val="100000"/>
              </a:lnSpc>
            </a:pPr>
            <a:r>
              <a:rPr sz="1200" spc="-5" dirty="0">
                <a:solidFill>
                  <a:srgbClr val="494949"/>
                </a:solidFill>
                <a:latin typeface="Franklin Gothic Demi" panose="020B0703020102020204" pitchFamily="34" charset="0"/>
                <a:cs typeface="Arial"/>
              </a:rPr>
              <a:t>10. Assign. HV</a:t>
            </a:r>
          </a:p>
        </p:txBody>
      </p:sp>
      <p:sp>
        <p:nvSpPr>
          <p:cNvPr id="21" name="object 21"/>
          <p:cNvSpPr/>
          <p:nvPr/>
        </p:nvSpPr>
        <p:spPr>
          <a:xfrm>
            <a:off x="4343400" y="3383279"/>
            <a:ext cx="1371600" cy="731520"/>
          </a:xfrm>
          <a:custGeom>
            <a:avLst/>
            <a:gdLst/>
            <a:ahLst/>
            <a:cxnLst/>
            <a:rect l="l" t="t" r="r" b="b"/>
            <a:pathLst>
              <a:path w="1371600" h="731520">
                <a:moveTo>
                  <a:pt x="0" y="0"/>
                </a:moveTo>
                <a:lnTo>
                  <a:pt x="0" y="731520"/>
                </a:lnTo>
                <a:lnTo>
                  <a:pt x="1371600" y="731520"/>
                </a:lnTo>
                <a:lnTo>
                  <a:pt x="1371600" y="0"/>
                </a:lnTo>
                <a:lnTo>
                  <a:pt x="0" y="0"/>
                </a:lnTo>
                <a:close/>
              </a:path>
            </a:pathLst>
          </a:custGeom>
          <a:ln w="3175">
            <a:solidFill>
              <a:srgbClr val="000000"/>
            </a:solidFill>
          </a:ln>
        </p:spPr>
        <p:txBody>
          <a:bodyPr wrap="square" lIns="0" tIns="0" rIns="0" bIns="0" rtlCol="0"/>
          <a:lstStyle/>
          <a:p>
            <a:endParaRPr/>
          </a:p>
        </p:txBody>
      </p:sp>
      <p:sp>
        <p:nvSpPr>
          <p:cNvPr id="22" name="object 22"/>
          <p:cNvSpPr txBox="1"/>
          <p:nvPr/>
        </p:nvSpPr>
        <p:spPr>
          <a:xfrm>
            <a:off x="4465578" y="3431540"/>
            <a:ext cx="1127760" cy="677108"/>
          </a:xfrm>
          <a:prstGeom prst="rect">
            <a:avLst/>
          </a:prstGeom>
        </p:spPr>
        <p:txBody>
          <a:bodyPr vert="horz" wrap="square" lIns="0" tIns="0" rIns="0" bIns="0" rtlCol="0">
            <a:spAutoFit/>
          </a:bodyPr>
          <a:lstStyle/>
          <a:p>
            <a:pPr marL="97790" marR="5080" indent="-85725" algn="ctr"/>
            <a:r>
              <a:rPr sz="1100" spc="-5" dirty="0">
                <a:solidFill>
                  <a:srgbClr val="494949"/>
                </a:solidFill>
                <a:latin typeface="Franklin Gothic Book" panose="020B0503020102020204" pitchFamily="34" charset="0"/>
                <a:cs typeface="Arial"/>
              </a:rPr>
              <a:t>Search for Client in  System, Enter  Enrollment Info and  Date</a:t>
            </a:r>
          </a:p>
        </p:txBody>
      </p:sp>
      <p:grpSp>
        <p:nvGrpSpPr>
          <p:cNvPr id="74" name="Group 73">
            <a:extLst>
              <a:ext uri="{FF2B5EF4-FFF2-40B4-BE49-F238E27FC236}">
                <a16:creationId xmlns:a16="http://schemas.microsoft.com/office/drawing/2014/main" xmlns="" id="{DDC0C85F-8BD2-433D-AE48-79AE37A15E4A}"/>
              </a:ext>
            </a:extLst>
          </p:cNvPr>
          <p:cNvGrpSpPr/>
          <p:nvPr/>
        </p:nvGrpSpPr>
        <p:grpSpPr>
          <a:xfrm>
            <a:off x="6705600" y="2701860"/>
            <a:ext cx="1457960" cy="1929130"/>
            <a:chOff x="6705600" y="2693670"/>
            <a:chExt cx="1457960" cy="1929130"/>
          </a:xfrm>
        </p:grpSpPr>
        <p:sp>
          <p:nvSpPr>
            <p:cNvPr id="27" name="object 27"/>
            <p:cNvSpPr/>
            <p:nvPr/>
          </p:nvSpPr>
          <p:spPr>
            <a:xfrm>
              <a:off x="6748271" y="2736342"/>
              <a:ext cx="1371600" cy="182880"/>
            </a:xfrm>
            <a:custGeom>
              <a:avLst/>
              <a:gdLst/>
              <a:ahLst/>
              <a:cxnLst/>
              <a:rect l="l" t="t" r="r" b="b"/>
              <a:pathLst>
                <a:path w="1371600" h="182880">
                  <a:moveTo>
                    <a:pt x="0" y="0"/>
                  </a:moveTo>
                  <a:lnTo>
                    <a:pt x="0" y="182880"/>
                  </a:lnTo>
                  <a:lnTo>
                    <a:pt x="1371600" y="182880"/>
                  </a:lnTo>
                  <a:lnTo>
                    <a:pt x="1371600" y="0"/>
                  </a:lnTo>
                  <a:lnTo>
                    <a:pt x="0" y="0"/>
                  </a:lnTo>
                  <a:close/>
                </a:path>
              </a:pathLst>
            </a:custGeom>
            <a:solidFill>
              <a:srgbClr val="F9F9F9"/>
            </a:solidFill>
            <a:ln w="3175">
              <a:solidFill>
                <a:srgbClr val="000000"/>
              </a:solidFill>
            </a:ln>
          </p:spPr>
          <p:txBody>
            <a:bodyPr wrap="square" lIns="0" tIns="0" rIns="0" bIns="0" rtlCol="0"/>
            <a:lstStyle/>
            <a:p>
              <a:endParaRPr/>
            </a:p>
          </p:txBody>
        </p:sp>
        <p:sp>
          <p:nvSpPr>
            <p:cNvPr id="28" name="object 28"/>
            <p:cNvSpPr txBox="1"/>
            <p:nvPr/>
          </p:nvSpPr>
          <p:spPr>
            <a:xfrm>
              <a:off x="6976254" y="2752558"/>
              <a:ext cx="1139698" cy="184666"/>
            </a:xfrm>
            <a:prstGeom prst="rect">
              <a:avLst/>
            </a:prstGeom>
          </p:spPr>
          <p:txBody>
            <a:bodyPr vert="horz" wrap="square" lIns="0" tIns="0" rIns="0" bIns="0" rtlCol="0">
              <a:spAutoFit/>
            </a:bodyPr>
            <a:lstStyle/>
            <a:p>
              <a:pPr marL="12700">
                <a:lnSpc>
                  <a:spcPct val="100000"/>
                </a:lnSpc>
              </a:pPr>
              <a:r>
                <a:rPr sz="1200" spc="-5" dirty="0">
                  <a:solidFill>
                    <a:srgbClr val="494949"/>
                  </a:solidFill>
                  <a:latin typeface="Franklin Gothic Demi" panose="020B0703020102020204" pitchFamily="34" charset="0"/>
                  <a:cs typeface="Arial"/>
                </a:rPr>
                <a:t>11. Assign. HV</a:t>
              </a:r>
            </a:p>
          </p:txBody>
        </p:sp>
        <p:sp>
          <p:nvSpPr>
            <p:cNvPr id="29" name="object 29"/>
            <p:cNvSpPr/>
            <p:nvPr/>
          </p:nvSpPr>
          <p:spPr>
            <a:xfrm>
              <a:off x="6748271" y="2919222"/>
              <a:ext cx="1371600" cy="731520"/>
            </a:xfrm>
            <a:custGeom>
              <a:avLst/>
              <a:gdLst/>
              <a:ahLst/>
              <a:cxnLst/>
              <a:rect l="l" t="t" r="r" b="b"/>
              <a:pathLst>
                <a:path w="1371600" h="731520">
                  <a:moveTo>
                    <a:pt x="0" y="0"/>
                  </a:moveTo>
                  <a:lnTo>
                    <a:pt x="0" y="731520"/>
                  </a:lnTo>
                  <a:lnTo>
                    <a:pt x="1371600" y="731520"/>
                  </a:lnTo>
                  <a:lnTo>
                    <a:pt x="1371600" y="0"/>
                  </a:lnTo>
                  <a:lnTo>
                    <a:pt x="0" y="0"/>
                  </a:lnTo>
                  <a:close/>
                </a:path>
              </a:pathLst>
            </a:custGeom>
            <a:ln w="3175">
              <a:solidFill>
                <a:srgbClr val="000000"/>
              </a:solidFill>
            </a:ln>
          </p:spPr>
          <p:txBody>
            <a:bodyPr wrap="square" lIns="0" tIns="0" rIns="0" bIns="0" rtlCol="0"/>
            <a:lstStyle/>
            <a:p>
              <a:endParaRPr dirty="0"/>
            </a:p>
          </p:txBody>
        </p:sp>
        <p:sp>
          <p:nvSpPr>
            <p:cNvPr id="30" name="object 30"/>
            <p:cNvSpPr txBox="1"/>
            <p:nvPr/>
          </p:nvSpPr>
          <p:spPr>
            <a:xfrm>
              <a:off x="6797482" y="3044952"/>
              <a:ext cx="1224599" cy="507831"/>
            </a:xfrm>
            <a:prstGeom prst="rect">
              <a:avLst/>
            </a:prstGeom>
          </p:spPr>
          <p:txBody>
            <a:bodyPr vert="horz" wrap="square" lIns="0" tIns="0" rIns="0" bIns="0" rtlCol="0">
              <a:spAutoFit/>
            </a:bodyPr>
            <a:lstStyle/>
            <a:p>
              <a:pPr marL="97790" marR="5080" indent="-85725" algn="ctr">
                <a:lnSpc>
                  <a:spcPct val="100000"/>
                </a:lnSpc>
              </a:pPr>
              <a:r>
                <a:rPr sz="1100" spc="-5" dirty="0">
                  <a:solidFill>
                    <a:srgbClr val="494949"/>
                  </a:solidFill>
                  <a:latin typeface="Franklin Gothic Book" panose="020B0503020102020204" pitchFamily="34" charset="0"/>
                  <a:cs typeface="Arial"/>
                </a:rPr>
                <a:t>Meet with Client and  Conduct Initial  Assessment</a:t>
              </a:r>
            </a:p>
          </p:txBody>
        </p:sp>
        <p:sp>
          <p:nvSpPr>
            <p:cNvPr id="31" name="object 31"/>
            <p:cNvSpPr/>
            <p:nvPr/>
          </p:nvSpPr>
          <p:spPr>
            <a:xfrm>
              <a:off x="6705600" y="2693670"/>
              <a:ext cx="1457960" cy="1929130"/>
            </a:xfrm>
            <a:custGeom>
              <a:avLst/>
              <a:gdLst/>
              <a:ahLst/>
              <a:cxnLst/>
              <a:rect l="l" t="t" r="r" b="b"/>
              <a:pathLst>
                <a:path w="1457959" h="1929129">
                  <a:moveTo>
                    <a:pt x="0" y="0"/>
                  </a:moveTo>
                  <a:lnTo>
                    <a:pt x="0" y="1928622"/>
                  </a:lnTo>
                  <a:lnTo>
                    <a:pt x="1457706" y="1928622"/>
                  </a:lnTo>
                  <a:lnTo>
                    <a:pt x="1457705" y="0"/>
                  </a:lnTo>
                  <a:lnTo>
                    <a:pt x="0" y="0"/>
                  </a:lnTo>
                  <a:close/>
                </a:path>
              </a:pathLst>
            </a:custGeom>
            <a:ln w="15240">
              <a:solidFill>
                <a:srgbClr val="000000"/>
              </a:solidFill>
            </a:ln>
          </p:spPr>
          <p:txBody>
            <a:bodyPr wrap="square" lIns="0" tIns="0" rIns="0" bIns="0" rtlCol="0"/>
            <a:lstStyle/>
            <a:p>
              <a:endParaRPr dirty="0"/>
            </a:p>
          </p:txBody>
        </p:sp>
        <p:sp>
          <p:nvSpPr>
            <p:cNvPr id="32" name="object 32"/>
            <p:cNvSpPr/>
            <p:nvPr/>
          </p:nvSpPr>
          <p:spPr>
            <a:xfrm>
              <a:off x="6748271" y="3672078"/>
              <a:ext cx="1371600" cy="182880"/>
            </a:xfrm>
            <a:custGeom>
              <a:avLst/>
              <a:gdLst/>
              <a:ahLst/>
              <a:cxnLst/>
              <a:rect l="l" t="t" r="r" b="b"/>
              <a:pathLst>
                <a:path w="1371600" h="182879">
                  <a:moveTo>
                    <a:pt x="0" y="0"/>
                  </a:moveTo>
                  <a:lnTo>
                    <a:pt x="0" y="182880"/>
                  </a:lnTo>
                  <a:lnTo>
                    <a:pt x="1371600" y="182880"/>
                  </a:lnTo>
                  <a:lnTo>
                    <a:pt x="1371600" y="0"/>
                  </a:lnTo>
                  <a:lnTo>
                    <a:pt x="0" y="0"/>
                  </a:lnTo>
                  <a:close/>
                </a:path>
              </a:pathLst>
            </a:custGeom>
            <a:solidFill>
              <a:srgbClr val="F9F9F9"/>
            </a:solidFill>
            <a:ln w="3175">
              <a:solidFill>
                <a:srgbClr val="000000"/>
              </a:solidFill>
            </a:ln>
          </p:spPr>
          <p:txBody>
            <a:bodyPr wrap="square" lIns="0" tIns="0" rIns="0" bIns="0" rtlCol="0"/>
            <a:lstStyle/>
            <a:p>
              <a:endParaRPr/>
            </a:p>
          </p:txBody>
        </p:sp>
        <p:sp>
          <p:nvSpPr>
            <p:cNvPr id="33" name="object 33"/>
            <p:cNvSpPr txBox="1"/>
            <p:nvPr/>
          </p:nvSpPr>
          <p:spPr>
            <a:xfrm>
              <a:off x="6978558" y="3673223"/>
              <a:ext cx="1177800" cy="184666"/>
            </a:xfrm>
            <a:prstGeom prst="rect">
              <a:avLst/>
            </a:prstGeom>
          </p:spPr>
          <p:txBody>
            <a:bodyPr vert="horz" wrap="square" lIns="0" tIns="0" rIns="0" bIns="0" rtlCol="0">
              <a:spAutoFit/>
            </a:bodyPr>
            <a:lstStyle/>
            <a:p>
              <a:pPr marL="12700">
                <a:lnSpc>
                  <a:spcPct val="100000"/>
                </a:lnSpc>
              </a:pPr>
              <a:r>
                <a:rPr sz="1200" spc="-5" dirty="0">
                  <a:solidFill>
                    <a:srgbClr val="494949"/>
                  </a:solidFill>
                  <a:latin typeface="Franklin Gothic Demi" panose="020B0703020102020204" pitchFamily="34" charset="0"/>
                  <a:cs typeface="Arial"/>
                </a:rPr>
                <a:t>12. Assign. HV</a:t>
              </a:r>
            </a:p>
          </p:txBody>
        </p:sp>
        <p:sp>
          <p:nvSpPr>
            <p:cNvPr id="34" name="object 34"/>
            <p:cNvSpPr/>
            <p:nvPr/>
          </p:nvSpPr>
          <p:spPr>
            <a:xfrm>
              <a:off x="6748271" y="3854958"/>
              <a:ext cx="1371600" cy="731520"/>
            </a:xfrm>
            <a:custGeom>
              <a:avLst/>
              <a:gdLst/>
              <a:ahLst/>
              <a:cxnLst/>
              <a:rect l="l" t="t" r="r" b="b"/>
              <a:pathLst>
                <a:path w="1371600" h="731520">
                  <a:moveTo>
                    <a:pt x="0" y="0"/>
                  </a:moveTo>
                  <a:lnTo>
                    <a:pt x="0" y="731520"/>
                  </a:lnTo>
                  <a:lnTo>
                    <a:pt x="1371600" y="731520"/>
                  </a:lnTo>
                  <a:lnTo>
                    <a:pt x="1371600" y="0"/>
                  </a:lnTo>
                  <a:lnTo>
                    <a:pt x="0" y="0"/>
                  </a:lnTo>
                  <a:close/>
                </a:path>
              </a:pathLst>
            </a:custGeom>
            <a:ln w="3175">
              <a:solidFill>
                <a:srgbClr val="000000"/>
              </a:solidFill>
            </a:ln>
          </p:spPr>
          <p:txBody>
            <a:bodyPr wrap="square" lIns="0" tIns="0" rIns="0" bIns="0" rtlCol="0"/>
            <a:lstStyle/>
            <a:p>
              <a:endParaRPr/>
            </a:p>
          </p:txBody>
        </p:sp>
        <p:sp>
          <p:nvSpPr>
            <p:cNvPr id="35" name="object 35"/>
            <p:cNvSpPr txBox="1"/>
            <p:nvPr/>
          </p:nvSpPr>
          <p:spPr>
            <a:xfrm>
              <a:off x="6734083" y="3969772"/>
              <a:ext cx="1287998" cy="507831"/>
            </a:xfrm>
            <a:prstGeom prst="rect">
              <a:avLst/>
            </a:prstGeom>
          </p:spPr>
          <p:txBody>
            <a:bodyPr vert="horz" wrap="square" lIns="0" tIns="0" rIns="0" bIns="0" rtlCol="0">
              <a:spAutoFit/>
            </a:bodyPr>
            <a:lstStyle/>
            <a:p>
              <a:pPr marL="97790" marR="5080" indent="-85725" algn="ctr"/>
              <a:r>
                <a:rPr sz="1100" spc="-5" dirty="0">
                  <a:solidFill>
                    <a:srgbClr val="494949"/>
                  </a:solidFill>
                  <a:latin typeface="Franklin Gothic Book" panose="020B0503020102020204" pitchFamily="34" charset="0"/>
                  <a:cs typeface="Arial"/>
                </a:rPr>
                <a:t>Enter all Assessment &amp; Demographic Data into System</a:t>
              </a:r>
            </a:p>
          </p:txBody>
        </p:sp>
      </p:grpSp>
      <p:sp>
        <p:nvSpPr>
          <p:cNvPr id="57" name="object 57"/>
          <p:cNvSpPr txBox="1"/>
          <p:nvPr/>
        </p:nvSpPr>
        <p:spPr>
          <a:xfrm>
            <a:off x="4950073" y="2943717"/>
            <a:ext cx="1739565" cy="169277"/>
          </a:xfrm>
          <a:prstGeom prst="rect">
            <a:avLst/>
          </a:prstGeom>
        </p:spPr>
        <p:txBody>
          <a:bodyPr vert="horz" wrap="square" lIns="0" tIns="0" rIns="0" bIns="0" rtlCol="0">
            <a:spAutoFit/>
          </a:bodyPr>
          <a:lstStyle/>
          <a:p>
            <a:pPr marR="76835"/>
            <a:r>
              <a:rPr sz="1100" spc="-5" dirty="0">
                <a:solidFill>
                  <a:srgbClr val="494949"/>
                </a:solidFill>
                <a:latin typeface="Franklin Gothic Book" panose="020B0503020102020204" pitchFamily="34" charset="0"/>
                <a:cs typeface="Arial"/>
              </a:rPr>
              <a:t>Within 1 Business Day</a:t>
            </a:r>
          </a:p>
        </p:txBody>
      </p:sp>
      <p:sp>
        <p:nvSpPr>
          <p:cNvPr id="65" name="Rectangle 64">
            <a:extLst>
              <a:ext uri="{FF2B5EF4-FFF2-40B4-BE49-F238E27FC236}">
                <a16:creationId xmlns:a16="http://schemas.microsoft.com/office/drawing/2014/main" xmlns="" id="{DAE694C9-33C6-4DD4-9AF7-52112ABAD39C}"/>
              </a:ext>
            </a:extLst>
          </p:cNvPr>
          <p:cNvSpPr/>
          <p:nvPr/>
        </p:nvSpPr>
        <p:spPr>
          <a:xfrm rot="5400000">
            <a:off x="4841368" y="2422347"/>
            <a:ext cx="511743" cy="10232580"/>
          </a:xfrm>
          <a:prstGeom prst="rect">
            <a:avLst/>
          </a:prstGeom>
          <a:solidFill>
            <a:srgbClr val="6D6E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6" name="Graphic 65">
            <a:extLst>
              <a:ext uri="{FF2B5EF4-FFF2-40B4-BE49-F238E27FC236}">
                <a16:creationId xmlns:a16="http://schemas.microsoft.com/office/drawing/2014/main" xmlns="" id="{83D90F16-0EB3-4A3D-898C-FD929BA79BD7}"/>
              </a:ext>
            </a:extLst>
          </p:cNvPr>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10800000">
            <a:off x="-248285" y="7303100"/>
            <a:ext cx="10744200" cy="489636"/>
          </a:xfrm>
          <a:prstGeom prst="rect">
            <a:avLst/>
          </a:prstGeom>
        </p:spPr>
      </p:pic>
      <p:sp>
        <p:nvSpPr>
          <p:cNvPr id="69" name="Rectangle 68">
            <a:extLst>
              <a:ext uri="{FF2B5EF4-FFF2-40B4-BE49-F238E27FC236}">
                <a16:creationId xmlns:a16="http://schemas.microsoft.com/office/drawing/2014/main" xmlns="" id="{146D652C-6AAC-43FE-899B-309582C2BECA}"/>
              </a:ext>
            </a:extLst>
          </p:cNvPr>
          <p:cNvSpPr/>
          <p:nvPr/>
        </p:nvSpPr>
        <p:spPr>
          <a:xfrm>
            <a:off x="2869509" y="1314682"/>
            <a:ext cx="4316331" cy="285014"/>
          </a:xfrm>
          <a:prstGeom prst="rect">
            <a:avLst/>
          </a:prstGeom>
        </p:spPr>
        <p:txBody>
          <a:bodyPr wrap="square">
            <a:spAutoFit/>
          </a:bodyPr>
          <a:lstStyle/>
          <a:p>
            <a:pPr marL="49530" algn="ctr" defTabSz="754380">
              <a:lnSpc>
                <a:spcPts val="910"/>
              </a:lnSpc>
            </a:pPr>
            <a:r>
              <a:rPr lang="en-US" sz="3600" dirty="0">
                <a:solidFill>
                  <a:srgbClr val="27A9E1"/>
                </a:solidFill>
                <a:latin typeface="Franklin Gothic Medium" panose="020B0603020102020204" pitchFamily="34" charset="0"/>
              </a:rPr>
              <a:t>Home Visitor Intake</a:t>
            </a:r>
          </a:p>
        </p:txBody>
      </p:sp>
      <p:sp>
        <p:nvSpPr>
          <p:cNvPr id="70" name="object 91">
            <a:extLst>
              <a:ext uri="{FF2B5EF4-FFF2-40B4-BE49-F238E27FC236}">
                <a16:creationId xmlns:a16="http://schemas.microsoft.com/office/drawing/2014/main" xmlns="" id="{AC12CB9A-DA82-4F05-8C38-E5189956573B}"/>
              </a:ext>
            </a:extLst>
          </p:cNvPr>
          <p:cNvSpPr txBox="1"/>
          <p:nvPr/>
        </p:nvSpPr>
        <p:spPr>
          <a:xfrm>
            <a:off x="8070660" y="112695"/>
            <a:ext cx="2142870" cy="276999"/>
          </a:xfrm>
          <a:prstGeom prst="rect">
            <a:avLst/>
          </a:prstGeom>
        </p:spPr>
        <p:txBody>
          <a:bodyPr vert="horz" wrap="square" lIns="0" tIns="0" rIns="0" bIns="0" rtlCol="0">
            <a:spAutoFit/>
          </a:bodyPr>
          <a:lstStyle/>
          <a:p>
            <a:pPr marL="12700">
              <a:lnSpc>
                <a:spcPct val="100000"/>
              </a:lnSpc>
            </a:pPr>
            <a:r>
              <a:rPr dirty="0">
                <a:solidFill>
                  <a:srgbClr val="535455"/>
                </a:solidFill>
                <a:latin typeface="Franklin Gothic Book" panose="020B0503020102020204" pitchFamily="34" charset="0"/>
              </a:rPr>
              <a:t>&lt;&lt;Agency Name&gt;&gt;</a:t>
            </a:r>
          </a:p>
        </p:txBody>
      </p:sp>
      <p:sp>
        <p:nvSpPr>
          <p:cNvPr id="71" name="object 92">
            <a:extLst>
              <a:ext uri="{FF2B5EF4-FFF2-40B4-BE49-F238E27FC236}">
                <a16:creationId xmlns:a16="http://schemas.microsoft.com/office/drawing/2014/main" xmlns="" id="{ACEDEBDE-0670-4AC5-8BCC-6194B8882125}"/>
              </a:ext>
            </a:extLst>
          </p:cNvPr>
          <p:cNvSpPr txBox="1">
            <a:spLocks/>
          </p:cNvSpPr>
          <p:nvPr/>
        </p:nvSpPr>
        <p:spPr>
          <a:xfrm>
            <a:off x="59625" y="6983679"/>
            <a:ext cx="1330072" cy="187744"/>
          </a:xfrm>
          <a:prstGeom prst="rect">
            <a:avLst/>
          </a:prstGeom>
        </p:spPr>
        <p:txBody>
          <a:bodyPr vert="horz"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ctr">
              <a:lnSpc>
                <a:spcPts val="1425"/>
              </a:lnSpc>
            </a:pPr>
            <a:r>
              <a:rPr lang="en-US" dirty="0">
                <a:solidFill>
                  <a:srgbClr val="535455"/>
                </a:solidFill>
                <a:latin typeface="Franklin Gothic Book" panose="020B0503020102020204" pitchFamily="34" charset="0"/>
              </a:rPr>
              <a:t>&lt;&lt;Month&gt;&gt;</a:t>
            </a:r>
          </a:p>
        </p:txBody>
      </p:sp>
      <p:pic>
        <p:nvPicPr>
          <p:cNvPr id="72" name="Graphic 71" descr="Daily Calendar">
            <a:extLst>
              <a:ext uri="{FF2B5EF4-FFF2-40B4-BE49-F238E27FC236}">
                <a16:creationId xmlns:a16="http://schemas.microsoft.com/office/drawing/2014/main" xmlns="" id="{A8A18CFD-D99A-4ACE-83E4-D97DAB07002B}"/>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4468331" y="2761148"/>
            <a:ext cx="455960" cy="455960"/>
          </a:xfrm>
          <a:prstGeom prst="rect">
            <a:avLst/>
          </a:prstGeom>
        </p:spPr>
      </p:pic>
      <p:grpSp>
        <p:nvGrpSpPr>
          <p:cNvPr id="75" name="Group 74">
            <a:extLst>
              <a:ext uri="{FF2B5EF4-FFF2-40B4-BE49-F238E27FC236}">
                <a16:creationId xmlns:a16="http://schemas.microsoft.com/office/drawing/2014/main" xmlns="" id="{E118C1F1-A855-4C31-AB8C-CC7DBDA2E582}"/>
              </a:ext>
            </a:extLst>
          </p:cNvPr>
          <p:cNvGrpSpPr/>
          <p:nvPr/>
        </p:nvGrpSpPr>
        <p:grpSpPr>
          <a:xfrm>
            <a:off x="1855259" y="4470676"/>
            <a:ext cx="664154" cy="795424"/>
            <a:chOff x="4250821" y="3848253"/>
            <a:chExt cx="664154" cy="795424"/>
          </a:xfrm>
        </p:grpSpPr>
        <p:sp>
          <p:nvSpPr>
            <p:cNvPr id="76" name="Cylinder 75">
              <a:extLst>
                <a:ext uri="{FF2B5EF4-FFF2-40B4-BE49-F238E27FC236}">
                  <a16:creationId xmlns:a16="http://schemas.microsoft.com/office/drawing/2014/main" xmlns="" id="{2FFBA7F0-DE29-41A8-8715-57BB05ED4F95}"/>
                </a:ext>
              </a:extLst>
            </p:cNvPr>
            <p:cNvSpPr/>
            <p:nvPr/>
          </p:nvSpPr>
          <p:spPr>
            <a:xfrm>
              <a:off x="4300536" y="3848253"/>
              <a:ext cx="538330" cy="795424"/>
            </a:xfrm>
            <a:prstGeom prst="can">
              <a:avLst/>
            </a:prstGeom>
            <a:solidFill>
              <a:srgbClr val="F9F9F9"/>
            </a:solidFill>
            <a:ln>
              <a:solidFill>
                <a:srgbClr val="535455"/>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7" name="TextBox 76">
              <a:extLst>
                <a:ext uri="{FF2B5EF4-FFF2-40B4-BE49-F238E27FC236}">
                  <a16:creationId xmlns:a16="http://schemas.microsoft.com/office/drawing/2014/main" xmlns="" id="{E49A1F4A-D541-4D9D-A004-6C3DD6F7654A}"/>
                </a:ext>
              </a:extLst>
            </p:cNvPr>
            <p:cNvSpPr txBox="1"/>
            <p:nvPr/>
          </p:nvSpPr>
          <p:spPr>
            <a:xfrm>
              <a:off x="4250821" y="4035877"/>
              <a:ext cx="664154" cy="430887"/>
            </a:xfrm>
            <a:prstGeom prst="rect">
              <a:avLst/>
            </a:prstGeom>
            <a:noFill/>
          </p:spPr>
          <p:txBody>
            <a:bodyPr wrap="square" rtlCol="0">
              <a:spAutoFit/>
            </a:bodyPr>
            <a:lstStyle/>
            <a:p>
              <a:pPr algn="ctr"/>
              <a:r>
                <a:rPr lang="en-US" sz="1100" spc="-5" dirty="0">
                  <a:solidFill>
                    <a:srgbClr val="494949"/>
                  </a:solidFill>
                  <a:latin typeface="Franklin Gothic Book" panose="020B0503020102020204" pitchFamily="34" charset="0"/>
                  <a:cs typeface="Arial"/>
                </a:rPr>
                <a:t>Data System</a:t>
              </a:r>
            </a:p>
          </p:txBody>
        </p:sp>
      </p:grpSp>
      <p:grpSp>
        <p:nvGrpSpPr>
          <p:cNvPr id="78" name="Group 77">
            <a:extLst>
              <a:ext uri="{FF2B5EF4-FFF2-40B4-BE49-F238E27FC236}">
                <a16:creationId xmlns:a16="http://schemas.microsoft.com/office/drawing/2014/main" xmlns="" id="{650DE74F-BB59-4433-B94D-C7FBA67C79B3}"/>
              </a:ext>
            </a:extLst>
          </p:cNvPr>
          <p:cNvGrpSpPr/>
          <p:nvPr/>
        </p:nvGrpSpPr>
        <p:grpSpPr>
          <a:xfrm>
            <a:off x="6330470" y="4427865"/>
            <a:ext cx="664154" cy="795424"/>
            <a:chOff x="4250821" y="3848253"/>
            <a:chExt cx="664154" cy="795424"/>
          </a:xfrm>
        </p:grpSpPr>
        <p:sp>
          <p:nvSpPr>
            <p:cNvPr id="79" name="Cylinder 78">
              <a:extLst>
                <a:ext uri="{FF2B5EF4-FFF2-40B4-BE49-F238E27FC236}">
                  <a16:creationId xmlns:a16="http://schemas.microsoft.com/office/drawing/2014/main" xmlns="" id="{7656B7C1-5C1D-4F6E-9CBF-D6D2A988B778}"/>
                </a:ext>
              </a:extLst>
            </p:cNvPr>
            <p:cNvSpPr/>
            <p:nvPr/>
          </p:nvSpPr>
          <p:spPr>
            <a:xfrm>
              <a:off x="4300536" y="3848253"/>
              <a:ext cx="538330" cy="795424"/>
            </a:xfrm>
            <a:prstGeom prst="can">
              <a:avLst/>
            </a:prstGeom>
            <a:solidFill>
              <a:srgbClr val="F9F9F9"/>
            </a:solidFill>
            <a:ln>
              <a:solidFill>
                <a:srgbClr val="535455"/>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0" name="TextBox 79">
              <a:extLst>
                <a:ext uri="{FF2B5EF4-FFF2-40B4-BE49-F238E27FC236}">
                  <a16:creationId xmlns:a16="http://schemas.microsoft.com/office/drawing/2014/main" xmlns="" id="{1EE3262D-470C-4E91-864E-7071FC6E5D60}"/>
                </a:ext>
              </a:extLst>
            </p:cNvPr>
            <p:cNvSpPr txBox="1"/>
            <p:nvPr/>
          </p:nvSpPr>
          <p:spPr>
            <a:xfrm>
              <a:off x="4250821" y="4035877"/>
              <a:ext cx="664154" cy="430887"/>
            </a:xfrm>
            <a:prstGeom prst="rect">
              <a:avLst/>
            </a:prstGeom>
            <a:noFill/>
          </p:spPr>
          <p:txBody>
            <a:bodyPr wrap="square" rtlCol="0">
              <a:spAutoFit/>
            </a:bodyPr>
            <a:lstStyle/>
            <a:p>
              <a:pPr algn="ctr"/>
              <a:r>
                <a:rPr lang="en-US" sz="1100" spc="-5" dirty="0">
                  <a:solidFill>
                    <a:srgbClr val="494949"/>
                  </a:solidFill>
                  <a:latin typeface="Franklin Gothic Book" panose="020B0503020102020204" pitchFamily="34" charset="0"/>
                  <a:cs typeface="Arial"/>
                </a:rPr>
                <a:t>Data System</a:t>
              </a:r>
            </a:p>
          </p:txBody>
        </p:sp>
      </p:grpSp>
      <p:grpSp>
        <p:nvGrpSpPr>
          <p:cNvPr id="81" name="Group 80">
            <a:extLst>
              <a:ext uri="{FF2B5EF4-FFF2-40B4-BE49-F238E27FC236}">
                <a16:creationId xmlns:a16="http://schemas.microsoft.com/office/drawing/2014/main" xmlns="" id="{CE423C17-8B79-4B22-8158-CDF65128CF06}"/>
              </a:ext>
            </a:extLst>
          </p:cNvPr>
          <p:cNvGrpSpPr/>
          <p:nvPr/>
        </p:nvGrpSpPr>
        <p:grpSpPr>
          <a:xfrm>
            <a:off x="4016907" y="3957088"/>
            <a:ext cx="664154" cy="795424"/>
            <a:chOff x="4250821" y="3848253"/>
            <a:chExt cx="664154" cy="795424"/>
          </a:xfrm>
        </p:grpSpPr>
        <p:sp>
          <p:nvSpPr>
            <p:cNvPr id="82" name="Cylinder 81">
              <a:extLst>
                <a:ext uri="{FF2B5EF4-FFF2-40B4-BE49-F238E27FC236}">
                  <a16:creationId xmlns:a16="http://schemas.microsoft.com/office/drawing/2014/main" xmlns="" id="{7D389141-ED3A-4B7C-9C9B-AD9DCDED2D82}"/>
                </a:ext>
              </a:extLst>
            </p:cNvPr>
            <p:cNvSpPr/>
            <p:nvPr/>
          </p:nvSpPr>
          <p:spPr>
            <a:xfrm>
              <a:off x="4300536" y="3848253"/>
              <a:ext cx="538330" cy="795424"/>
            </a:xfrm>
            <a:prstGeom prst="can">
              <a:avLst/>
            </a:prstGeom>
            <a:solidFill>
              <a:srgbClr val="F9F9F9"/>
            </a:solidFill>
            <a:ln>
              <a:solidFill>
                <a:srgbClr val="535455"/>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3" name="TextBox 82">
              <a:extLst>
                <a:ext uri="{FF2B5EF4-FFF2-40B4-BE49-F238E27FC236}">
                  <a16:creationId xmlns:a16="http://schemas.microsoft.com/office/drawing/2014/main" xmlns="" id="{A7389C2E-428D-45F3-8CF4-7223CD679F72}"/>
                </a:ext>
              </a:extLst>
            </p:cNvPr>
            <p:cNvSpPr txBox="1"/>
            <p:nvPr/>
          </p:nvSpPr>
          <p:spPr>
            <a:xfrm>
              <a:off x="4250821" y="4035877"/>
              <a:ext cx="664154" cy="430887"/>
            </a:xfrm>
            <a:prstGeom prst="rect">
              <a:avLst/>
            </a:prstGeom>
            <a:noFill/>
          </p:spPr>
          <p:txBody>
            <a:bodyPr wrap="square" rtlCol="0">
              <a:spAutoFit/>
            </a:bodyPr>
            <a:lstStyle/>
            <a:p>
              <a:pPr algn="ctr"/>
              <a:r>
                <a:rPr lang="en-US" sz="1100" spc="-5" dirty="0">
                  <a:solidFill>
                    <a:srgbClr val="494949"/>
                  </a:solidFill>
                  <a:latin typeface="Franklin Gothic Book" panose="020B0503020102020204" pitchFamily="34" charset="0"/>
                  <a:cs typeface="Arial"/>
                </a:rPr>
                <a:t>Data System</a:t>
              </a:r>
            </a:p>
          </p:txBody>
        </p:sp>
      </p:grpSp>
      <p:grpSp>
        <p:nvGrpSpPr>
          <p:cNvPr id="84" name="Group 83">
            <a:extLst>
              <a:ext uri="{FF2B5EF4-FFF2-40B4-BE49-F238E27FC236}">
                <a16:creationId xmlns:a16="http://schemas.microsoft.com/office/drawing/2014/main" xmlns="" id="{041B4FE3-0D1A-4A4C-9A62-F26BEC61A657}"/>
              </a:ext>
            </a:extLst>
          </p:cNvPr>
          <p:cNvGrpSpPr/>
          <p:nvPr/>
        </p:nvGrpSpPr>
        <p:grpSpPr>
          <a:xfrm>
            <a:off x="7565785" y="4508497"/>
            <a:ext cx="2022828" cy="1477823"/>
            <a:chOff x="2065983" y="3982606"/>
            <a:chExt cx="2022828" cy="1477823"/>
          </a:xfrm>
        </p:grpSpPr>
        <p:pic>
          <p:nvPicPr>
            <p:cNvPr id="85" name="Graphic 84" descr="Document">
              <a:extLst>
                <a:ext uri="{FF2B5EF4-FFF2-40B4-BE49-F238E27FC236}">
                  <a16:creationId xmlns:a16="http://schemas.microsoft.com/office/drawing/2014/main" xmlns="" id="{FBEB2674-5581-4307-99BC-EF727D363BA7}"/>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2531670" y="3982606"/>
              <a:ext cx="471805" cy="471805"/>
            </a:xfrm>
            <a:prstGeom prst="rect">
              <a:avLst/>
            </a:prstGeom>
          </p:spPr>
        </p:pic>
        <p:sp>
          <p:nvSpPr>
            <p:cNvPr id="86" name="Callout: Bent Line 85">
              <a:extLst>
                <a:ext uri="{FF2B5EF4-FFF2-40B4-BE49-F238E27FC236}">
                  <a16:creationId xmlns:a16="http://schemas.microsoft.com/office/drawing/2014/main" xmlns="" id="{3B11DCE9-8220-4F46-8E33-8DC002455AB4}"/>
                </a:ext>
              </a:extLst>
            </p:cNvPr>
            <p:cNvSpPr/>
            <p:nvPr/>
          </p:nvSpPr>
          <p:spPr>
            <a:xfrm>
              <a:off x="2065983" y="5019742"/>
              <a:ext cx="937492" cy="440687"/>
            </a:xfrm>
            <a:prstGeom prst="borderCallout2">
              <a:avLst>
                <a:gd name="adj1" fmla="val 18750"/>
                <a:gd name="adj2" fmla="val -2108"/>
                <a:gd name="adj3" fmla="val 18750"/>
                <a:gd name="adj4" fmla="val -16667"/>
                <a:gd name="adj5" fmla="val -168267"/>
                <a:gd name="adj6" fmla="val 53205"/>
              </a:avLst>
            </a:prstGeom>
            <a:solidFill>
              <a:srgbClr val="F9F9F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object 42">
              <a:extLst>
                <a:ext uri="{FF2B5EF4-FFF2-40B4-BE49-F238E27FC236}">
                  <a16:creationId xmlns:a16="http://schemas.microsoft.com/office/drawing/2014/main" xmlns="" id="{CD9C981E-32B0-4402-A32F-0117686001DA}"/>
                </a:ext>
              </a:extLst>
            </p:cNvPr>
            <p:cNvSpPr txBox="1"/>
            <p:nvPr/>
          </p:nvSpPr>
          <p:spPr>
            <a:xfrm>
              <a:off x="3329342" y="4508554"/>
              <a:ext cx="759469" cy="169277"/>
            </a:xfrm>
            <a:prstGeom prst="rect">
              <a:avLst/>
            </a:prstGeom>
          </p:spPr>
          <p:txBody>
            <a:bodyPr vert="horz" wrap="square" lIns="0" tIns="0" rIns="0" bIns="0" rtlCol="0">
              <a:spAutoFit/>
            </a:bodyPr>
            <a:lstStyle/>
            <a:p>
              <a:pPr marL="12700">
                <a:lnSpc>
                  <a:spcPct val="100000"/>
                </a:lnSpc>
              </a:pPr>
              <a:endParaRPr sz="1100" dirty="0">
                <a:latin typeface="Franklin Gothic Book" panose="020B0503020102020204" pitchFamily="34" charset="0"/>
                <a:cs typeface="Arial"/>
              </a:endParaRPr>
            </a:p>
          </p:txBody>
        </p:sp>
      </p:grpSp>
      <p:grpSp>
        <p:nvGrpSpPr>
          <p:cNvPr id="73" name="Group 72">
            <a:extLst>
              <a:ext uri="{FF2B5EF4-FFF2-40B4-BE49-F238E27FC236}">
                <a16:creationId xmlns:a16="http://schemas.microsoft.com/office/drawing/2014/main" xmlns="" id="{3E4AF96C-0B29-4709-BC21-5C06A82E492C}"/>
              </a:ext>
            </a:extLst>
          </p:cNvPr>
          <p:cNvGrpSpPr/>
          <p:nvPr/>
        </p:nvGrpSpPr>
        <p:grpSpPr>
          <a:xfrm>
            <a:off x="7647114" y="5609179"/>
            <a:ext cx="847091" cy="342684"/>
            <a:chOff x="8421678" y="4535932"/>
            <a:chExt cx="847091" cy="342684"/>
          </a:xfrm>
        </p:grpSpPr>
        <p:sp>
          <p:nvSpPr>
            <p:cNvPr id="48" name="object 48"/>
            <p:cNvSpPr txBox="1"/>
            <p:nvPr/>
          </p:nvSpPr>
          <p:spPr>
            <a:xfrm>
              <a:off x="8449309" y="4535932"/>
              <a:ext cx="542291" cy="169277"/>
            </a:xfrm>
            <a:prstGeom prst="rect">
              <a:avLst/>
            </a:prstGeom>
          </p:spPr>
          <p:txBody>
            <a:bodyPr vert="horz" wrap="square" lIns="0" tIns="0" rIns="0" bIns="0" rtlCol="0">
              <a:spAutoFit/>
            </a:bodyPr>
            <a:lstStyle/>
            <a:p>
              <a:pPr marL="12700"/>
              <a:r>
                <a:rPr sz="1100" spc="-5" dirty="0">
                  <a:solidFill>
                    <a:srgbClr val="494949"/>
                  </a:solidFill>
                  <a:latin typeface="Franklin Gothic Book" panose="020B0503020102020204" pitchFamily="34" charset="0"/>
                  <a:cs typeface="Arial"/>
                </a:rPr>
                <a:t>Intake</a:t>
              </a:r>
            </a:p>
          </p:txBody>
        </p:sp>
        <p:sp>
          <p:nvSpPr>
            <p:cNvPr id="50" name="object 50"/>
            <p:cNvSpPr txBox="1"/>
            <p:nvPr/>
          </p:nvSpPr>
          <p:spPr>
            <a:xfrm>
              <a:off x="8421678" y="4709339"/>
              <a:ext cx="847091" cy="169277"/>
            </a:xfrm>
            <a:prstGeom prst="rect">
              <a:avLst/>
            </a:prstGeom>
          </p:spPr>
          <p:txBody>
            <a:bodyPr vert="horz" wrap="square" lIns="0" tIns="0" rIns="0" bIns="0" rtlCol="0">
              <a:spAutoFit/>
            </a:bodyPr>
            <a:lstStyle/>
            <a:p>
              <a:pPr marL="12700">
                <a:lnSpc>
                  <a:spcPct val="100000"/>
                </a:lnSpc>
              </a:pPr>
              <a:r>
                <a:rPr sz="1100" spc="-5" dirty="0">
                  <a:solidFill>
                    <a:srgbClr val="494949"/>
                  </a:solidFill>
                  <a:latin typeface="Franklin Gothic Book" panose="020B0503020102020204" pitchFamily="34" charset="0"/>
                  <a:cs typeface="Arial"/>
                </a:rPr>
                <a:t>Assessment</a:t>
              </a:r>
            </a:p>
          </p:txBody>
        </p:sp>
      </p:grpSp>
      <p:cxnSp>
        <p:nvCxnSpPr>
          <p:cNvPr id="88" name="Straight Arrow Connector 87">
            <a:extLst>
              <a:ext uri="{FF2B5EF4-FFF2-40B4-BE49-F238E27FC236}">
                <a16:creationId xmlns:a16="http://schemas.microsoft.com/office/drawing/2014/main" xmlns="" id="{D3AC44BA-1E7A-455F-943A-F72B6A147E13}"/>
              </a:ext>
            </a:extLst>
          </p:cNvPr>
          <p:cNvCxnSpPr>
            <a:cxnSpLocks/>
          </p:cNvCxnSpPr>
          <p:nvPr/>
        </p:nvCxnSpPr>
        <p:spPr>
          <a:xfrm>
            <a:off x="1389697" y="3680268"/>
            <a:ext cx="779824" cy="0"/>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89" name="Straight Arrow Connector 88">
            <a:extLst>
              <a:ext uri="{FF2B5EF4-FFF2-40B4-BE49-F238E27FC236}">
                <a16:creationId xmlns:a16="http://schemas.microsoft.com/office/drawing/2014/main" xmlns="" id="{6EBF6C2D-D308-4DE5-837A-431C9A1ACD74}"/>
              </a:ext>
            </a:extLst>
          </p:cNvPr>
          <p:cNvCxnSpPr>
            <a:cxnSpLocks/>
          </p:cNvCxnSpPr>
          <p:nvPr/>
        </p:nvCxnSpPr>
        <p:spPr>
          <a:xfrm>
            <a:off x="3624372" y="3664647"/>
            <a:ext cx="719028" cy="0"/>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90" name="Straight Arrow Connector 89">
            <a:extLst>
              <a:ext uri="{FF2B5EF4-FFF2-40B4-BE49-F238E27FC236}">
                <a16:creationId xmlns:a16="http://schemas.microsoft.com/office/drawing/2014/main" xmlns="" id="{82568D17-C38C-428D-8C18-2515737FE047}"/>
              </a:ext>
            </a:extLst>
          </p:cNvPr>
          <p:cNvCxnSpPr>
            <a:cxnSpLocks/>
          </p:cNvCxnSpPr>
          <p:nvPr/>
        </p:nvCxnSpPr>
        <p:spPr>
          <a:xfrm>
            <a:off x="5715000" y="3652980"/>
            <a:ext cx="990600" cy="0"/>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91" name="Straight Arrow Connector 90">
            <a:extLst>
              <a:ext uri="{FF2B5EF4-FFF2-40B4-BE49-F238E27FC236}">
                <a16:creationId xmlns:a16="http://schemas.microsoft.com/office/drawing/2014/main" xmlns="" id="{F11E33E5-BC36-4027-A51D-902098AD8FCD}"/>
              </a:ext>
            </a:extLst>
          </p:cNvPr>
          <p:cNvCxnSpPr>
            <a:cxnSpLocks/>
          </p:cNvCxnSpPr>
          <p:nvPr/>
        </p:nvCxnSpPr>
        <p:spPr>
          <a:xfrm>
            <a:off x="8223461" y="3658932"/>
            <a:ext cx="605683" cy="0"/>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sp>
        <p:nvSpPr>
          <p:cNvPr id="99" name="object 54">
            <a:extLst>
              <a:ext uri="{FF2B5EF4-FFF2-40B4-BE49-F238E27FC236}">
                <a16:creationId xmlns:a16="http://schemas.microsoft.com/office/drawing/2014/main" xmlns="" id="{C522A47E-C3AE-4046-9D6B-C4EDF34395D0}"/>
              </a:ext>
            </a:extLst>
          </p:cNvPr>
          <p:cNvSpPr/>
          <p:nvPr/>
        </p:nvSpPr>
        <p:spPr>
          <a:xfrm>
            <a:off x="904850" y="3546089"/>
            <a:ext cx="457200" cy="421469"/>
          </a:xfrm>
          <a:custGeom>
            <a:avLst/>
            <a:gdLst/>
            <a:ahLst/>
            <a:cxnLst/>
            <a:rect l="l" t="t" r="r" b="b"/>
            <a:pathLst>
              <a:path w="457200" h="457200">
                <a:moveTo>
                  <a:pt x="0" y="0"/>
                </a:moveTo>
                <a:lnTo>
                  <a:pt x="0" y="228600"/>
                </a:lnTo>
                <a:lnTo>
                  <a:pt x="228600" y="457200"/>
                </a:lnTo>
                <a:lnTo>
                  <a:pt x="457200" y="228599"/>
                </a:lnTo>
                <a:lnTo>
                  <a:pt x="457200" y="0"/>
                </a:lnTo>
                <a:lnTo>
                  <a:pt x="0" y="0"/>
                </a:lnTo>
                <a:close/>
              </a:path>
            </a:pathLst>
          </a:custGeom>
          <a:solidFill>
            <a:srgbClr val="F9F9F9"/>
          </a:solidFill>
          <a:ln w="3175">
            <a:solidFill>
              <a:srgbClr val="000000"/>
            </a:solidFill>
          </a:ln>
        </p:spPr>
        <p:txBody>
          <a:bodyPr wrap="square" lIns="0" tIns="0" rIns="0" bIns="0" rtlCol="0"/>
          <a:lstStyle/>
          <a:p>
            <a:pPr marR="5080" indent="123189"/>
            <a:r>
              <a:rPr lang="en-US" dirty="0">
                <a:solidFill>
                  <a:srgbClr val="494949"/>
                </a:solidFill>
                <a:latin typeface="Franklin Gothic Book" panose="020B0503020102020204" pitchFamily="34" charset="0"/>
              </a:rPr>
              <a:t>A</a:t>
            </a:r>
            <a:endParaRPr dirty="0">
              <a:solidFill>
                <a:srgbClr val="494949"/>
              </a:solidFill>
              <a:latin typeface="Franklin Gothic Book" panose="020B0503020102020204" pitchFamily="34" charset="0"/>
            </a:endParaRPr>
          </a:p>
        </p:txBody>
      </p:sp>
      <p:sp>
        <p:nvSpPr>
          <p:cNvPr id="100" name="object 54">
            <a:extLst>
              <a:ext uri="{FF2B5EF4-FFF2-40B4-BE49-F238E27FC236}">
                <a16:creationId xmlns:a16="http://schemas.microsoft.com/office/drawing/2014/main" xmlns="" id="{230D95D1-EC55-470D-9C14-A7E37AC970AE}"/>
              </a:ext>
            </a:extLst>
          </p:cNvPr>
          <p:cNvSpPr/>
          <p:nvPr/>
        </p:nvSpPr>
        <p:spPr>
          <a:xfrm>
            <a:off x="8889045" y="3560973"/>
            <a:ext cx="457200" cy="421469"/>
          </a:xfrm>
          <a:custGeom>
            <a:avLst/>
            <a:gdLst/>
            <a:ahLst/>
            <a:cxnLst/>
            <a:rect l="l" t="t" r="r" b="b"/>
            <a:pathLst>
              <a:path w="457200" h="457200">
                <a:moveTo>
                  <a:pt x="0" y="0"/>
                </a:moveTo>
                <a:lnTo>
                  <a:pt x="0" y="228600"/>
                </a:lnTo>
                <a:lnTo>
                  <a:pt x="228600" y="457200"/>
                </a:lnTo>
                <a:lnTo>
                  <a:pt x="457200" y="228599"/>
                </a:lnTo>
                <a:lnTo>
                  <a:pt x="457200" y="0"/>
                </a:lnTo>
                <a:lnTo>
                  <a:pt x="0" y="0"/>
                </a:lnTo>
                <a:close/>
              </a:path>
            </a:pathLst>
          </a:custGeom>
          <a:solidFill>
            <a:srgbClr val="F9F9F9"/>
          </a:solidFill>
          <a:ln w="3175">
            <a:solidFill>
              <a:srgbClr val="000000"/>
            </a:solidFill>
          </a:ln>
        </p:spPr>
        <p:txBody>
          <a:bodyPr wrap="square" lIns="0" tIns="0" rIns="0" bIns="0" rtlCol="0"/>
          <a:lstStyle/>
          <a:p>
            <a:pPr marR="5080" indent="123189"/>
            <a:r>
              <a:rPr lang="en-US" dirty="0">
                <a:solidFill>
                  <a:srgbClr val="494949"/>
                </a:solidFill>
                <a:latin typeface="Franklin Gothic Book" panose="020B0503020102020204" pitchFamily="34" charset="0"/>
              </a:rPr>
              <a:t>B</a:t>
            </a:r>
            <a:endParaRPr dirty="0">
              <a:solidFill>
                <a:srgbClr val="494949"/>
              </a:solidFill>
              <a:latin typeface="Franklin Gothic Book" panose="020B0503020102020204" pitchFamily="34" charset="0"/>
            </a:endParaRPr>
          </a:p>
        </p:txBody>
      </p:sp>
    </p:spTree>
    <p:extLst>
      <p:ext uri="{BB962C8B-B14F-4D97-AF65-F5344CB8AC3E}">
        <p14:creationId xmlns:p14="http://schemas.microsoft.com/office/powerpoint/2010/main" val="3613574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3">
            <a:extLst>
              <a:ext uri="{FF2B5EF4-FFF2-40B4-BE49-F238E27FC236}">
                <a16:creationId xmlns:a16="http://schemas.microsoft.com/office/drawing/2014/main" xmlns="" id="{CD117A49-8310-4199-A878-6752D2E89C56}"/>
              </a:ext>
            </a:extLst>
          </p:cNvPr>
          <p:cNvSpPr/>
          <p:nvPr/>
        </p:nvSpPr>
        <p:spPr>
          <a:xfrm rot="5400000">
            <a:off x="4841368" y="2422347"/>
            <a:ext cx="511743" cy="10232580"/>
          </a:xfrm>
          <a:prstGeom prst="rect">
            <a:avLst/>
          </a:prstGeom>
          <a:solidFill>
            <a:srgbClr val="6D6E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Graphic 44">
            <a:extLst>
              <a:ext uri="{FF2B5EF4-FFF2-40B4-BE49-F238E27FC236}">
                <a16:creationId xmlns:a16="http://schemas.microsoft.com/office/drawing/2014/main" xmlns="" id="{25C77D75-3F3B-40F0-A89A-D8177AEDC779}"/>
              </a:ext>
            </a:extLst>
          </p:cNvPr>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10800000">
            <a:off x="-274861" y="7304873"/>
            <a:ext cx="10744200" cy="489636"/>
          </a:xfrm>
          <a:prstGeom prst="rect">
            <a:avLst/>
          </a:prstGeom>
        </p:spPr>
      </p:pic>
      <p:sp>
        <p:nvSpPr>
          <p:cNvPr id="49" name="object 91">
            <a:extLst>
              <a:ext uri="{FF2B5EF4-FFF2-40B4-BE49-F238E27FC236}">
                <a16:creationId xmlns:a16="http://schemas.microsoft.com/office/drawing/2014/main" xmlns="" id="{32B2537A-2ED6-4C88-8AD1-AACBEE5A9B3D}"/>
              </a:ext>
            </a:extLst>
          </p:cNvPr>
          <p:cNvSpPr txBox="1"/>
          <p:nvPr/>
        </p:nvSpPr>
        <p:spPr>
          <a:xfrm>
            <a:off x="8070660" y="112695"/>
            <a:ext cx="2142870" cy="276999"/>
          </a:xfrm>
          <a:prstGeom prst="rect">
            <a:avLst/>
          </a:prstGeom>
        </p:spPr>
        <p:txBody>
          <a:bodyPr vert="horz" wrap="square" lIns="0" tIns="0" rIns="0" bIns="0" rtlCol="0">
            <a:spAutoFit/>
          </a:bodyPr>
          <a:lstStyle/>
          <a:p>
            <a:pPr marL="12700">
              <a:lnSpc>
                <a:spcPct val="100000"/>
              </a:lnSpc>
            </a:pPr>
            <a:r>
              <a:rPr dirty="0">
                <a:solidFill>
                  <a:srgbClr val="535455"/>
                </a:solidFill>
                <a:latin typeface="Franklin Gothic Book" panose="020B0503020102020204" pitchFamily="34" charset="0"/>
              </a:rPr>
              <a:t>&lt;&lt;Agency Name&gt;&gt;</a:t>
            </a:r>
          </a:p>
        </p:txBody>
      </p:sp>
      <p:sp>
        <p:nvSpPr>
          <p:cNvPr id="50" name="Rectangle 49">
            <a:extLst>
              <a:ext uri="{FF2B5EF4-FFF2-40B4-BE49-F238E27FC236}">
                <a16:creationId xmlns:a16="http://schemas.microsoft.com/office/drawing/2014/main" xmlns="" id="{0321BA87-9F75-4F2A-A84A-32D4CA337272}"/>
              </a:ext>
            </a:extLst>
          </p:cNvPr>
          <p:cNvSpPr/>
          <p:nvPr/>
        </p:nvSpPr>
        <p:spPr>
          <a:xfrm>
            <a:off x="2851983" y="1506102"/>
            <a:ext cx="4316331" cy="285014"/>
          </a:xfrm>
          <a:prstGeom prst="rect">
            <a:avLst/>
          </a:prstGeom>
        </p:spPr>
        <p:txBody>
          <a:bodyPr wrap="square">
            <a:spAutoFit/>
          </a:bodyPr>
          <a:lstStyle/>
          <a:p>
            <a:pPr marL="49530" algn="ctr" defTabSz="754380">
              <a:lnSpc>
                <a:spcPts val="910"/>
              </a:lnSpc>
            </a:pPr>
            <a:r>
              <a:rPr lang="en-US" sz="3600" dirty="0">
                <a:solidFill>
                  <a:srgbClr val="27A9E1"/>
                </a:solidFill>
                <a:latin typeface="Franklin Gothic Medium" panose="020B0603020102020204" pitchFamily="34" charset="0"/>
              </a:rPr>
              <a:t>Home Visitor Intake</a:t>
            </a:r>
          </a:p>
        </p:txBody>
      </p:sp>
      <p:grpSp>
        <p:nvGrpSpPr>
          <p:cNvPr id="3" name="Group 2">
            <a:extLst>
              <a:ext uri="{FF2B5EF4-FFF2-40B4-BE49-F238E27FC236}">
                <a16:creationId xmlns:a16="http://schemas.microsoft.com/office/drawing/2014/main" xmlns="" id="{3F52BDAF-1ACA-4991-B142-CBD41F3945B4}"/>
              </a:ext>
            </a:extLst>
          </p:cNvPr>
          <p:cNvGrpSpPr/>
          <p:nvPr/>
        </p:nvGrpSpPr>
        <p:grpSpPr>
          <a:xfrm>
            <a:off x="997166" y="2743200"/>
            <a:ext cx="8064067" cy="2625396"/>
            <a:chOff x="626635" y="2720067"/>
            <a:chExt cx="8064067" cy="2625396"/>
          </a:xfrm>
        </p:grpSpPr>
        <p:grpSp>
          <p:nvGrpSpPr>
            <p:cNvPr id="48" name="Group 47">
              <a:extLst>
                <a:ext uri="{FF2B5EF4-FFF2-40B4-BE49-F238E27FC236}">
                  <a16:creationId xmlns:a16="http://schemas.microsoft.com/office/drawing/2014/main" xmlns="" id="{518824AE-9A9A-44DB-B98E-527EA8C7881D}"/>
                </a:ext>
              </a:extLst>
            </p:cNvPr>
            <p:cNvGrpSpPr/>
            <p:nvPr/>
          </p:nvGrpSpPr>
          <p:grpSpPr>
            <a:xfrm>
              <a:off x="1921091" y="3176028"/>
              <a:ext cx="1436288" cy="914399"/>
              <a:chOff x="1828800" y="3200400"/>
              <a:chExt cx="1436288" cy="914399"/>
            </a:xfrm>
          </p:grpSpPr>
          <p:sp>
            <p:nvSpPr>
              <p:cNvPr id="4" name="object 4"/>
              <p:cNvSpPr/>
              <p:nvPr/>
            </p:nvSpPr>
            <p:spPr>
              <a:xfrm>
                <a:off x="1828800" y="3200400"/>
                <a:ext cx="1371600" cy="182880"/>
              </a:xfrm>
              <a:custGeom>
                <a:avLst/>
                <a:gdLst/>
                <a:ahLst/>
                <a:cxnLst/>
                <a:rect l="l" t="t" r="r" b="b"/>
                <a:pathLst>
                  <a:path w="1371600" h="182879">
                    <a:moveTo>
                      <a:pt x="0" y="0"/>
                    </a:moveTo>
                    <a:lnTo>
                      <a:pt x="0" y="182880"/>
                    </a:lnTo>
                    <a:lnTo>
                      <a:pt x="1371600" y="182880"/>
                    </a:lnTo>
                    <a:lnTo>
                      <a:pt x="1371600" y="0"/>
                    </a:lnTo>
                    <a:lnTo>
                      <a:pt x="0" y="0"/>
                    </a:lnTo>
                    <a:close/>
                  </a:path>
                </a:pathLst>
              </a:custGeom>
              <a:solidFill>
                <a:srgbClr val="F9F9F9"/>
              </a:solidFill>
              <a:ln w="3175">
                <a:solidFill>
                  <a:srgbClr val="000000"/>
                </a:solidFill>
              </a:ln>
            </p:spPr>
            <p:txBody>
              <a:bodyPr wrap="square" lIns="0" tIns="0" rIns="0" bIns="0" rtlCol="0"/>
              <a:lstStyle/>
              <a:p>
                <a:endParaRPr/>
              </a:p>
            </p:txBody>
          </p:sp>
          <p:sp>
            <p:nvSpPr>
              <p:cNvPr id="5" name="object 5"/>
              <p:cNvSpPr txBox="1"/>
              <p:nvPr/>
            </p:nvSpPr>
            <p:spPr>
              <a:xfrm>
                <a:off x="1861485" y="3202756"/>
                <a:ext cx="1403603" cy="184666"/>
              </a:xfrm>
              <a:prstGeom prst="rect">
                <a:avLst/>
              </a:prstGeom>
            </p:spPr>
            <p:txBody>
              <a:bodyPr vert="horz" wrap="square" lIns="0" tIns="0" rIns="0" bIns="0" rtlCol="0">
                <a:spAutoFit/>
              </a:bodyPr>
              <a:lstStyle/>
              <a:p>
                <a:pPr marL="12700" marR="5080" indent="-78105" algn="ctr"/>
                <a:r>
                  <a:rPr sz="1200" spc="-5" dirty="0">
                    <a:solidFill>
                      <a:srgbClr val="494949"/>
                    </a:solidFill>
                    <a:latin typeface="Franklin Gothic Demi" panose="020B0703020102020204" pitchFamily="34" charset="0"/>
                    <a:cs typeface="Arial"/>
                  </a:rPr>
                  <a:t>13. HV Supervisor</a:t>
                </a:r>
              </a:p>
            </p:txBody>
          </p:sp>
          <p:sp>
            <p:nvSpPr>
              <p:cNvPr id="6" name="object 6"/>
              <p:cNvSpPr/>
              <p:nvPr/>
            </p:nvSpPr>
            <p:spPr>
              <a:xfrm>
                <a:off x="1828800" y="3383279"/>
                <a:ext cx="1371600" cy="731520"/>
              </a:xfrm>
              <a:custGeom>
                <a:avLst/>
                <a:gdLst/>
                <a:ahLst/>
                <a:cxnLst/>
                <a:rect l="l" t="t" r="r" b="b"/>
                <a:pathLst>
                  <a:path w="1371600" h="731520">
                    <a:moveTo>
                      <a:pt x="0" y="0"/>
                    </a:moveTo>
                    <a:lnTo>
                      <a:pt x="0" y="731520"/>
                    </a:lnTo>
                    <a:lnTo>
                      <a:pt x="1371600" y="731520"/>
                    </a:lnTo>
                    <a:lnTo>
                      <a:pt x="1371600" y="0"/>
                    </a:lnTo>
                    <a:lnTo>
                      <a:pt x="0" y="0"/>
                    </a:lnTo>
                    <a:close/>
                  </a:path>
                </a:pathLst>
              </a:custGeom>
              <a:ln w="3175">
                <a:solidFill>
                  <a:srgbClr val="000000"/>
                </a:solidFill>
              </a:ln>
            </p:spPr>
            <p:txBody>
              <a:bodyPr wrap="square" lIns="0" tIns="0" rIns="0" bIns="0" rtlCol="0"/>
              <a:lstStyle/>
              <a:p>
                <a:endParaRPr/>
              </a:p>
            </p:txBody>
          </p:sp>
          <p:sp>
            <p:nvSpPr>
              <p:cNvPr id="7" name="object 7"/>
              <p:cNvSpPr txBox="1"/>
              <p:nvPr/>
            </p:nvSpPr>
            <p:spPr>
              <a:xfrm>
                <a:off x="1902460" y="3419371"/>
                <a:ext cx="1182370" cy="677108"/>
              </a:xfrm>
              <a:prstGeom prst="rect">
                <a:avLst/>
              </a:prstGeom>
            </p:spPr>
            <p:txBody>
              <a:bodyPr vert="horz" wrap="square" lIns="0" tIns="0" rIns="0" bIns="0" rtlCol="0">
                <a:spAutoFit/>
              </a:bodyPr>
              <a:lstStyle/>
              <a:p>
                <a:pPr marL="12700" marR="5080" indent="2540" algn="ctr">
                  <a:lnSpc>
                    <a:spcPct val="100000"/>
                  </a:lnSpc>
                </a:pPr>
                <a:r>
                  <a:rPr sz="1100" spc="-5" dirty="0">
                    <a:solidFill>
                      <a:srgbClr val="494949"/>
                    </a:solidFill>
                    <a:latin typeface="Franklin Gothic Book" panose="020B0503020102020204" pitchFamily="34" charset="0"/>
                    <a:cs typeface="Arial"/>
                  </a:rPr>
                  <a:t>Review</a:t>
                </a:r>
                <a:r>
                  <a:rPr lang="en-US" sz="1100" spc="-5" dirty="0">
                    <a:solidFill>
                      <a:srgbClr val="494949"/>
                    </a:solidFill>
                    <a:latin typeface="Franklin Gothic Book" panose="020B0503020102020204" pitchFamily="34" charset="0"/>
                    <a:cs typeface="Arial"/>
                  </a:rPr>
                  <a:t> </a:t>
                </a:r>
                <a:r>
                  <a:rPr sz="1100" spc="-5" dirty="0">
                    <a:solidFill>
                      <a:srgbClr val="494949"/>
                    </a:solidFill>
                    <a:latin typeface="Franklin Gothic Book" panose="020B0503020102020204" pitchFamily="34" charset="0"/>
                    <a:cs typeface="Arial"/>
                  </a:rPr>
                  <a:t>Data Quality Report, Discuss with</a:t>
                </a:r>
                <a:r>
                  <a:rPr lang="en-US" sz="1100" spc="-5" dirty="0">
                    <a:solidFill>
                      <a:srgbClr val="494949"/>
                    </a:solidFill>
                    <a:latin typeface="Franklin Gothic Book" panose="020B0503020102020204" pitchFamily="34" charset="0"/>
                    <a:cs typeface="Arial"/>
                  </a:rPr>
                  <a:t> </a:t>
                </a:r>
                <a:r>
                  <a:rPr sz="1100" spc="-5" dirty="0">
                    <a:solidFill>
                      <a:srgbClr val="494949"/>
                    </a:solidFill>
                    <a:latin typeface="Franklin Gothic Book" panose="020B0503020102020204" pitchFamily="34" charset="0"/>
                    <a:cs typeface="Arial"/>
                  </a:rPr>
                  <a:t>Home Visitor Staff</a:t>
                </a:r>
              </a:p>
            </p:txBody>
          </p:sp>
        </p:grpSp>
        <p:grpSp>
          <p:nvGrpSpPr>
            <p:cNvPr id="47" name="Group 46">
              <a:extLst>
                <a:ext uri="{FF2B5EF4-FFF2-40B4-BE49-F238E27FC236}">
                  <a16:creationId xmlns:a16="http://schemas.microsoft.com/office/drawing/2014/main" xmlns="" id="{98AA1C9B-C0AD-4A00-AAA9-07FDA1DF059A}"/>
                </a:ext>
              </a:extLst>
            </p:cNvPr>
            <p:cNvGrpSpPr/>
            <p:nvPr/>
          </p:nvGrpSpPr>
          <p:grpSpPr>
            <a:xfrm>
              <a:off x="4876800" y="3176681"/>
              <a:ext cx="1371600" cy="914399"/>
              <a:chOff x="4343400" y="3200400"/>
              <a:chExt cx="1371600" cy="914399"/>
            </a:xfrm>
          </p:grpSpPr>
          <p:sp>
            <p:nvSpPr>
              <p:cNvPr id="22" name="object 22"/>
              <p:cNvSpPr/>
              <p:nvPr/>
            </p:nvSpPr>
            <p:spPr>
              <a:xfrm>
                <a:off x="4343400" y="3200400"/>
                <a:ext cx="1371600" cy="182880"/>
              </a:xfrm>
              <a:custGeom>
                <a:avLst/>
                <a:gdLst/>
                <a:ahLst/>
                <a:cxnLst/>
                <a:rect l="l" t="t" r="r" b="b"/>
                <a:pathLst>
                  <a:path w="1371600" h="182879">
                    <a:moveTo>
                      <a:pt x="0" y="0"/>
                    </a:moveTo>
                    <a:lnTo>
                      <a:pt x="0" y="182880"/>
                    </a:lnTo>
                    <a:lnTo>
                      <a:pt x="1371600" y="182880"/>
                    </a:lnTo>
                    <a:lnTo>
                      <a:pt x="1371600" y="0"/>
                    </a:lnTo>
                    <a:lnTo>
                      <a:pt x="0" y="0"/>
                    </a:lnTo>
                    <a:close/>
                  </a:path>
                </a:pathLst>
              </a:custGeom>
              <a:solidFill>
                <a:srgbClr val="F9F9F9"/>
              </a:solidFill>
              <a:ln w="3175">
                <a:solidFill>
                  <a:srgbClr val="000000"/>
                </a:solidFill>
              </a:ln>
            </p:spPr>
            <p:txBody>
              <a:bodyPr wrap="square" lIns="0" tIns="0" rIns="0" bIns="0" rtlCol="0"/>
              <a:lstStyle/>
              <a:p>
                <a:endParaRPr/>
              </a:p>
            </p:txBody>
          </p:sp>
          <p:sp>
            <p:nvSpPr>
              <p:cNvPr id="23" name="object 23"/>
              <p:cNvSpPr txBox="1"/>
              <p:nvPr/>
            </p:nvSpPr>
            <p:spPr>
              <a:xfrm>
                <a:off x="4395184" y="3204155"/>
                <a:ext cx="1241423" cy="184666"/>
              </a:xfrm>
              <a:prstGeom prst="rect">
                <a:avLst/>
              </a:prstGeom>
            </p:spPr>
            <p:txBody>
              <a:bodyPr vert="horz" wrap="square" lIns="0" tIns="0" rIns="0" bIns="0" rtlCol="0">
                <a:spAutoFit/>
              </a:bodyPr>
              <a:lstStyle/>
              <a:p>
                <a:pPr marL="12700" marR="5080" indent="-78105" algn="ctr">
                  <a:lnSpc>
                    <a:spcPct val="100000"/>
                  </a:lnSpc>
                </a:pPr>
                <a:r>
                  <a:rPr sz="1200" spc="-5" dirty="0">
                    <a:solidFill>
                      <a:srgbClr val="494949"/>
                    </a:solidFill>
                    <a:latin typeface="Franklin Gothic Demi" panose="020B0703020102020204" pitchFamily="34" charset="0"/>
                    <a:cs typeface="Arial"/>
                  </a:rPr>
                  <a:t>14. Home Visitor</a:t>
                </a:r>
              </a:p>
            </p:txBody>
          </p:sp>
          <p:sp>
            <p:nvSpPr>
              <p:cNvPr id="24" name="object 24"/>
              <p:cNvSpPr/>
              <p:nvPr/>
            </p:nvSpPr>
            <p:spPr>
              <a:xfrm>
                <a:off x="4343400" y="3383279"/>
                <a:ext cx="1371600" cy="731520"/>
              </a:xfrm>
              <a:custGeom>
                <a:avLst/>
                <a:gdLst/>
                <a:ahLst/>
                <a:cxnLst/>
                <a:rect l="l" t="t" r="r" b="b"/>
                <a:pathLst>
                  <a:path w="1371600" h="731520">
                    <a:moveTo>
                      <a:pt x="0" y="0"/>
                    </a:moveTo>
                    <a:lnTo>
                      <a:pt x="0" y="731520"/>
                    </a:lnTo>
                    <a:lnTo>
                      <a:pt x="1371600" y="731520"/>
                    </a:lnTo>
                    <a:lnTo>
                      <a:pt x="1371600" y="0"/>
                    </a:lnTo>
                    <a:lnTo>
                      <a:pt x="0" y="0"/>
                    </a:lnTo>
                    <a:close/>
                  </a:path>
                </a:pathLst>
              </a:custGeom>
              <a:ln w="3175">
                <a:solidFill>
                  <a:srgbClr val="000000"/>
                </a:solidFill>
              </a:ln>
            </p:spPr>
            <p:txBody>
              <a:bodyPr wrap="square" lIns="0" tIns="0" rIns="0" bIns="0" rtlCol="0"/>
              <a:lstStyle/>
              <a:p>
                <a:endParaRPr/>
              </a:p>
            </p:txBody>
          </p:sp>
          <p:sp>
            <p:nvSpPr>
              <p:cNvPr id="25" name="object 25"/>
              <p:cNvSpPr txBox="1"/>
              <p:nvPr/>
            </p:nvSpPr>
            <p:spPr>
              <a:xfrm>
                <a:off x="4456810" y="3489240"/>
                <a:ext cx="1141730" cy="507831"/>
              </a:xfrm>
              <a:prstGeom prst="rect">
                <a:avLst/>
              </a:prstGeom>
            </p:spPr>
            <p:txBody>
              <a:bodyPr vert="horz" wrap="square" lIns="0" tIns="0" rIns="0" bIns="0" rtlCol="0">
                <a:spAutoFit/>
              </a:bodyPr>
              <a:lstStyle/>
              <a:p>
                <a:pPr marL="12700" marR="5080" indent="2540" algn="ctr"/>
                <a:r>
                  <a:rPr sz="1100" spc="-5" dirty="0">
                    <a:solidFill>
                      <a:srgbClr val="494949"/>
                    </a:solidFill>
                    <a:latin typeface="Franklin Gothic Book" panose="020B0503020102020204" pitchFamily="34" charset="0"/>
                    <a:cs typeface="Arial"/>
                  </a:rPr>
                  <a:t>Enter Any and All Missing Intake Data</a:t>
                </a:r>
              </a:p>
            </p:txBody>
          </p:sp>
        </p:grpSp>
        <p:grpSp>
          <p:nvGrpSpPr>
            <p:cNvPr id="46" name="Group 45">
              <a:extLst>
                <a:ext uri="{FF2B5EF4-FFF2-40B4-BE49-F238E27FC236}">
                  <a16:creationId xmlns:a16="http://schemas.microsoft.com/office/drawing/2014/main" xmlns="" id="{BF09A3BD-F587-4CA1-86A3-15E282D9BEA8}"/>
                </a:ext>
              </a:extLst>
            </p:cNvPr>
            <p:cNvGrpSpPr/>
            <p:nvPr/>
          </p:nvGrpSpPr>
          <p:grpSpPr>
            <a:xfrm>
              <a:off x="7655992" y="3205590"/>
              <a:ext cx="1034710" cy="933331"/>
              <a:chOff x="6949364" y="3223911"/>
              <a:chExt cx="1034710" cy="933331"/>
            </a:xfrm>
          </p:grpSpPr>
          <p:sp>
            <p:nvSpPr>
              <p:cNvPr id="30" name="object 30"/>
              <p:cNvSpPr/>
              <p:nvPr/>
            </p:nvSpPr>
            <p:spPr>
              <a:xfrm>
                <a:off x="6949365" y="3223911"/>
                <a:ext cx="1034709" cy="933331"/>
              </a:xfrm>
              <a:custGeom>
                <a:avLst/>
                <a:gdLst/>
                <a:ahLst/>
                <a:cxnLst/>
                <a:rect l="l" t="t" r="r" b="b"/>
                <a:pathLst>
                  <a:path w="914400" h="914400">
                    <a:moveTo>
                      <a:pt x="0" y="457200"/>
                    </a:moveTo>
                    <a:lnTo>
                      <a:pt x="2363" y="410500"/>
                    </a:lnTo>
                    <a:lnTo>
                      <a:pt x="9300" y="365139"/>
                    </a:lnTo>
                    <a:lnTo>
                      <a:pt x="20579" y="321347"/>
                    </a:lnTo>
                    <a:lnTo>
                      <a:pt x="35968" y="279356"/>
                    </a:lnTo>
                    <a:lnTo>
                      <a:pt x="55238" y="239396"/>
                    </a:lnTo>
                    <a:lnTo>
                      <a:pt x="78157" y="201699"/>
                    </a:lnTo>
                    <a:lnTo>
                      <a:pt x="104493" y="166495"/>
                    </a:lnTo>
                    <a:lnTo>
                      <a:pt x="134016" y="134016"/>
                    </a:lnTo>
                    <a:lnTo>
                      <a:pt x="166495" y="104493"/>
                    </a:lnTo>
                    <a:lnTo>
                      <a:pt x="201699" y="78157"/>
                    </a:lnTo>
                    <a:lnTo>
                      <a:pt x="239396" y="55238"/>
                    </a:lnTo>
                    <a:lnTo>
                      <a:pt x="279356" y="35968"/>
                    </a:lnTo>
                    <a:lnTo>
                      <a:pt x="321347" y="20579"/>
                    </a:lnTo>
                    <a:lnTo>
                      <a:pt x="365139" y="9300"/>
                    </a:lnTo>
                    <a:lnTo>
                      <a:pt x="410500" y="2363"/>
                    </a:lnTo>
                    <a:lnTo>
                      <a:pt x="457200" y="0"/>
                    </a:lnTo>
                    <a:lnTo>
                      <a:pt x="504025" y="2363"/>
                    </a:lnTo>
                    <a:lnTo>
                      <a:pt x="549479" y="9300"/>
                    </a:lnTo>
                    <a:lnTo>
                      <a:pt x="593335" y="20579"/>
                    </a:lnTo>
                    <a:lnTo>
                      <a:pt x="635365" y="35968"/>
                    </a:lnTo>
                    <a:lnTo>
                      <a:pt x="675341" y="55238"/>
                    </a:lnTo>
                    <a:lnTo>
                      <a:pt x="713035" y="78157"/>
                    </a:lnTo>
                    <a:lnTo>
                      <a:pt x="748220" y="104493"/>
                    </a:lnTo>
                    <a:lnTo>
                      <a:pt x="780669" y="134016"/>
                    </a:lnTo>
                    <a:lnTo>
                      <a:pt x="810152" y="166495"/>
                    </a:lnTo>
                    <a:lnTo>
                      <a:pt x="836443" y="201699"/>
                    </a:lnTo>
                    <a:lnTo>
                      <a:pt x="859314" y="239396"/>
                    </a:lnTo>
                    <a:lnTo>
                      <a:pt x="878538" y="279356"/>
                    </a:lnTo>
                    <a:lnTo>
                      <a:pt x="893886" y="321347"/>
                    </a:lnTo>
                    <a:lnTo>
                      <a:pt x="905130" y="365139"/>
                    </a:lnTo>
                    <a:lnTo>
                      <a:pt x="912044" y="410500"/>
                    </a:lnTo>
                    <a:lnTo>
                      <a:pt x="914400" y="457199"/>
                    </a:lnTo>
                    <a:lnTo>
                      <a:pt x="912044" y="504025"/>
                    </a:lnTo>
                    <a:lnTo>
                      <a:pt x="905130" y="549479"/>
                    </a:lnTo>
                    <a:lnTo>
                      <a:pt x="893886" y="593335"/>
                    </a:lnTo>
                    <a:lnTo>
                      <a:pt x="878538" y="635365"/>
                    </a:lnTo>
                    <a:lnTo>
                      <a:pt x="859314" y="675341"/>
                    </a:lnTo>
                    <a:lnTo>
                      <a:pt x="836443" y="713035"/>
                    </a:lnTo>
                    <a:lnTo>
                      <a:pt x="810152" y="748220"/>
                    </a:lnTo>
                    <a:lnTo>
                      <a:pt x="780668" y="780669"/>
                    </a:lnTo>
                    <a:lnTo>
                      <a:pt x="748220" y="810152"/>
                    </a:lnTo>
                    <a:lnTo>
                      <a:pt x="713035" y="836443"/>
                    </a:lnTo>
                    <a:lnTo>
                      <a:pt x="675341" y="859314"/>
                    </a:lnTo>
                    <a:lnTo>
                      <a:pt x="635365" y="878538"/>
                    </a:lnTo>
                    <a:lnTo>
                      <a:pt x="593335" y="893886"/>
                    </a:lnTo>
                    <a:lnTo>
                      <a:pt x="549479" y="905130"/>
                    </a:lnTo>
                    <a:lnTo>
                      <a:pt x="504025" y="912044"/>
                    </a:lnTo>
                    <a:lnTo>
                      <a:pt x="457200" y="914400"/>
                    </a:lnTo>
                    <a:lnTo>
                      <a:pt x="410500" y="912044"/>
                    </a:lnTo>
                    <a:lnTo>
                      <a:pt x="365139" y="905130"/>
                    </a:lnTo>
                    <a:lnTo>
                      <a:pt x="321347" y="893886"/>
                    </a:lnTo>
                    <a:lnTo>
                      <a:pt x="279356" y="878538"/>
                    </a:lnTo>
                    <a:lnTo>
                      <a:pt x="239396" y="859314"/>
                    </a:lnTo>
                    <a:lnTo>
                      <a:pt x="201699" y="836443"/>
                    </a:lnTo>
                    <a:lnTo>
                      <a:pt x="166495" y="810152"/>
                    </a:lnTo>
                    <a:lnTo>
                      <a:pt x="134016" y="780669"/>
                    </a:lnTo>
                    <a:lnTo>
                      <a:pt x="104493" y="748220"/>
                    </a:lnTo>
                    <a:lnTo>
                      <a:pt x="78157" y="713035"/>
                    </a:lnTo>
                    <a:lnTo>
                      <a:pt x="55238" y="675341"/>
                    </a:lnTo>
                    <a:lnTo>
                      <a:pt x="35968" y="635365"/>
                    </a:lnTo>
                    <a:lnTo>
                      <a:pt x="20579" y="593335"/>
                    </a:lnTo>
                    <a:lnTo>
                      <a:pt x="9300" y="549479"/>
                    </a:lnTo>
                    <a:lnTo>
                      <a:pt x="2363" y="504025"/>
                    </a:lnTo>
                    <a:lnTo>
                      <a:pt x="0" y="457200"/>
                    </a:lnTo>
                    <a:close/>
                  </a:path>
                </a:pathLst>
              </a:custGeom>
              <a:solidFill>
                <a:srgbClr val="F9F9F9"/>
              </a:solidFill>
              <a:ln w="3175">
                <a:solidFill>
                  <a:srgbClr val="000000"/>
                </a:solidFill>
              </a:ln>
            </p:spPr>
            <p:txBody>
              <a:bodyPr wrap="square" lIns="0" tIns="0" rIns="0" bIns="0" rtlCol="0"/>
              <a:lstStyle/>
              <a:p>
                <a:endParaRPr/>
              </a:p>
            </p:txBody>
          </p:sp>
          <p:sp>
            <p:nvSpPr>
              <p:cNvPr id="31" name="object 31"/>
              <p:cNvSpPr txBox="1"/>
              <p:nvPr/>
            </p:nvSpPr>
            <p:spPr>
              <a:xfrm>
                <a:off x="6949364" y="3405302"/>
                <a:ext cx="1034709" cy="553998"/>
              </a:xfrm>
              <a:prstGeom prst="rect">
                <a:avLst/>
              </a:prstGeom>
            </p:spPr>
            <p:txBody>
              <a:bodyPr vert="horz" wrap="square" lIns="0" tIns="0" rIns="0" bIns="0" rtlCol="0">
                <a:spAutoFit/>
              </a:bodyPr>
              <a:lstStyle/>
              <a:p>
                <a:pPr marL="12700" marR="5080" indent="-78105" algn="ctr">
                  <a:lnSpc>
                    <a:spcPct val="100000"/>
                  </a:lnSpc>
                </a:pPr>
                <a:r>
                  <a:rPr sz="1200" spc="-5" dirty="0">
                    <a:solidFill>
                      <a:srgbClr val="494949"/>
                    </a:solidFill>
                    <a:latin typeface="Franklin Gothic Demi" panose="020B0703020102020204" pitchFamily="34" charset="0"/>
                    <a:cs typeface="Arial"/>
                  </a:rPr>
                  <a:t>15. Home  Visitor Service  Delivery</a:t>
                </a:r>
              </a:p>
            </p:txBody>
          </p:sp>
        </p:grpSp>
        <p:sp>
          <p:nvSpPr>
            <p:cNvPr id="36" name="object 36"/>
            <p:cNvSpPr txBox="1"/>
            <p:nvPr/>
          </p:nvSpPr>
          <p:spPr>
            <a:xfrm>
              <a:off x="2540637" y="2894955"/>
              <a:ext cx="764958" cy="169277"/>
            </a:xfrm>
            <a:prstGeom prst="rect">
              <a:avLst/>
            </a:prstGeom>
          </p:spPr>
          <p:txBody>
            <a:bodyPr vert="horz" wrap="square" lIns="0" tIns="0" rIns="0" bIns="0" rtlCol="0">
              <a:spAutoFit/>
            </a:bodyPr>
            <a:lstStyle/>
            <a:p>
              <a:pPr marR="76835">
                <a:lnSpc>
                  <a:spcPct val="100000"/>
                </a:lnSpc>
              </a:pPr>
              <a:r>
                <a:rPr sz="1100" spc="-5" dirty="0">
                  <a:solidFill>
                    <a:srgbClr val="494949"/>
                  </a:solidFill>
                  <a:latin typeface="Franklin Gothic Book" panose="020B0503020102020204" pitchFamily="34" charset="0"/>
                  <a:cs typeface="Arial"/>
                </a:rPr>
                <a:t>Quarterly</a:t>
              </a:r>
            </a:p>
          </p:txBody>
        </p:sp>
        <p:grpSp>
          <p:nvGrpSpPr>
            <p:cNvPr id="51" name="Group 50">
              <a:extLst>
                <a:ext uri="{FF2B5EF4-FFF2-40B4-BE49-F238E27FC236}">
                  <a16:creationId xmlns:a16="http://schemas.microsoft.com/office/drawing/2014/main" xmlns="" id="{39EF584B-A755-4950-8F78-74A7445D895C}"/>
                </a:ext>
              </a:extLst>
            </p:cNvPr>
            <p:cNvGrpSpPr/>
            <p:nvPr/>
          </p:nvGrpSpPr>
          <p:grpSpPr>
            <a:xfrm>
              <a:off x="3187683" y="3980210"/>
              <a:ext cx="2222517" cy="1365253"/>
              <a:chOff x="2531670" y="3982606"/>
              <a:chExt cx="2222517" cy="1365253"/>
            </a:xfrm>
          </p:grpSpPr>
          <p:sp>
            <p:nvSpPr>
              <p:cNvPr id="53" name="Callout: Bent Line 52">
                <a:extLst>
                  <a:ext uri="{FF2B5EF4-FFF2-40B4-BE49-F238E27FC236}">
                    <a16:creationId xmlns:a16="http://schemas.microsoft.com/office/drawing/2014/main" xmlns="" id="{96538413-D8F9-4400-9D9C-C99399BF7DC4}"/>
                  </a:ext>
                </a:extLst>
              </p:cNvPr>
              <p:cNvSpPr/>
              <p:nvPr/>
            </p:nvSpPr>
            <p:spPr>
              <a:xfrm>
                <a:off x="3218345" y="5098175"/>
                <a:ext cx="1535842" cy="249684"/>
              </a:xfrm>
              <a:prstGeom prst="borderCallout2">
                <a:avLst>
                  <a:gd name="adj1" fmla="val 18750"/>
                  <a:gd name="adj2" fmla="val -4176"/>
                  <a:gd name="adj3" fmla="val 18750"/>
                  <a:gd name="adj4" fmla="val -16667"/>
                  <a:gd name="adj5" fmla="val -252049"/>
                  <a:gd name="adj6" fmla="val -28111"/>
                </a:avLst>
              </a:prstGeom>
              <a:solidFill>
                <a:srgbClr val="F9F9F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2" name="Graphic 51" descr="Document">
                <a:extLst>
                  <a:ext uri="{FF2B5EF4-FFF2-40B4-BE49-F238E27FC236}">
                    <a16:creationId xmlns:a16="http://schemas.microsoft.com/office/drawing/2014/main" xmlns="" id="{47DCD8D1-6DF4-4763-B8E9-9C79C19443A2}"/>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2531670" y="3982606"/>
                <a:ext cx="471805" cy="471805"/>
              </a:xfrm>
              <a:prstGeom prst="rect">
                <a:avLst/>
              </a:prstGeom>
            </p:spPr>
          </p:pic>
          <p:sp>
            <p:nvSpPr>
              <p:cNvPr id="54" name="object 42">
                <a:extLst>
                  <a:ext uri="{FF2B5EF4-FFF2-40B4-BE49-F238E27FC236}">
                    <a16:creationId xmlns:a16="http://schemas.microsoft.com/office/drawing/2014/main" xmlns="" id="{B2B726F4-079D-4118-B581-EB32D9F36DBE}"/>
                  </a:ext>
                </a:extLst>
              </p:cNvPr>
              <p:cNvSpPr txBox="1"/>
              <p:nvPr/>
            </p:nvSpPr>
            <p:spPr>
              <a:xfrm>
                <a:off x="3329342" y="4508554"/>
                <a:ext cx="759469" cy="169277"/>
              </a:xfrm>
              <a:prstGeom prst="rect">
                <a:avLst/>
              </a:prstGeom>
            </p:spPr>
            <p:txBody>
              <a:bodyPr vert="horz" wrap="square" lIns="0" tIns="0" rIns="0" bIns="0" rtlCol="0">
                <a:spAutoFit/>
              </a:bodyPr>
              <a:lstStyle/>
              <a:p>
                <a:pPr marL="12700">
                  <a:lnSpc>
                    <a:spcPct val="100000"/>
                  </a:lnSpc>
                </a:pPr>
                <a:endParaRPr sz="1100" dirty="0">
                  <a:latin typeface="Franklin Gothic Book" panose="020B0503020102020204" pitchFamily="34" charset="0"/>
                  <a:cs typeface="Arial"/>
                </a:endParaRPr>
              </a:p>
            </p:txBody>
          </p:sp>
        </p:grpSp>
        <p:sp>
          <p:nvSpPr>
            <p:cNvPr id="21" name="object 21"/>
            <p:cNvSpPr txBox="1"/>
            <p:nvPr/>
          </p:nvSpPr>
          <p:spPr>
            <a:xfrm>
              <a:off x="3917663" y="5110436"/>
              <a:ext cx="1371600" cy="169277"/>
            </a:xfrm>
            <a:prstGeom prst="rect">
              <a:avLst/>
            </a:prstGeom>
          </p:spPr>
          <p:txBody>
            <a:bodyPr vert="horz" wrap="square" lIns="0" tIns="0" rIns="0" bIns="0" rtlCol="0">
              <a:spAutoFit/>
            </a:bodyPr>
            <a:lstStyle/>
            <a:p>
              <a:pPr marL="184150" indent="-171450">
                <a:lnSpc>
                  <a:spcPct val="100000"/>
                </a:lnSpc>
                <a:buFont typeface="Arial" panose="020B0604020202020204" pitchFamily="34" charset="0"/>
                <a:buChar char="•"/>
              </a:pPr>
              <a:r>
                <a:rPr sz="1100" spc="-5" dirty="0">
                  <a:solidFill>
                    <a:srgbClr val="494949"/>
                  </a:solidFill>
                  <a:latin typeface="Franklin Gothic Book" panose="020B0503020102020204" pitchFamily="34" charset="0"/>
                  <a:cs typeface="Arial"/>
                </a:rPr>
                <a:t>Intake Data Report</a:t>
              </a:r>
            </a:p>
          </p:txBody>
        </p:sp>
        <p:pic>
          <p:nvPicPr>
            <p:cNvPr id="55" name="Graphic 54" descr="Daily Calendar">
              <a:extLst>
                <a:ext uri="{FF2B5EF4-FFF2-40B4-BE49-F238E27FC236}">
                  <a16:creationId xmlns:a16="http://schemas.microsoft.com/office/drawing/2014/main" xmlns="" id="{8095A719-5E87-4C12-B44D-C0CFB0C0F28A}"/>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2067781" y="2720067"/>
              <a:ext cx="455960" cy="455960"/>
            </a:xfrm>
            <a:prstGeom prst="rect">
              <a:avLst/>
            </a:prstGeom>
          </p:spPr>
        </p:pic>
        <p:sp>
          <p:nvSpPr>
            <p:cNvPr id="56" name="object 54">
              <a:extLst>
                <a:ext uri="{FF2B5EF4-FFF2-40B4-BE49-F238E27FC236}">
                  <a16:creationId xmlns:a16="http://schemas.microsoft.com/office/drawing/2014/main" xmlns="" id="{04D144F5-F6B0-4618-8605-33A90BA03576}"/>
                </a:ext>
              </a:extLst>
            </p:cNvPr>
            <p:cNvSpPr/>
            <p:nvPr/>
          </p:nvSpPr>
          <p:spPr>
            <a:xfrm>
              <a:off x="626635" y="3508701"/>
              <a:ext cx="457200" cy="421469"/>
            </a:xfrm>
            <a:custGeom>
              <a:avLst/>
              <a:gdLst/>
              <a:ahLst/>
              <a:cxnLst/>
              <a:rect l="l" t="t" r="r" b="b"/>
              <a:pathLst>
                <a:path w="457200" h="457200">
                  <a:moveTo>
                    <a:pt x="0" y="0"/>
                  </a:moveTo>
                  <a:lnTo>
                    <a:pt x="0" y="228600"/>
                  </a:lnTo>
                  <a:lnTo>
                    <a:pt x="228600" y="457200"/>
                  </a:lnTo>
                  <a:lnTo>
                    <a:pt x="457200" y="228599"/>
                  </a:lnTo>
                  <a:lnTo>
                    <a:pt x="457200" y="0"/>
                  </a:lnTo>
                  <a:lnTo>
                    <a:pt x="0" y="0"/>
                  </a:lnTo>
                  <a:close/>
                </a:path>
              </a:pathLst>
            </a:custGeom>
            <a:solidFill>
              <a:srgbClr val="F9F9F9"/>
            </a:solidFill>
            <a:ln w="3175">
              <a:solidFill>
                <a:srgbClr val="000000"/>
              </a:solidFill>
            </a:ln>
          </p:spPr>
          <p:txBody>
            <a:bodyPr wrap="square" lIns="0" tIns="0" rIns="0" bIns="0" rtlCol="0"/>
            <a:lstStyle/>
            <a:p>
              <a:pPr marR="5080" indent="123189"/>
              <a:r>
                <a:rPr lang="en-US" dirty="0">
                  <a:solidFill>
                    <a:srgbClr val="494949"/>
                  </a:solidFill>
                  <a:latin typeface="Franklin Gothic Book" panose="020B0503020102020204" pitchFamily="34" charset="0"/>
                </a:rPr>
                <a:t>B</a:t>
              </a:r>
              <a:endParaRPr dirty="0">
                <a:solidFill>
                  <a:srgbClr val="494949"/>
                </a:solidFill>
                <a:latin typeface="Franklin Gothic Book" panose="020B0503020102020204" pitchFamily="34" charset="0"/>
              </a:endParaRPr>
            </a:p>
          </p:txBody>
        </p:sp>
        <p:grpSp>
          <p:nvGrpSpPr>
            <p:cNvPr id="57" name="Group 56">
              <a:extLst>
                <a:ext uri="{FF2B5EF4-FFF2-40B4-BE49-F238E27FC236}">
                  <a16:creationId xmlns:a16="http://schemas.microsoft.com/office/drawing/2014/main" xmlns="" id="{6C0BBA18-1558-4EF7-B9B3-7313887BCD26}"/>
                </a:ext>
              </a:extLst>
            </p:cNvPr>
            <p:cNvGrpSpPr/>
            <p:nvPr/>
          </p:nvGrpSpPr>
          <p:grpSpPr>
            <a:xfrm>
              <a:off x="1409348" y="3927787"/>
              <a:ext cx="664154" cy="795424"/>
              <a:chOff x="4250821" y="3848253"/>
              <a:chExt cx="664154" cy="795424"/>
            </a:xfrm>
          </p:grpSpPr>
          <p:sp>
            <p:nvSpPr>
              <p:cNvPr id="58" name="Cylinder 57">
                <a:extLst>
                  <a:ext uri="{FF2B5EF4-FFF2-40B4-BE49-F238E27FC236}">
                    <a16:creationId xmlns:a16="http://schemas.microsoft.com/office/drawing/2014/main" xmlns="" id="{D1A0C489-19E3-4C13-8C0B-6A49FC2387AD}"/>
                  </a:ext>
                </a:extLst>
              </p:cNvPr>
              <p:cNvSpPr/>
              <p:nvPr/>
            </p:nvSpPr>
            <p:spPr>
              <a:xfrm>
                <a:off x="4300536" y="3848253"/>
                <a:ext cx="538330" cy="795424"/>
              </a:xfrm>
              <a:prstGeom prst="can">
                <a:avLst/>
              </a:prstGeom>
              <a:solidFill>
                <a:srgbClr val="F9F9F9"/>
              </a:solidFill>
              <a:ln>
                <a:solidFill>
                  <a:srgbClr val="535455"/>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9" name="TextBox 58">
                <a:extLst>
                  <a:ext uri="{FF2B5EF4-FFF2-40B4-BE49-F238E27FC236}">
                    <a16:creationId xmlns:a16="http://schemas.microsoft.com/office/drawing/2014/main" xmlns="" id="{F276DC4F-FD46-46F2-A856-351F6C2DCF4D}"/>
                  </a:ext>
                </a:extLst>
              </p:cNvPr>
              <p:cNvSpPr txBox="1"/>
              <p:nvPr/>
            </p:nvSpPr>
            <p:spPr>
              <a:xfrm>
                <a:off x="4250821" y="4035877"/>
                <a:ext cx="664154" cy="430887"/>
              </a:xfrm>
              <a:prstGeom prst="rect">
                <a:avLst/>
              </a:prstGeom>
              <a:noFill/>
            </p:spPr>
            <p:txBody>
              <a:bodyPr wrap="square" rtlCol="0">
                <a:spAutoFit/>
              </a:bodyPr>
              <a:lstStyle/>
              <a:p>
                <a:pPr algn="ctr"/>
                <a:r>
                  <a:rPr lang="en-US" sz="1100" spc="-5" dirty="0">
                    <a:solidFill>
                      <a:srgbClr val="494949"/>
                    </a:solidFill>
                    <a:latin typeface="Franklin Gothic Book" panose="020B0503020102020204" pitchFamily="34" charset="0"/>
                    <a:cs typeface="Arial"/>
                  </a:rPr>
                  <a:t>Data System</a:t>
                </a:r>
              </a:p>
            </p:txBody>
          </p:sp>
        </p:grpSp>
        <p:grpSp>
          <p:nvGrpSpPr>
            <p:cNvPr id="60" name="Group 59">
              <a:extLst>
                <a:ext uri="{FF2B5EF4-FFF2-40B4-BE49-F238E27FC236}">
                  <a16:creationId xmlns:a16="http://schemas.microsoft.com/office/drawing/2014/main" xmlns="" id="{D471BFFC-FDB4-42B3-B3E7-817F1CD28D64}"/>
                </a:ext>
              </a:extLst>
            </p:cNvPr>
            <p:cNvGrpSpPr/>
            <p:nvPr/>
          </p:nvGrpSpPr>
          <p:grpSpPr>
            <a:xfrm>
              <a:off x="5868497" y="3921060"/>
              <a:ext cx="664154" cy="795424"/>
              <a:chOff x="4250821" y="3848253"/>
              <a:chExt cx="664154" cy="795424"/>
            </a:xfrm>
          </p:grpSpPr>
          <p:sp>
            <p:nvSpPr>
              <p:cNvPr id="61" name="Cylinder 60">
                <a:extLst>
                  <a:ext uri="{FF2B5EF4-FFF2-40B4-BE49-F238E27FC236}">
                    <a16:creationId xmlns:a16="http://schemas.microsoft.com/office/drawing/2014/main" xmlns="" id="{816A62B7-DF1D-4E42-A384-BBB8A4216167}"/>
                  </a:ext>
                </a:extLst>
              </p:cNvPr>
              <p:cNvSpPr/>
              <p:nvPr/>
            </p:nvSpPr>
            <p:spPr>
              <a:xfrm>
                <a:off x="4300536" y="3848253"/>
                <a:ext cx="538330" cy="795424"/>
              </a:xfrm>
              <a:prstGeom prst="can">
                <a:avLst/>
              </a:prstGeom>
              <a:solidFill>
                <a:srgbClr val="F9F9F9"/>
              </a:solidFill>
              <a:ln>
                <a:solidFill>
                  <a:srgbClr val="535455"/>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2" name="TextBox 61">
                <a:extLst>
                  <a:ext uri="{FF2B5EF4-FFF2-40B4-BE49-F238E27FC236}">
                    <a16:creationId xmlns:a16="http://schemas.microsoft.com/office/drawing/2014/main" xmlns="" id="{52515850-F96E-4069-BBFB-B670C4E8B6AB}"/>
                  </a:ext>
                </a:extLst>
              </p:cNvPr>
              <p:cNvSpPr txBox="1"/>
              <p:nvPr/>
            </p:nvSpPr>
            <p:spPr>
              <a:xfrm>
                <a:off x="4250821" y="4035877"/>
                <a:ext cx="664154" cy="430887"/>
              </a:xfrm>
              <a:prstGeom prst="rect">
                <a:avLst/>
              </a:prstGeom>
              <a:noFill/>
            </p:spPr>
            <p:txBody>
              <a:bodyPr wrap="square" rtlCol="0">
                <a:spAutoFit/>
              </a:bodyPr>
              <a:lstStyle/>
              <a:p>
                <a:pPr algn="ctr"/>
                <a:r>
                  <a:rPr lang="en-US" sz="1100" spc="-5" dirty="0">
                    <a:solidFill>
                      <a:srgbClr val="494949"/>
                    </a:solidFill>
                    <a:latin typeface="Franklin Gothic Book" panose="020B0503020102020204" pitchFamily="34" charset="0"/>
                    <a:cs typeface="Arial"/>
                  </a:rPr>
                  <a:t>Data System</a:t>
                </a:r>
              </a:p>
            </p:txBody>
          </p:sp>
        </p:grpSp>
        <p:cxnSp>
          <p:nvCxnSpPr>
            <p:cNvPr id="63" name="Straight Arrow Connector 62">
              <a:extLst>
                <a:ext uri="{FF2B5EF4-FFF2-40B4-BE49-F238E27FC236}">
                  <a16:creationId xmlns:a16="http://schemas.microsoft.com/office/drawing/2014/main" xmlns="" id="{E5B191A6-C28C-477E-BCEB-E0478B5B6089}"/>
                </a:ext>
              </a:extLst>
            </p:cNvPr>
            <p:cNvCxnSpPr>
              <a:cxnSpLocks/>
            </p:cNvCxnSpPr>
            <p:nvPr/>
          </p:nvCxnSpPr>
          <p:spPr>
            <a:xfrm>
              <a:off x="1083835" y="3639839"/>
              <a:ext cx="837256" cy="0"/>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64" name="Straight Arrow Connector 63">
              <a:extLst>
                <a:ext uri="{FF2B5EF4-FFF2-40B4-BE49-F238E27FC236}">
                  <a16:creationId xmlns:a16="http://schemas.microsoft.com/office/drawing/2014/main" xmlns="" id="{31EEAB91-581C-479D-AF5E-F9AC76E44B2A}"/>
                </a:ext>
              </a:extLst>
            </p:cNvPr>
            <p:cNvCxnSpPr>
              <a:cxnSpLocks/>
            </p:cNvCxnSpPr>
            <p:nvPr/>
          </p:nvCxnSpPr>
          <p:spPr>
            <a:xfrm>
              <a:off x="3305595" y="3669409"/>
              <a:ext cx="1571205" cy="0"/>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65" name="Straight Arrow Connector 64">
              <a:extLst>
                <a:ext uri="{FF2B5EF4-FFF2-40B4-BE49-F238E27FC236}">
                  <a16:creationId xmlns:a16="http://schemas.microsoft.com/office/drawing/2014/main" xmlns="" id="{5866615C-5BC7-47AC-A150-66C46EA03A81}"/>
                </a:ext>
              </a:extLst>
            </p:cNvPr>
            <p:cNvCxnSpPr>
              <a:cxnSpLocks/>
            </p:cNvCxnSpPr>
            <p:nvPr/>
          </p:nvCxnSpPr>
          <p:spPr>
            <a:xfrm>
              <a:off x="6266278" y="3657600"/>
              <a:ext cx="1298350" cy="0"/>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grpSp>
      <p:sp>
        <p:nvSpPr>
          <p:cNvPr id="69" name="object 92">
            <a:extLst>
              <a:ext uri="{FF2B5EF4-FFF2-40B4-BE49-F238E27FC236}">
                <a16:creationId xmlns:a16="http://schemas.microsoft.com/office/drawing/2014/main" xmlns="" id="{32164C2F-4021-43DC-932D-F3D42E9D1B83}"/>
              </a:ext>
            </a:extLst>
          </p:cNvPr>
          <p:cNvSpPr txBox="1">
            <a:spLocks/>
          </p:cNvSpPr>
          <p:nvPr/>
        </p:nvSpPr>
        <p:spPr>
          <a:xfrm>
            <a:off x="59625" y="6983679"/>
            <a:ext cx="1330072" cy="187744"/>
          </a:xfrm>
          <a:prstGeom prst="rect">
            <a:avLst/>
          </a:prstGeom>
        </p:spPr>
        <p:txBody>
          <a:bodyPr vert="horz"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ctr">
              <a:lnSpc>
                <a:spcPts val="1425"/>
              </a:lnSpc>
            </a:pPr>
            <a:r>
              <a:rPr lang="en-US" dirty="0">
                <a:solidFill>
                  <a:srgbClr val="535455"/>
                </a:solidFill>
                <a:latin typeface="Franklin Gothic Book" panose="020B0503020102020204" pitchFamily="34" charset="0"/>
              </a:rPr>
              <a:t>&lt;&lt;Month&gt;&gt;</a:t>
            </a:r>
          </a:p>
        </p:txBody>
      </p:sp>
    </p:spTree>
    <p:extLst>
      <p:ext uri="{BB962C8B-B14F-4D97-AF65-F5344CB8AC3E}">
        <p14:creationId xmlns:p14="http://schemas.microsoft.com/office/powerpoint/2010/main" val="1799055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9F9F9"/>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0D6389-AB27-4A9E-A5FF-58D165733740}"/>
              </a:ext>
            </a:extLst>
          </p:cNvPr>
          <p:cNvSpPr>
            <a:spLocks noGrp="1"/>
          </p:cNvSpPr>
          <p:nvPr>
            <p:ph type="title"/>
          </p:nvPr>
        </p:nvSpPr>
        <p:spPr>
          <a:xfrm>
            <a:off x="952619" y="1371600"/>
            <a:ext cx="8153162" cy="2743200"/>
          </a:xfrm>
        </p:spPr>
        <p:txBody>
          <a:bodyPr>
            <a:normAutofit fontScale="90000"/>
          </a:bodyPr>
          <a:lstStyle/>
          <a:p>
            <a:pPr marL="12700" lvl="0" algn="ctr" defTabSz="914400">
              <a:lnSpc>
                <a:spcPct val="100000"/>
              </a:lnSpc>
              <a:spcBef>
                <a:spcPts val="0"/>
              </a:spcBef>
            </a:pPr>
            <a:r>
              <a:rPr lang="en-US" sz="8000" dirty="0">
                <a:solidFill>
                  <a:srgbClr val="27A9E1"/>
                </a:solidFill>
                <a:latin typeface="Franklin Gothic Medium" panose="020B0603020102020204" pitchFamily="34" charset="0"/>
                <a:ea typeface="+mn-ea"/>
                <a:cs typeface="+mn-cs"/>
              </a:rPr>
              <a:t>Home Visitor Service Delivery Process Maps</a:t>
            </a:r>
            <a:endParaRPr lang="en-US" sz="8000" dirty="0"/>
          </a:p>
        </p:txBody>
      </p:sp>
      <p:pic>
        <p:nvPicPr>
          <p:cNvPr id="4" name="Graphic 12">
            <a:extLst>
              <a:ext uri="{FF2B5EF4-FFF2-40B4-BE49-F238E27FC236}">
                <a16:creationId xmlns:a16="http://schemas.microsoft.com/office/drawing/2014/main" xmlns="" id="{4285590C-388B-4405-9C21-CA08421535CC}"/>
              </a:ext>
            </a:extLst>
          </p:cNvPr>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4029489" y="4343400"/>
            <a:ext cx="1999422" cy="642558"/>
          </a:xfrm>
          <a:prstGeom prst="rect">
            <a:avLst/>
          </a:prstGeom>
        </p:spPr>
      </p:pic>
    </p:spTree>
    <p:extLst>
      <p:ext uri="{BB962C8B-B14F-4D97-AF65-F5344CB8AC3E}">
        <p14:creationId xmlns:p14="http://schemas.microsoft.com/office/powerpoint/2010/main" val="3344950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object 3">
            <a:extLst>
              <a:ext uri="{FF2B5EF4-FFF2-40B4-BE49-F238E27FC236}">
                <a16:creationId xmlns:a16="http://schemas.microsoft.com/office/drawing/2014/main" xmlns="" id="{E305EC18-3754-4650-9A59-B27E6BBE9A94}"/>
              </a:ext>
            </a:extLst>
          </p:cNvPr>
          <p:cNvSpPr/>
          <p:nvPr/>
        </p:nvSpPr>
        <p:spPr>
          <a:xfrm>
            <a:off x="74828" y="3597274"/>
            <a:ext cx="1118322" cy="985883"/>
          </a:xfrm>
          <a:custGeom>
            <a:avLst/>
            <a:gdLst/>
            <a:ahLst/>
            <a:cxnLst/>
            <a:rect l="l" t="t" r="r" b="b"/>
            <a:pathLst>
              <a:path w="914400" h="914400">
                <a:moveTo>
                  <a:pt x="0" y="457200"/>
                </a:moveTo>
                <a:lnTo>
                  <a:pt x="2363" y="410500"/>
                </a:lnTo>
                <a:lnTo>
                  <a:pt x="9300" y="365139"/>
                </a:lnTo>
                <a:lnTo>
                  <a:pt x="20579" y="321347"/>
                </a:lnTo>
                <a:lnTo>
                  <a:pt x="35968" y="279356"/>
                </a:lnTo>
                <a:lnTo>
                  <a:pt x="55238" y="239396"/>
                </a:lnTo>
                <a:lnTo>
                  <a:pt x="78157" y="201699"/>
                </a:lnTo>
                <a:lnTo>
                  <a:pt x="104493" y="166495"/>
                </a:lnTo>
                <a:lnTo>
                  <a:pt x="134016" y="134016"/>
                </a:lnTo>
                <a:lnTo>
                  <a:pt x="166495" y="104493"/>
                </a:lnTo>
                <a:lnTo>
                  <a:pt x="201699" y="78157"/>
                </a:lnTo>
                <a:lnTo>
                  <a:pt x="239396" y="55238"/>
                </a:lnTo>
                <a:lnTo>
                  <a:pt x="279356" y="35968"/>
                </a:lnTo>
                <a:lnTo>
                  <a:pt x="321347" y="20579"/>
                </a:lnTo>
                <a:lnTo>
                  <a:pt x="365139" y="9300"/>
                </a:lnTo>
                <a:lnTo>
                  <a:pt x="410500" y="2363"/>
                </a:lnTo>
                <a:lnTo>
                  <a:pt x="457200" y="0"/>
                </a:lnTo>
                <a:lnTo>
                  <a:pt x="504025" y="2363"/>
                </a:lnTo>
                <a:lnTo>
                  <a:pt x="549479" y="9300"/>
                </a:lnTo>
                <a:lnTo>
                  <a:pt x="593335" y="20579"/>
                </a:lnTo>
                <a:lnTo>
                  <a:pt x="635365" y="35968"/>
                </a:lnTo>
                <a:lnTo>
                  <a:pt x="675341" y="55238"/>
                </a:lnTo>
                <a:lnTo>
                  <a:pt x="713035" y="78157"/>
                </a:lnTo>
                <a:lnTo>
                  <a:pt x="748220" y="104493"/>
                </a:lnTo>
                <a:lnTo>
                  <a:pt x="780669" y="134016"/>
                </a:lnTo>
                <a:lnTo>
                  <a:pt x="810152" y="166495"/>
                </a:lnTo>
                <a:lnTo>
                  <a:pt x="836443" y="201699"/>
                </a:lnTo>
                <a:lnTo>
                  <a:pt x="859314" y="239396"/>
                </a:lnTo>
                <a:lnTo>
                  <a:pt x="878538" y="279356"/>
                </a:lnTo>
                <a:lnTo>
                  <a:pt x="893886" y="321347"/>
                </a:lnTo>
                <a:lnTo>
                  <a:pt x="905130" y="365139"/>
                </a:lnTo>
                <a:lnTo>
                  <a:pt x="912044" y="410500"/>
                </a:lnTo>
                <a:lnTo>
                  <a:pt x="914400" y="457199"/>
                </a:lnTo>
                <a:lnTo>
                  <a:pt x="912044" y="504025"/>
                </a:lnTo>
                <a:lnTo>
                  <a:pt x="905130" y="549479"/>
                </a:lnTo>
                <a:lnTo>
                  <a:pt x="893886" y="593335"/>
                </a:lnTo>
                <a:lnTo>
                  <a:pt x="878538" y="635365"/>
                </a:lnTo>
                <a:lnTo>
                  <a:pt x="859314" y="675341"/>
                </a:lnTo>
                <a:lnTo>
                  <a:pt x="836443" y="713035"/>
                </a:lnTo>
                <a:lnTo>
                  <a:pt x="810152" y="748220"/>
                </a:lnTo>
                <a:lnTo>
                  <a:pt x="780668" y="780669"/>
                </a:lnTo>
                <a:lnTo>
                  <a:pt x="748220" y="810152"/>
                </a:lnTo>
                <a:lnTo>
                  <a:pt x="713035" y="836443"/>
                </a:lnTo>
                <a:lnTo>
                  <a:pt x="675341" y="859314"/>
                </a:lnTo>
                <a:lnTo>
                  <a:pt x="635365" y="878538"/>
                </a:lnTo>
                <a:lnTo>
                  <a:pt x="593335" y="893886"/>
                </a:lnTo>
                <a:lnTo>
                  <a:pt x="549479" y="905130"/>
                </a:lnTo>
                <a:lnTo>
                  <a:pt x="504025" y="912044"/>
                </a:lnTo>
                <a:lnTo>
                  <a:pt x="457200" y="914400"/>
                </a:lnTo>
                <a:lnTo>
                  <a:pt x="410500" y="912044"/>
                </a:lnTo>
                <a:lnTo>
                  <a:pt x="365139" y="905130"/>
                </a:lnTo>
                <a:lnTo>
                  <a:pt x="321347" y="893886"/>
                </a:lnTo>
                <a:lnTo>
                  <a:pt x="279356" y="878538"/>
                </a:lnTo>
                <a:lnTo>
                  <a:pt x="239396" y="859314"/>
                </a:lnTo>
                <a:lnTo>
                  <a:pt x="201699" y="836443"/>
                </a:lnTo>
                <a:lnTo>
                  <a:pt x="166495" y="810152"/>
                </a:lnTo>
                <a:lnTo>
                  <a:pt x="134016" y="780669"/>
                </a:lnTo>
                <a:lnTo>
                  <a:pt x="104493" y="748220"/>
                </a:lnTo>
                <a:lnTo>
                  <a:pt x="78157" y="713035"/>
                </a:lnTo>
                <a:lnTo>
                  <a:pt x="55238" y="675341"/>
                </a:lnTo>
                <a:lnTo>
                  <a:pt x="35968" y="635365"/>
                </a:lnTo>
                <a:lnTo>
                  <a:pt x="20579" y="593335"/>
                </a:lnTo>
                <a:lnTo>
                  <a:pt x="9300" y="549479"/>
                </a:lnTo>
                <a:lnTo>
                  <a:pt x="2363" y="504025"/>
                </a:lnTo>
                <a:lnTo>
                  <a:pt x="0" y="457200"/>
                </a:lnTo>
                <a:close/>
              </a:path>
            </a:pathLst>
          </a:custGeom>
          <a:solidFill>
            <a:srgbClr val="F9F9F9"/>
          </a:solidFill>
          <a:ln w="3175">
            <a:solidFill>
              <a:srgbClr val="000000"/>
            </a:solidFill>
          </a:ln>
        </p:spPr>
        <p:txBody>
          <a:bodyPr wrap="square" lIns="0" tIns="0" rIns="0" bIns="0" rtlCol="0"/>
          <a:lstStyle/>
          <a:p>
            <a:endParaRPr/>
          </a:p>
        </p:txBody>
      </p:sp>
      <p:graphicFrame>
        <p:nvGraphicFramePr>
          <p:cNvPr id="2" name="object 2"/>
          <p:cNvGraphicFramePr>
            <a:graphicFrameLocks noGrp="1"/>
          </p:cNvGraphicFramePr>
          <p:nvPr>
            <p:extLst>
              <p:ext uri="{D42A27DB-BD31-4B8C-83A1-F6EECF244321}">
                <p14:modId xmlns:p14="http://schemas.microsoft.com/office/powerpoint/2010/main" val="1733735167"/>
              </p:ext>
            </p:extLst>
          </p:nvPr>
        </p:nvGraphicFramePr>
        <p:xfrm>
          <a:off x="407923" y="459930"/>
          <a:ext cx="9144000" cy="1706678"/>
        </p:xfrm>
        <a:graphic>
          <a:graphicData uri="http://schemas.openxmlformats.org/drawingml/2006/table">
            <a:tbl>
              <a:tblPr firstRow="1" bandRow="1">
                <a:tableStyleId>{2D5ABB26-0587-4C30-8999-92F81FD0307C}</a:tableStyleId>
              </a:tblPr>
              <a:tblGrid>
                <a:gridCol w="9144000">
                  <a:extLst>
                    <a:ext uri="{9D8B030D-6E8A-4147-A177-3AD203B41FA5}">
                      <a16:colId xmlns:a16="http://schemas.microsoft.com/office/drawing/2014/main" xmlns="" val="20000"/>
                    </a:ext>
                  </a:extLst>
                </a:gridCol>
              </a:tblGrid>
              <a:tr h="366566">
                <a:tc>
                  <a:txBody>
                    <a:bodyPr/>
                    <a:lstStyle/>
                    <a:p>
                      <a:pPr marL="49530">
                        <a:lnSpc>
                          <a:spcPts val="910"/>
                        </a:lnSpc>
                      </a:pPr>
                      <a:endParaRPr lang="en-US" sz="2400" kern="1200" dirty="0">
                        <a:solidFill>
                          <a:srgbClr val="27A9E1"/>
                        </a:solidFill>
                        <a:latin typeface="Franklin Gothic Medium" panose="020B0603020102020204" pitchFamily="34" charset="0"/>
                        <a:ea typeface="+mn-ea"/>
                        <a:cs typeface="+mn-cs"/>
                      </a:endParaRPr>
                    </a:p>
                    <a:p>
                      <a:pPr marL="49530">
                        <a:lnSpc>
                          <a:spcPts val="910"/>
                        </a:lnSpc>
                      </a:pPr>
                      <a:endParaRPr lang="en-US" sz="2400" kern="1200" dirty="0">
                        <a:solidFill>
                          <a:srgbClr val="27A9E1"/>
                        </a:solidFill>
                        <a:latin typeface="Franklin Gothic Medium" panose="020B0603020102020204" pitchFamily="34" charset="0"/>
                        <a:ea typeface="+mn-ea"/>
                        <a:cs typeface="+mn-cs"/>
                      </a:endParaRPr>
                    </a:p>
                    <a:p>
                      <a:pPr marL="49530">
                        <a:lnSpc>
                          <a:spcPts val="910"/>
                        </a:lnSpc>
                      </a:pPr>
                      <a:r>
                        <a:rPr sz="2400" kern="1200" dirty="0">
                          <a:solidFill>
                            <a:srgbClr val="27A9E1"/>
                          </a:solidFill>
                          <a:latin typeface="Franklin Gothic Medium" panose="020B0603020102020204" pitchFamily="34" charset="0"/>
                          <a:ea typeface="+mn-ea"/>
                          <a:cs typeface="+mn-cs"/>
                        </a:rPr>
                        <a:t>Points of Reference:</a:t>
                      </a:r>
                    </a:p>
                  </a:txBody>
                  <a:tcPr marL="0" marR="0" marT="0" marB="0">
                    <a:lnL w="3048">
                      <a:solidFill>
                        <a:srgbClr val="C0C0C0"/>
                      </a:solidFill>
                      <a:prstDash val="solid"/>
                    </a:lnL>
                    <a:lnR w="3048">
                      <a:solidFill>
                        <a:srgbClr val="C0C0C0"/>
                      </a:solidFill>
                      <a:prstDash val="solid"/>
                    </a:lnR>
                    <a:lnT w="3048">
                      <a:solidFill>
                        <a:srgbClr val="C0C0C0"/>
                      </a:solidFill>
                      <a:prstDash val="solid"/>
                    </a:lnT>
                    <a:lnB w="3048">
                      <a:solidFill>
                        <a:srgbClr val="C0C0C0"/>
                      </a:solidFill>
                      <a:prstDash val="solid"/>
                    </a:lnB>
                  </a:tcPr>
                </a:tc>
                <a:extLst>
                  <a:ext uri="{0D108BD9-81ED-4DB2-BD59-A6C34878D82A}">
                    <a16:rowId xmlns:a16="http://schemas.microsoft.com/office/drawing/2014/main" xmlns="" val="10000"/>
                  </a:ext>
                </a:extLst>
              </a:tr>
              <a:tr h="229725">
                <a:tc>
                  <a:txBody>
                    <a:bodyPr/>
                    <a:lstStyle/>
                    <a:p>
                      <a:pPr marL="49530">
                        <a:lnSpc>
                          <a:spcPts val="905"/>
                        </a:lnSpc>
                      </a:pPr>
                      <a:endParaRPr lang="en-US" sz="1400" i="1" kern="1200" dirty="0">
                        <a:solidFill>
                          <a:srgbClr val="555657"/>
                        </a:solidFill>
                        <a:effectLst/>
                        <a:latin typeface="Franklin Gothic Book" panose="020B0503020102020204" pitchFamily="34" charset="0"/>
                        <a:ea typeface="+mn-ea"/>
                        <a:cs typeface="+mn-cs"/>
                      </a:endParaRPr>
                    </a:p>
                    <a:p>
                      <a:pPr marL="49530">
                        <a:lnSpc>
                          <a:spcPts val="905"/>
                        </a:lnSpc>
                      </a:pPr>
                      <a:r>
                        <a:rPr sz="1400" i="1" kern="1200" dirty="0">
                          <a:solidFill>
                            <a:srgbClr val="555657"/>
                          </a:solidFill>
                          <a:effectLst/>
                          <a:latin typeface="Franklin Gothic Book" panose="020B0503020102020204" pitchFamily="34" charset="0"/>
                          <a:ea typeface="+mn-ea"/>
                          <a:cs typeface="+mn-cs"/>
                        </a:rPr>
                        <a:t>1.  The ‘Data Staff’ role may include the evaluator, program coordinator, data analyst, or home  visitor.</a:t>
                      </a:r>
                    </a:p>
                  </a:txBody>
                  <a:tcPr marL="0" marR="0" marT="0" marB="0">
                    <a:lnL w="3048">
                      <a:solidFill>
                        <a:srgbClr val="C0C0C0"/>
                      </a:solidFill>
                      <a:prstDash val="solid"/>
                    </a:lnL>
                    <a:lnR w="3048">
                      <a:solidFill>
                        <a:srgbClr val="C0C0C0"/>
                      </a:solidFill>
                      <a:prstDash val="solid"/>
                    </a:lnR>
                    <a:lnT w="3048">
                      <a:solidFill>
                        <a:srgbClr val="C0C0C0"/>
                      </a:solidFill>
                      <a:prstDash val="solid"/>
                    </a:lnT>
                    <a:lnB w="3048">
                      <a:solidFill>
                        <a:srgbClr val="C0C0C0"/>
                      </a:solidFill>
                      <a:prstDash val="solid"/>
                    </a:lnB>
                  </a:tcPr>
                </a:tc>
                <a:extLst>
                  <a:ext uri="{0D108BD9-81ED-4DB2-BD59-A6C34878D82A}">
                    <a16:rowId xmlns:a16="http://schemas.microsoft.com/office/drawing/2014/main" xmlns="" val="10001"/>
                  </a:ext>
                </a:extLst>
              </a:tr>
              <a:tr h="447703">
                <a:tc>
                  <a:txBody>
                    <a:bodyPr/>
                    <a:lstStyle/>
                    <a:p>
                      <a:pPr marL="49530">
                        <a:lnSpc>
                          <a:spcPts val="905"/>
                        </a:lnSpc>
                      </a:pPr>
                      <a:endParaRPr lang="en-US" sz="1400" i="1" kern="1200" dirty="0">
                        <a:solidFill>
                          <a:srgbClr val="555657"/>
                        </a:solidFill>
                        <a:effectLst/>
                        <a:latin typeface="Franklin Gothic Book" panose="020B0503020102020204" pitchFamily="34" charset="0"/>
                        <a:ea typeface="+mn-ea"/>
                        <a:cs typeface="+mn-cs"/>
                      </a:endParaRPr>
                    </a:p>
                    <a:p>
                      <a:pPr marL="49530">
                        <a:lnSpc>
                          <a:spcPts val="905"/>
                        </a:lnSpc>
                      </a:pPr>
                      <a:r>
                        <a:rPr sz="1400" i="1" kern="1200" dirty="0">
                          <a:solidFill>
                            <a:srgbClr val="555657"/>
                          </a:solidFill>
                          <a:effectLst/>
                          <a:latin typeface="Franklin Gothic Book" panose="020B0503020102020204" pitchFamily="34" charset="0"/>
                          <a:ea typeface="+mn-ea"/>
                          <a:cs typeface="+mn-cs"/>
                        </a:rPr>
                        <a:t>2. The Data Reporting process will run according to the ACF required schedule, and runs concurrently with service  </a:t>
                      </a:r>
                      <a:endParaRPr lang="en-US" sz="1400" i="1" kern="1200" dirty="0">
                        <a:solidFill>
                          <a:srgbClr val="555657"/>
                        </a:solidFill>
                        <a:effectLst/>
                        <a:latin typeface="Franklin Gothic Book" panose="020B0503020102020204" pitchFamily="34" charset="0"/>
                        <a:ea typeface="+mn-ea"/>
                        <a:cs typeface="+mn-cs"/>
                      </a:endParaRPr>
                    </a:p>
                    <a:p>
                      <a:pPr marL="49530">
                        <a:lnSpc>
                          <a:spcPts val="905"/>
                        </a:lnSpc>
                      </a:pPr>
                      <a:endParaRPr lang="en-US" sz="1400" i="1" kern="1200" dirty="0">
                        <a:solidFill>
                          <a:srgbClr val="555657"/>
                        </a:solidFill>
                        <a:effectLst/>
                        <a:latin typeface="Franklin Gothic Book" panose="020B0503020102020204" pitchFamily="34" charset="0"/>
                        <a:ea typeface="+mn-ea"/>
                        <a:cs typeface="+mn-cs"/>
                      </a:endParaRPr>
                    </a:p>
                    <a:p>
                      <a:pPr marL="49530">
                        <a:lnSpc>
                          <a:spcPts val="905"/>
                        </a:lnSpc>
                      </a:pPr>
                      <a:r>
                        <a:rPr sz="1400" i="1" kern="1200" dirty="0">
                          <a:solidFill>
                            <a:srgbClr val="555657"/>
                          </a:solidFill>
                          <a:effectLst/>
                          <a:latin typeface="Franklin Gothic Book" panose="020B0503020102020204" pitchFamily="34" charset="0"/>
                          <a:ea typeface="+mn-ea"/>
                          <a:cs typeface="+mn-cs"/>
                        </a:rPr>
                        <a:t>delivery.</a:t>
                      </a:r>
                    </a:p>
                  </a:txBody>
                  <a:tcPr marL="0" marR="0" marT="0" marB="0">
                    <a:lnL w="3048">
                      <a:solidFill>
                        <a:srgbClr val="C0C0C0"/>
                      </a:solidFill>
                      <a:prstDash val="solid"/>
                    </a:lnL>
                    <a:lnR w="3048">
                      <a:solidFill>
                        <a:srgbClr val="C0C0C0"/>
                      </a:solidFill>
                      <a:prstDash val="solid"/>
                    </a:lnR>
                    <a:lnT w="3048">
                      <a:solidFill>
                        <a:srgbClr val="C0C0C0"/>
                      </a:solidFill>
                      <a:prstDash val="solid"/>
                    </a:lnT>
                    <a:lnB w="3048">
                      <a:solidFill>
                        <a:srgbClr val="C0C0C0"/>
                      </a:solidFill>
                      <a:prstDash val="solid"/>
                    </a:lnB>
                  </a:tcPr>
                </a:tc>
                <a:extLst>
                  <a:ext uri="{0D108BD9-81ED-4DB2-BD59-A6C34878D82A}">
                    <a16:rowId xmlns:a16="http://schemas.microsoft.com/office/drawing/2014/main" xmlns="" val="10002"/>
                  </a:ext>
                </a:extLst>
              </a:tr>
              <a:tr h="447703">
                <a:tc>
                  <a:txBody>
                    <a:bodyPr/>
                    <a:lstStyle/>
                    <a:p>
                      <a:pPr marL="49530">
                        <a:lnSpc>
                          <a:spcPts val="905"/>
                        </a:lnSpc>
                      </a:pPr>
                      <a:endParaRPr lang="en-US" sz="1400" i="1" kern="1200" dirty="0">
                        <a:solidFill>
                          <a:srgbClr val="555657"/>
                        </a:solidFill>
                        <a:effectLst/>
                        <a:latin typeface="Franklin Gothic Book" panose="020B0503020102020204" pitchFamily="34" charset="0"/>
                        <a:ea typeface="+mn-ea"/>
                        <a:cs typeface="+mn-cs"/>
                      </a:endParaRPr>
                    </a:p>
                    <a:p>
                      <a:pPr marL="49530">
                        <a:lnSpc>
                          <a:spcPts val="905"/>
                        </a:lnSpc>
                      </a:pPr>
                      <a:r>
                        <a:rPr sz="1400" i="1" kern="1200" dirty="0">
                          <a:solidFill>
                            <a:srgbClr val="555657"/>
                          </a:solidFill>
                          <a:effectLst/>
                          <a:latin typeface="Franklin Gothic Book" panose="020B0503020102020204" pitchFamily="34" charset="0"/>
                          <a:ea typeface="+mn-ea"/>
                          <a:cs typeface="+mn-cs"/>
                        </a:rPr>
                        <a:t>3.  Continuous Quality Improvement is an on-going process with the timing and duration of PDSA cycles determined by  </a:t>
                      </a:r>
                      <a:endParaRPr lang="en-US" sz="1400" i="1" kern="1200" dirty="0">
                        <a:solidFill>
                          <a:srgbClr val="555657"/>
                        </a:solidFill>
                        <a:effectLst/>
                        <a:latin typeface="Franklin Gothic Book" panose="020B0503020102020204" pitchFamily="34" charset="0"/>
                        <a:ea typeface="+mn-ea"/>
                        <a:cs typeface="+mn-cs"/>
                      </a:endParaRPr>
                    </a:p>
                    <a:p>
                      <a:pPr marL="49530">
                        <a:lnSpc>
                          <a:spcPts val="905"/>
                        </a:lnSpc>
                      </a:pPr>
                      <a:endParaRPr lang="en-US" sz="1400" i="1" kern="1200" dirty="0">
                        <a:solidFill>
                          <a:srgbClr val="555657"/>
                        </a:solidFill>
                        <a:effectLst/>
                        <a:latin typeface="Franklin Gothic Book" panose="020B0503020102020204" pitchFamily="34" charset="0"/>
                        <a:ea typeface="+mn-ea"/>
                        <a:cs typeface="+mn-cs"/>
                      </a:endParaRPr>
                    </a:p>
                    <a:p>
                      <a:pPr marL="49530">
                        <a:lnSpc>
                          <a:spcPts val="905"/>
                        </a:lnSpc>
                      </a:pPr>
                      <a:r>
                        <a:rPr sz="1400" i="1" kern="1200" dirty="0">
                          <a:solidFill>
                            <a:srgbClr val="555657"/>
                          </a:solidFill>
                          <a:effectLst/>
                          <a:latin typeface="Franklin Gothic Book" panose="020B0503020102020204" pitchFamily="34" charset="0"/>
                          <a:ea typeface="+mn-ea"/>
                          <a:cs typeface="+mn-cs"/>
                        </a:rPr>
                        <a:t>grantees.</a:t>
                      </a:r>
                    </a:p>
                  </a:txBody>
                  <a:tcPr marL="0" marR="0" marT="0" marB="0">
                    <a:lnL w="3048">
                      <a:solidFill>
                        <a:srgbClr val="C0C0C0"/>
                      </a:solidFill>
                      <a:prstDash val="solid"/>
                    </a:lnL>
                    <a:lnR w="3048">
                      <a:solidFill>
                        <a:srgbClr val="C0C0C0"/>
                      </a:solidFill>
                      <a:prstDash val="solid"/>
                    </a:lnR>
                    <a:lnT w="3048">
                      <a:solidFill>
                        <a:srgbClr val="C0C0C0"/>
                      </a:solidFill>
                      <a:prstDash val="solid"/>
                    </a:lnT>
                    <a:lnB w="3048">
                      <a:solidFill>
                        <a:srgbClr val="C0C0C0"/>
                      </a:solidFill>
                      <a:prstDash val="solid"/>
                    </a:lnB>
                  </a:tcPr>
                </a:tc>
                <a:extLst>
                  <a:ext uri="{0D108BD9-81ED-4DB2-BD59-A6C34878D82A}">
                    <a16:rowId xmlns:a16="http://schemas.microsoft.com/office/drawing/2014/main" xmlns="" val="10003"/>
                  </a:ext>
                </a:extLst>
              </a:tr>
              <a:tr h="142292">
                <a:tc>
                  <a:txBody>
                    <a:bodyPr/>
                    <a:lstStyle/>
                    <a:p>
                      <a:endParaRPr sz="800" dirty="0">
                        <a:latin typeface="Arial"/>
                        <a:cs typeface="Arial"/>
                      </a:endParaRPr>
                    </a:p>
                  </a:txBody>
                  <a:tcPr marL="0" marR="0" marT="0" marB="0">
                    <a:lnL w="3048">
                      <a:solidFill>
                        <a:srgbClr val="C0C0C0"/>
                      </a:solidFill>
                      <a:prstDash val="solid"/>
                    </a:lnL>
                    <a:lnR w="3048">
                      <a:solidFill>
                        <a:srgbClr val="C0C0C0"/>
                      </a:solidFill>
                      <a:prstDash val="solid"/>
                    </a:lnR>
                    <a:lnT w="3048">
                      <a:solidFill>
                        <a:srgbClr val="C0C0C0"/>
                      </a:solidFill>
                      <a:prstDash val="solid"/>
                    </a:lnT>
                    <a:lnB w="3048">
                      <a:solidFill>
                        <a:srgbClr val="C0C0C0"/>
                      </a:solidFill>
                      <a:prstDash val="solid"/>
                    </a:lnB>
                  </a:tcPr>
                </a:tc>
                <a:extLst>
                  <a:ext uri="{0D108BD9-81ED-4DB2-BD59-A6C34878D82A}">
                    <a16:rowId xmlns:a16="http://schemas.microsoft.com/office/drawing/2014/main" xmlns="" val="10004"/>
                  </a:ext>
                </a:extLst>
              </a:tr>
            </a:tbl>
          </a:graphicData>
        </a:graphic>
      </p:graphicFrame>
      <p:sp>
        <p:nvSpPr>
          <p:cNvPr id="4" name="object 4"/>
          <p:cNvSpPr txBox="1"/>
          <p:nvPr/>
        </p:nvSpPr>
        <p:spPr>
          <a:xfrm>
            <a:off x="92007" y="3758541"/>
            <a:ext cx="1106828" cy="738664"/>
          </a:xfrm>
          <a:prstGeom prst="rect">
            <a:avLst/>
          </a:prstGeom>
        </p:spPr>
        <p:txBody>
          <a:bodyPr vert="horz" wrap="square" lIns="0" tIns="0" rIns="0" bIns="0" rtlCol="0">
            <a:spAutoFit/>
          </a:bodyPr>
          <a:lstStyle/>
          <a:p>
            <a:pPr marL="12700" marR="5080" indent="-78105" algn="ctr"/>
            <a:r>
              <a:rPr sz="1200" spc="-5" dirty="0">
                <a:solidFill>
                  <a:srgbClr val="494949"/>
                </a:solidFill>
                <a:latin typeface="Franklin Gothic Demi" panose="020B0703020102020204" pitchFamily="34" charset="0"/>
                <a:cs typeface="Arial"/>
              </a:rPr>
              <a:t>1. A Family is  Enrolled in  the</a:t>
            </a:r>
            <a:r>
              <a:rPr lang="en-US" sz="1200" spc="-5" dirty="0">
                <a:solidFill>
                  <a:srgbClr val="494949"/>
                </a:solidFill>
                <a:latin typeface="Franklin Gothic Demi" panose="020B0703020102020204" pitchFamily="34" charset="0"/>
                <a:cs typeface="Arial"/>
              </a:rPr>
              <a:t> </a:t>
            </a:r>
            <a:r>
              <a:rPr sz="1200" spc="-5" dirty="0">
                <a:solidFill>
                  <a:srgbClr val="494949"/>
                </a:solidFill>
                <a:latin typeface="Franklin Gothic Demi" panose="020B0703020102020204" pitchFamily="34" charset="0"/>
                <a:cs typeface="Arial"/>
              </a:rPr>
              <a:t>Home</a:t>
            </a:r>
            <a:r>
              <a:rPr lang="en-US" sz="1200" spc="-5" dirty="0">
                <a:solidFill>
                  <a:srgbClr val="494949"/>
                </a:solidFill>
                <a:latin typeface="Franklin Gothic Demi" panose="020B0703020102020204" pitchFamily="34" charset="0"/>
                <a:cs typeface="Arial"/>
              </a:rPr>
              <a:t> </a:t>
            </a:r>
            <a:r>
              <a:rPr sz="1200" spc="-5" dirty="0">
                <a:solidFill>
                  <a:srgbClr val="494949"/>
                </a:solidFill>
                <a:latin typeface="Franklin Gothic Demi" panose="020B0703020102020204" pitchFamily="34" charset="0"/>
                <a:cs typeface="Arial"/>
              </a:rPr>
              <a:t>Visiting  Program</a:t>
            </a:r>
          </a:p>
        </p:txBody>
      </p:sp>
      <p:grpSp>
        <p:nvGrpSpPr>
          <p:cNvPr id="96" name="Group 95">
            <a:extLst>
              <a:ext uri="{FF2B5EF4-FFF2-40B4-BE49-F238E27FC236}">
                <a16:creationId xmlns:a16="http://schemas.microsoft.com/office/drawing/2014/main" xmlns="" id="{B029ADA9-5D66-4616-952C-0B11743B5D2D}"/>
              </a:ext>
            </a:extLst>
          </p:cNvPr>
          <p:cNvGrpSpPr/>
          <p:nvPr/>
        </p:nvGrpSpPr>
        <p:grpSpPr>
          <a:xfrm>
            <a:off x="1465026" y="2678530"/>
            <a:ext cx="1516670" cy="2886075"/>
            <a:chOff x="1696973" y="2215133"/>
            <a:chExt cx="1516670" cy="2886075"/>
          </a:xfrm>
        </p:grpSpPr>
        <p:sp>
          <p:nvSpPr>
            <p:cNvPr id="7" name="object 7"/>
            <p:cNvSpPr/>
            <p:nvPr/>
          </p:nvSpPr>
          <p:spPr>
            <a:xfrm>
              <a:off x="1739645" y="3214877"/>
              <a:ext cx="1371600" cy="182880"/>
            </a:xfrm>
            <a:custGeom>
              <a:avLst/>
              <a:gdLst/>
              <a:ahLst/>
              <a:cxnLst/>
              <a:rect l="l" t="t" r="r" b="b"/>
              <a:pathLst>
                <a:path w="1371600" h="182879">
                  <a:moveTo>
                    <a:pt x="0" y="0"/>
                  </a:moveTo>
                  <a:lnTo>
                    <a:pt x="0" y="182880"/>
                  </a:lnTo>
                  <a:lnTo>
                    <a:pt x="1371600" y="182880"/>
                  </a:lnTo>
                  <a:lnTo>
                    <a:pt x="1371600" y="0"/>
                  </a:lnTo>
                  <a:lnTo>
                    <a:pt x="0" y="0"/>
                  </a:lnTo>
                  <a:close/>
                </a:path>
              </a:pathLst>
            </a:custGeom>
            <a:solidFill>
              <a:srgbClr val="F9F9F9"/>
            </a:solidFill>
            <a:ln w="3175">
              <a:solidFill>
                <a:srgbClr val="000000"/>
              </a:solidFill>
            </a:ln>
          </p:spPr>
          <p:txBody>
            <a:bodyPr wrap="square" lIns="0" tIns="0" rIns="0" bIns="0" rtlCol="0"/>
            <a:lstStyle/>
            <a:p>
              <a:endParaRPr/>
            </a:p>
          </p:txBody>
        </p:sp>
        <p:sp>
          <p:nvSpPr>
            <p:cNvPr id="8" name="object 8"/>
            <p:cNvSpPr txBox="1"/>
            <p:nvPr/>
          </p:nvSpPr>
          <p:spPr>
            <a:xfrm>
              <a:off x="1887000" y="3218281"/>
              <a:ext cx="1112268" cy="184666"/>
            </a:xfrm>
            <a:prstGeom prst="rect">
              <a:avLst/>
            </a:prstGeom>
          </p:spPr>
          <p:txBody>
            <a:bodyPr vert="horz" wrap="square" lIns="0" tIns="0" rIns="0" bIns="0" rtlCol="0">
              <a:spAutoFit/>
            </a:bodyPr>
            <a:lstStyle/>
            <a:p>
              <a:pPr marL="12700">
                <a:lnSpc>
                  <a:spcPct val="100000"/>
                </a:lnSpc>
              </a:pPr>
              <a:r>
                <a:rPr sz="1200" spc="-5" dirty="0">
                  <a:solidFill>
                    <a:srgbClr val="494949"/>
                  </a:solidFill>
                  <a:latin typeface="Franklin Gothic Demi" panose="020B0703020102020204" pitchFamily="34" charset="0"/>
                  <a:cs typeface="Arial"/>
                </a:rPr>
                <a:t>3. Home Visitor</a:t>
              </a:r>
            </a:p>
          </p:txBody>
        </p:sp>
        <p:sp>
          <p:nvSpPr>
            <p:cNvPr id="9" name="object 9"/>
            <p:cNvSpPr/>
            <p:nvPr/>
          </p:nvSpPr>
          <p:spPr>
            <a:xfrm>
              <a:off x="1739645" y="3397758"/>
              <a:ext cx="1371600" cy="731520"/>
            </a:xfrm>
            <a:custGeom>
              <a:avLst/>
              <a:gdLst/>
              <a:ahLst/>
              <a:cxnLst/>
              <a:rect l="l" t="t" r="r" b="b"/>
              <a:pathLst>
                <a:path w="1371600" h="731520">
                  <a:moveTo>
                    <a:pt x="0" y="0"/>
                  </a:moveTo>
                  <a:lnTo>
                    <a:pt x="0" y="731520"/>
                  </a:lnTo>
                  <a:lnTo>
                    <a:pt x="1371600" y="731520"/>
                  </a:lnTo>
                  <a:lnTo>
                    <a:pt x="1371600" y="0"/>
                  </a:lnTo>
                  <a:lnTo>
                    <a:pt x="0" y="0"/>
                  </a:lnTo>
                  <a:close/>
                </a:path>
              </a:pathLst>
            </a:custGeom>
            <a:ln w="3175">
              <a:solidFill>
                <a:srgbClr val="000000"/>
              </a:solidFill>
            </a:ln>
          </p:spPr>
          <p:txBody>
            <a:bodyPr wrap="square" lIns="0" tIns="0" rIns="0" bIns="0" rtlCol="0"/>
            <a:lstStyle/>
            <a:p>
              <a:endParaRPr/>
            </a:p>
          </p:txBody>
        </p:sp>
        <p:sp>
          <p:nvSpPr>
            <p:cNvPr id="10" name="object 10"/>
            <p:cNvSpPr txBox="1"/>
            <p:nvPr/>
          </p:nvSpPr>
          <p:spPr>
            <a:xfrm>
              <a:off x="1874519" y="3478221"/>
              <a:ext cx="1129030" cy="507831"/>
            </a:xfrm>
            <a:prstGeom prst="rect">
              <a:avLst/>
            </a:prstGeom>
          </p:spPr>
          <p:txBody>
            <a:bodyPr vert="horz" wrap="square" lIns="0" tIns="0" rIns="0" bIns="0" rtlCol="0">
              <a:spAutoFit/>
            </a:bodyPr>
            <a:lstStyle/>
            <a:p>
              <a:pPr marL="12700" marR="5080" indent="-219710" algn="ctr"/>
              <a:r>
                <a:rPr sz="1100" spc="-5" dirty="0">
                  <a:solidFill>
                    <a:srgbClr val="494949"/>
                  </a:solidFill>
                  <a:latin typeface="Franklin Gothic Book" panose="020B0503020102020204" pitchFamily="34" charset="0"/>
                  <a:cs typeface="Arial"/>
                </a:rPr>
                <a:t>Verify Planned Visit with Family  Participants</a:t>
              </a:r>
            </a:p>
          </p:txBody>
        </p:sp>
        <p:sp>
          <p:nvSpPr>
            <p:cNvPr id="11" name="object 11"/>
            <p:cNvSpPr/>
            <p:nvPr/>
          </p:nvSpPr>
          <p:spPr>
            <a:xfrm>
              <a:off x="1696973" y="2215133"/>
              <a:ext cx="1457960" cy="2886075"/>
            </a:xfrm>
            <a:custGeom>
              <a:avLst/>
              <a:gdLst/>
              <a:ahLst/>
              <a:cxnLst/>
              <a:rect l="l" t="t" r="r" b="b"/>
              <a:pathLst>
                <a:path w="1457960" h="2886075">
                  <a:moveTo>
                    <a:pt x="0" y="0"/>
                  </a:moveTo>
                  <a:lnTo>
                    <a:pt x="0" y="2885694"/>
                  </a:lnTo>
                  <a:lnTo>
                    <a:pt x="1457706" y="2885694"/>
                  </a:lnTo>
                  <a:lnTo>
                    <a:pt x="1457705" y="0"/>
                  </a:lnTo>
                  <a:lnTo>
                    <a:pt x="0" y="0"/>
                  </a:lnTo>
                  <a:close/>
                </a:path>
              </a:pathLst>
            </a:custGeom>
            <a:ln w="15240">
              <a:solidFill>
                <a:srgbClr val="000000"/>
              </a:solidFill>
            </a:ln>
          </p:spPr>
          <p:txBody>
            <a:bodyPr wrap="square" lIns="0" tIns="0" rIns="0" bIns="0" rtlCol="0"/>
            <a:lstStyle/>
            <a:p>
              <a:endParaRPr/>
            </a:p>
          </p:txBody>
        </p:sp>
        <p:sp>
          <p:nvSpPr>
            <p:cNvPr id="12" name="object 12"/>
            <p:cNvSpPr/>
            <p:nvPr/>
          </p:nvSpPr>
          <p:spPr>
            <a:xfrm>
              <a:off x="1739645" y="4150614"/>
              <a:ext cx="1371600" cy="182880"/>
            </a:xfrm>
            <a:custGeom>
              <a:avLst/>
              <a:gdLst/>
              <a:ahLst/>
              <a:cxnLst/>
              <a:rect l="l" t="t" r="r" b="b"/>
              <a:pathLst>
                <a:path w="1371600" h="182879">
                  <a:moveTo>
                    <a:pt x="0" y="0"/>
                  </a:moveTo>
                  <a:lnTo>
                    <a:pt x="0" y="182880"/>
                  </a:lnTo>
                  <a:lnTo>
                    <a:pt x="1371600" y="182880"/>
                  </a:lnTo>
                  <a:lnTo>
                    <a:pt x="1371600" y="0"/>
                  </a:lnTo>
                  <a:lnTo>
                    <a:pt x="0" y="0"/>
                  </a:lnTo>
                  <a:close/>
                </a:path>
              </a:pathLst>
            </a:custGeom>
            <a:solidFill>
              <a:srgbClr val="F9F9F9"/>
            </a:solidFill>
            <a:ln w="3175">
              <a:solidFill>
                <a:srgbClr val="000000"/>
              </a:solidFill>
            </a:ln>
          </p:spPr>
          <p:txBody>
            <a:bodyPr wrap="square" lIns="0" tIns="0" rIns="0" bIns="0" rtlCol="0"/>
            <a:lstStyle/>
            <a:p>
              <a:endParaRPr/>
            </a:p>
          </p:txBody>
        </p:sp>
        <p:sp>
          <p:nvSpPr>
            <p:cNvPr id="13" name="object 13"/>
            <p:cNvSpPr txBox="1"/>
            <p:nvPr/>
          </p:nvSpPr>
          <p:spPr>
            <a:xfrm>
              <a:off x="1907443" y="4154215"/>
              <a:ext cx="1112268" cy="184666"/>
            </a:xfrm>
            <a:prstGeom prst="rect">
              <a:avLst/>
            </a:prstGeom>
          </p:spPr>
          <p:txBody>
            <a:bodyPr vert="horz" wrap="square" lIns="0" tIns="0" rIns="0" bIns="0" rtlCol="0">
              <a:spAutoFit/>
            </a:bodyPr>
            <a:lstStyle/>
            <a:p>
              <a:pPr marL="12700"/>
              <a:r>
                <a:rPr sz="1200" spc="-5" dirty="0">
                  <a:solidFill>
                    <a:srgbClr val="494949"/>
                  </a:solidFill>
                  <a:latin typeface="Franklin Gothic Demi" panose="020B0703020102020204" pitchFamily="34" charset="0"/>
                  <a:cs typeface="Arial"/>
                </a:rPr>
                <a:t>4. Home Visitor</a:t>
              </a:r>
            </a:p>
          </p:txBody>
        </p:sp>
        <p:sp>
          <p:nvSpPr>
            <p:cNvPr id="14" name="object 14"/>
            <p:cNvSpPr/>
            <p:nvPr/>
          </p:nvSpPr>
          <p:spPr>
            <a:xfrm>
              <a:off x="1739645" y="4333494"/>
              <a:ext cx="1371600" cy="731520"/>
            </a:xfrm>
            <a:custGeom>
              <a:avLst/>
              <a:gdLst/>
              <a:ahLst/>
              <a:cxnLst/>
              <a:rect l="l" t="t" r="r" b="b"/>
              <a:pathLst>
                <a:path w="1371600" h="731520">
                  <a:moveTo>
                    <a:pt x="0" y="0"/>
                  </a:moveTo>
                  <a:lnTo>
                    <a:pt x="0" y="731520"/>
                  </a:lnTo>
                  <a:lnTo>
                    <a:pt x="1371600" y="731520"/>
                  </a:lnTo>
                  <a:lnTo>
                    <a:pt x="1371600" y="0"/>
                  </a:lnTo>
                  <a:lnTo>
                    <a:pt x="0" y="0"/>
                  </a:lnTo>
                  <a:close/>
                </a:path>
              </a:pathLst>
            </a:custGeom>
            <a:ln w="3175">
              <a:solidFill>
                <a:srgbClr val="000000"/>
              </a:solidFill>
            </a:ln>
          </p:spPr>
          <p:txBody>
            <a:bodyPr wrap="square" lIns="0" tIns="0" rIns="0" bIns="0" rtlCol="0"/>
            <a:lstStyle/>
            <a:p>
              <a:endParaRPr/>
            </a:p>
          </p:txBody>
        </p:sp>
        <p:sp>
          <p:nvSpPr>
            <p:cNvPr id="15" name="object 15"/>
            <p:cNvSpPr txBox="1"/>
            <p:nvPr/>
          </p:nvSpPr>
          <p:spPr>
            <a:xfrm>
              <a:off x="1773044" y="4414971"/>
              <a:ext cx="1319531" cy="507831"/>
            </a:xfrm>
            <a:prstGeom prst="rect">
              <a:avLst/>
            </a:prstGeom>
          </p:spPr>
          <p:txBody>
            <a:bodyPr vert="horz" wrap="square" lIns="0" tIns="0" rIns="0" bIns="0" rtlCol="0">
              <a:spAutoFit/>
            </a:bodyPr>
            <a:lstStyle/>
            <a:p>
              <a:pPr marL="12700" marR="5080" indent="-219710" algn="ctr"/>
              <a:r>
                <a:rPr sz="1100" spc="-5" dirty="0">
                  <a:solidFill>
                    <a:srgbClr val="494949"/>
                  </a:solidFill>
                  <a:latin typeface="Franklin Gothic Book" panose="020B0503020102020204" pitchFamily="34" charset="0"/>
                  <a:cs typeface="Arial"/>
                </a:rPr>
                <a:t>Plan Visit Activities Based on Model  Lesson Plan</a:t>
              </a:r>
            </a:p>
          </p:txBody>
        </p:sp>
        <p:sp>
          <p:nvSpPr>
            <p:cNvPr id="16" name="object 16"/>
            <p:cNvSpPr/>
            <p:nvPr/>
          </p:nvSpPr>
          <p:spPr>
            <a:xfrm>
              <a:off x="1739645" y="2257805"/>
              <a:ext cx="1371600" cy="182880"/>
            </a:xfrm>
            <a:custGeom>
              <a:avLst/>
              <a:gdLst/>
              <a:ahLst/>
              <a:cxnLst/>
              <a:rect l="l" t="t" r="r" b="b"/>
              <a:pathLst>
                <a:path w="1371600" h="182880">
                  <a:moveTo>
                    <a:pt x="0" y="0"/>
                  </a:moveTo>
                  <a:lnTo>
                    <a:pt x="0" y="182880"/>
                  </a:lnTo>
                  <a:lnTo>
                    <a:pt x="1371600" y="182880"/>
                  </a:lnTo>
                  <a:lnTo>
                    <a:pt x="1371600" y="0"/>
                  </a:lnTo>
                  <a:lnTo>
                    <a:pt x="0" y="0"/>
                  </a:lnTo>
                  <a:close/>
                </a:path>
              </a:pathLst>
            </a:custGeom>
            <a:solidFill>
              <a:srgbClr val="F9F9F9"/>
            </a:solidFill>
            <a:ln w="3175">
              <a:solidFill>
                <a:srgbClr val="000000"/>
              </a:solidFill>
            </a:ln>
          </p:spPr>
          <p:txBody>
            <a:bodyPr wrap="square" lIns="0" tIns="0" rIns="0" bIns="0" rtlCol="0"/>
            <a:lstStyle/>
            <a:p>
              <a:endParaRPr/>
            </a:p>
          </p:txBody>
        </p:sp>
        <p:sp>
          <p:nvSpPr>
            <p:cNvPr id="17" name="object 17"/>
            <p:cNvSpPr txBox="1"/>
            <p:nvPr/>
          </p:nvSpPr>
          <p:spPr>
            <a:xfrm>
              <a:off x="1887000" y="2258713"/>
              <a:ext cx="1326643" cy="184666"/>
            </a:xfrm>
            <a:prstGeom prst="rect">
              <a:avLst/>
            </a:prstGeom>
          </p:spPr>
          <p:txBody>
            <a:bodyPr vert="horz" wrap="square" lIns="0" tIns="0" rIns="0" bIns="0" rtlCol="0">
              <a:spAutoFit/>
            </a:bodyPr>
            <a:lstStyle/>
            <a:p>
              <a:pPr marL="12700">
                <a:lnSpc>
                  <a:spcPct val="100000"/>
                </a:lnSpc>
              </a:pPr>
              <a:r>
                <a:rPr sz="1200" spc="-5" dirty="0">
                  <a:solidFill>
                    <a:srgbClr val="494949"/>
                  </a:solidFill>
                  <a:latin typeface="Franklin Gothic Demi" panose="020B0703020102020204" pitchFamily="34" charset="0"/>
                  <a:cs typeface="Arial"/>
                </a:rPr>
                <a:t>2. Home Visitor</a:t>
              </a:r>
            </a:p>
          </p:txBody>
        </p:sp>
        <p:sp>
          <p:nvSpPr>
            <p:cNvPr id="18" name="object 18"/>
            <p:cNvSpPr/>
            <p:nvPr/>
          </p:nvSpPr>
          <p:spPr>
            <a:xfrm>
              <a:off x="1739645" y="2440685"/>
              <a:ext cx="1371600" cy="731520"/>
            </a:xfrm>
            <a:custGeom>
              <a:avLst/>
              <a:gdLst/>
              <a:ahLst/>
              <a:cxnLst/>
              <a:rect l="l" t="t" r="r" b="b"/>
              <a:pathLst>
                <a:path w="1371600" h="731519">
                  <a:moveTo>
                    <a:pt x="0" y="0"/>
                  </a:moveTo>
                  <a:lnTo>
                    <a:pt x="0" y="731520"/>
                  </a:lnTo>
                  <a:lnTo>
                    <a:pt x="1371600" y="731520"/>
                  </a:lnTo>
                  <a:lnTo>
                    <a:pt x="1371600" y="0"/>
                  </a:lnTo>
                  <a:lnTo>
                    <a:pt x="0" y="0"/>
                  </a:lnTo>
                  <a:close/>
                </a:path>
              </a:pathLst>
            </a:custGeom>
            <a:ln w="3175">
              <a:solidFill>
                <a:srgbClr val="000000"/>
              </a:solidFill>
            </a:ln>
          </p:spPr>
          <p:txBody>
            <a:bodyPr wrap="square" lIns="0" tIns="0" rIns="0" bIns="0" rtlCol="0"/>
            <a:lstStyle/>
            <a:p>
              <a:endParaRPr/>
            </a:p>
          </p:txBody>
        </p:sp>
        <p:sp>
          <p:nvSpPr>
            <p:cNvPr id="19" name="object 19"/>
            <p:cNvSpPr txBox="1"/>
            <p:nvPr/>
          </p:nvSpPr>
          <p:spPr>
            <a:xfrm>
              <a:off x="1873413" y="2435298"/>
              <a:ext cx="1125855" cy="677108"/>
            </a:xfrm>
            <a:prstGeom prst="rect">
              <a:avLst/>
            </a:prstGeom>
          </p:spPr>
          <p:txBody>
            <a:bodyPr vert="horz" wrap="square" lIns="0" tIns="0" rIns="0" bIns="0" rtlCol="0">
              <a:spAutoFit/>
            </a:bodyPr>
            <a:lstStyle/>
            <a:p>
              <a:pPr marL="12700" marR="5080" indent="-219710" algn="ctr">
                <a:lnSpc>
                  <a:spcPct val="100000"/>
                </a:lnSpc>
              </a:pPr>
              <a:r>
                <a:rPr sz="1100" spc="-5" dirty="0">
                  <a:solidFill>
                    <a:srgbClr val="494949"/>
                  </a:solidFill>
                  <a:latin typeface="Franklin Gothic Book" panose="020B0503020102020204" pitchFamily="34" charset="0"/>
                  <a:cs typeface="Arial"/>
                </a:rPr>
                <a:t>Review File, Family  History, and Upcoming  Assessments</a:t>
              </a:r>
            </a:p>
          </p:txBody>
        </p:sp>
      </p:grpSp>
      <p:grpSp>
        <p:nvGrpSpPr>
          <p:cNvPr id="97" name="Group 96">
            <a:extLst>
              <a:ext uri="{FF2B5EF4-FFF2-40B4-BE49-F238E27FC236}">
                <a16:creationId xmlns:a16="http://schemas.microsoft.com/office/drawing/2014/main" xmlns="" id="{C519F6E0-EE31-4A57-BEC2-6E97A16E6823}"/>
              </a:ext>
            </a:extLst>
          </p:cNvPr>
          <p:cNvGrpSpPr/>
          <p:nvPr/>
        </p:nvGrpSpPr>
        <p:grpSpPr>
          <a:xfrm>
            <a:off x="3381441" y="3678276"/>
            <a:ext cx="1371600" cy="914399"/>
            <a:chOff x="3771900" y="3200400"/>
            <a:chExt cx="1371600" cy="914399"/>
          </a:xfrm>
        </p:grpSpPr>
        <p:sp>
          <p:nvSpPr>
            <p:cNvPr id="36" name="object 36"/>
            <p:cNvSpPr/>
            <p:nvPr/>
          </p:nvSpPr>
          <p:spPr>
            <a:xfrm>
              <a:off x="3771900" y="3200400"/>
              <a:ext cx="1371600" cy="182880"/>
            </a:xfrm>
            <a:custGeom>
              <a:avLst/>
              <a:gdLst/>
              <a:ahLst/>
              <a:cxnLst/>
              <a:rect l="l" t="t" r="r" b="b"/>
              <a:pathLst>
                <a:path w="1371600" h="182879">
                  <a:moveTo>
                    <a:pt x="0" y="0"/>
                  </a:moveTo>
                  <a:lnTo>
                    <a:pt x="0" y="182880"/>
                  </a:lnTo>
                  <a:lnTo>
                    <a:pt x="1371600" y="182880"/>
                  </a:lnTo>
                  <a:lnTo>
                    <a:pt x="1371600" y="0"/>
                  </a:lnTo>
                  <a:lnTo>
                    <a:pt x="0" y="0"/>
                  </a:lnTo>
                  <a:close/>
                </a:path>
              </a:pathLst>
            </a:custGeom>
            <a:solidFill>
              <a:srgbClr val="F9F9F9"/>
            </a:solidFill>
            <a:ln w="3175">
              <a:solidFill>
                <a:srgbClr val="000000"/>
              </a:solidFill>
            </a:ln>
          </p:spPr>
          <p:txBody>
            <a:bodyPr wrap="square" lIns="0" tIns="0" rIns="0" bIns="0" rtlCol="0"/>
            <a:lstStyle/>
            <a:p>
              <a:endParaRPr/>
            </a:p>
          </p:txBody>
        </p:sp>
        <p:sp>
          <p:nvSpPr>
            <p:cNvPr id="37" name="object 37"/>
            <p:cNvSpPr txBox="1"/>
            <p:nvPr/>
          </p:nvSpPr>
          <p:spPr>
            <a:xfrm>
              <a:off x="3928060" y="3204227"/>
              <a:ext cx="1103159" cy="184666"/>
            </a:xfrm>
            <a:prstGeom prst="rect">
              <a:avLst/>
            </a:prstGeom>
          </p:spPr>
          <p:txBody>
            <a:bodyPr vert="horz" wrap="square" lIns="0" tIns="0" rIns="0" bIns="0" rtlCol="0">
              <a:spAutoFit/>
            </a:bodyPr>
            <a:lstStyle/>
            <a:p>
              <a:pPr marL="12700">
                <a:lnSpc>
                  <a:spcPct val="100000"/>
                </a:lnSpc>
              </a:pPr>
              <a:r>
                <a:rPr sz="1200" spc="-5" dirty="0">
                  <a:solidFill>
                    <a:srgbClr val="494949"/>
                  </a:solidFill>
                  <a:latin typeface="Franklin Gothic Demi" panose="020B0703020102020204" pitchFamily="34" charset="0"/>
                  <a:cs typeface="Arial"/>
                </a:rPr>
                <a:t>5. Home Visitor</a:t>
              </a:r>
            </a:p>
          </p:txBody>
        </p:sp>
        <p:sp>
          <p:nvSpPr>
            <p:cNvPr id="38" name="object 38"/>
            <p:cNvSpPr/>
            <p:nvPr/>
          </p:nvSpPr>
          <p:spPr>
            <a:xfrm>
              <a:off x="3771900" y="3383279"/>
              <a:ext cx="1371600" cy="731520"/>
            </a:xfrm>
            <a:custGeom>
              <a:avLst/>
              <a:gdLst/>
              <a:ahLst/>
              <a:cxnLst/>
              <a:rect l="l" t="t" r="r" b="b"/>
              <a:pathLst>
                <a:path w="1371600" h="731520">
                  <a:moveTo>
                    <a:pt x="0" y="0"/>
                  </a:moveTo>
                  <a:lnTo>
                    <a:pt x="0" y="731520"/>
                  </a:lnTo>
                  <a:lnTo>
                    <a:pt x="1371600" y="731520"/>
                  </a:lnTo>
                  <a:lnTo>
                    <a:pt x="1371600" y="0"/>
                  </a:lnTo>
                  <a:lnTo>
                    <a:pt x="0" y="0"/>
                  </a:lnTo>
                  <a:close/>
                </a:path>
              </a:pathLst>
            </a:custGeom>
            <a:ln w="3175">
              <a:solidFill>
                <a:srgbClr val="000000"/>
              </a:solidFill>
            </a:ln>
          </p:spPr>
          <p:txBody>
            <a:bodyPr wrap="square" lIns="0" tIns="0" rIns="0" bIns="0" rtlCol="0"/>
            <a:lstStyle/>
            <a:p>
              <a:endParaRPr/>
            </a:p>
          </p:txBody>
        </p:sp>
        <p:sp>
          <p:nvSpPr>
            <p:cNvPr id="39" name="object 39"/>
            <p:cNvSpPr txBox="1"/>
            <p:nvPr/>
          </p:nvSpPr>
          <p:spPr>
            <a:xfrm>
              <a:off x="3864992" y="3475605"/>
              <a:ext cx="1208784" cy="507831"/>
            </a:xfrm>
            <a:prstGeom prst="rect">
              <a:avLst/>
            </a:prstGeom>
          </p:spPr>
          <p:txBody>
            <a:bodyPr vert="horz" wrap="square" lIns="0" tIns="0" rIns="0" bIns="0" rtlCol="0">
              <a:spAutoFit/>
            </a:bodyPr>
            <a:lstStyle/>
            <a:p>
              <a:pPr marL="12700" marR="5080" indent="-219710" algn="ctr">
                <a:lnSpc>
                  <a:spcPct val="100000"/>
                </a:lnSpc>
              </a:pPr>
              <a:r>
                <a:rPr sz="1100" spc="-5" dirty="0">
                  <a:solidFill>
                    <a:srgbClr val="494949"/>
                  </a:solidFill>
                  <a:latin typeface="Franklin Gothic Book" panose="020B0503020102020204" pitchFamily="34" charset="0"/>
                  <a:cs typeface="Arial"/>
                </a:rPr>
                <a:t>Conduct the Home  Visit &amp; Any Model  Documentation</a:t>
              </a:r>
            </a:p>
          </p:txBody>
        </p:sp>
      </p:grpSp>
      <p:grpSp>
        <p:nvGrpSpPr>
          <p:cNvPr id="98" name="Group 97">
            <a:extLst>
              <a:ext uri="{FF2B5EF4-FFF2-40B4-BE49-F238E27FC236}">
                <a16:creationId xmlns:a16="http://schemas.microsoft.com/office/drawing/2014/main" xmlns="" id="{0E09631A-C711-476E-8CD5-AD53BEB3D576}"/>
              </a:ext>
            </a:extLst>
          </p:cNvPr>
          <p:cNvGrpSpPr/>
          <p:nvPr/>
        </p:nvGrpSpPr>
        <p:grpSpPr>
          <a:xfrm>
            <a:off x="5131370" y="3490118"/>
            <a:ext cx="1670305" cy="1241907"/>
            <a:chOff x="5366374" y="3072078"/>
            <a:chExt cx="1670305" cy="1241907"/>
          </a:xfrm>
        </p:grpSpPr>
        <p:sp>
          <p:nvSpPr>
            <p:cNvPr id="52" name="object 52"/>
            <p:cNvSpPr/>
            <p:nvPr/>
          </p:nvSpPr>
          <p:spPr>
            <a:xfrm>
              <a:off x="5366374" y="3072078"/>
              <a:ext cx="1670305" cy="1241907"/>
            </a:xfrm>
            <a:custGeom>
              <a:avLst/>
              <a:gdLst/>
              <a:ahLst/>
              <a:cxnLst/>
              <a:rect l="l" t="t" r="r" b="b"/>
              <a:pathLst>
                <a:path w="1371600" h="914400">
                  <a:moveTo>
                    <a:pt x="0" y="457200"/>
                  </a:moveTo>
                  <a:lnTo>
                    <a:pt x="685800" y="0"/>
                  </a:lnTo>
                  <a:lnTo>
                    <a:pt x="1371600" y="457199"/>
                  </a:lnTo>
                  <a:lnTo>
                    <a:pt x="685800" y="914400"/>
                  </a:lnTo>
                  <a:lnTo>
                    <a:pt x="0" y="457200"/>
                  </a:lnTo>
                  <a:close/>
                </a:path>
              </a:pathLst>
            </a:custGeom>
            <a:solidFill>
              <a:srgbClr val="F9F9F9"/>
            </a:solidFill>
            <a:ln w="3175">
              <a:solidFill>
                <a:srgbClr val="000000"/>
              </a:solidFill>
            </a:ln>
          </p:spPr>
          <p:txBody>
            <a:bodyPr wrap="square" lIns="0" tIns="0" rIns="0" bIns="0" rtlCol="0"/>
            <a:lstStyle/>
            <a:p>
              <a:endParaRPr/>
            </a:p>
          </p:txBody>
        </p:sp>
        <p:sp>
          <p:nvSpPr>
            <p:cNvPr id="53" name="object 53"/>
            <p:cNvSpPr txBox="1"/>
            <p:nvPr/>
          </p:nvSpPr>
          <p:spPr>
            <a:xfrm>
              <a:off x="5703719" y="3394618"/>
              <a:ext cx="1013460" cy="553998"/>
            </a:xfrm>
            <a:prstGeom prst="rect">
              <a:avLst/>
            </a:prstGeom>
          </p:spPr>
          <p:txBody>
            <a:bodyPr vert="horz" wrap="square" lIns="0" tIns="0" rIns="0" bIns="0" rtlCol="0">
              <a:spAutoFit/>
            </a:bodyPr>
            <a:lstStyle/>
            <a:p>
              <a:pPr marL="12700" marR="5080" indent="-78105" algn="ctr"/>
              <a:r>
                <a:rPr sz="1200" spc="-5" dirty="0">
                  <a:solidFill>
                    <a:srgbClr val="494949"/>
                  </a:solidFill>
                  <a:latin typeface="Franklin Gothic Demi" panose="020B0703020102020204" pitchFamily="34" charset="0"/>
                  <a:cs typeface="Arial"/>
                </a:rPr>
                <a:t>6. Are There any  Required</a:t>
              </a:r>
            </a:p>
            <a:p>
              <a:pPr marL="12700" marR="5080" indent="-78105" algn="ctr"/>
              <a:r>
                <a:rPr sz="1200" spc="-5" dirty="0">
                  <a:solidFill>
                    <a:srgbClr val="494949"/>
                  </a:solidFill>
                  <a:latin typeface="Franklin Gothic Demi" panose="020B0703020102020204" pitchFamily="34" charset="0"/>
                  <a:cs typeface="Arial"/>
                </a:rPr>
                <a:t>Assessments?</a:t>
              </a:r>
            </a:p>
          </p:txBody>
        </p:sp>
      </p:grpSp>
      <p:sp>
        <p:nvSpPr>
          <p:cNvPr id="54" name="object 54"/>
          <p:cNvSpPr/>
          <p:nvPr/>
        </p:nvSpPr>
        <p:spPr>
          <a:xfrm>
            <a:off x="9426269" y="3955377"/>
            <a:ext cx="457200" cy="421469"/>
          </a:xfrm>
          <a:custGeom>
            <a:avLst/>
            <a:gdLst/>
            <a:ahLst/>
            <a:cxnLst/>
            <a:rect l="l" t="t" r="r" b="b"/>
            <a:pathLst>
              <a:path w="457200" h="457200">
                <a:moveTo>
                  <a:pt x="0" y="0"/>
                </a:moveTo>
                <a:lnTo>
                  <a:pt x="0" y="228600"/>
                </a:lnTo>
                <a:lnTo>
                  <a:pt x="228600" y="457200"/>
                </a:lnTo>
                <a:lnTo>
                  <a:pt x="457200" y="228599"/>
                </a:lnTo>
                <a:lnTo>
                  <a:pt x="457200" y="0"/>
                </a:lnTo>
                <a:lnTo>
                  <a:pt x="0" y="0"/>
                </a:lnTo>
                <a:close/>
              </a:path>
            </a:pathLst>
          </a:custGeom>
          <a:solidFill>
            <a:srgbClr val="F9F9F9"/>
          </a:solidFill>
          <a:ln w="3175">
            <a:solidFill>
              <a:srgbClr val="000000"/>
            </a:solidFill>
          </a:ln>
        </p:spPr>
        <p:txBody>
          <a:bodyPr wrap="square" lIns="0" tIns="0" rIns="0" bIns="0" rtlCol="0"/>
          <a:lstStyle/>
          <a:p>
            <a:endParaRPr/>
          </a:p>
        </p:txBody>
      </p:sp>
      <p:sp>
        <p:nvSpPr>
          <p:cNvPr id="55" name="object 55"/>
          <p:cNvSpPr txBox="1"/>
          <p:nvPr/>
        </p:nvSpPr>
        <p:spPr>
          <a:xfrm>
            <a:off x="9477351" y="3972571"/>
            <a:ext cx="99060" cy="276999"/>
          </a:xfrm>
          <a:prstGeom prst="rect">
            <a:avLst/>
          </a:prstGeom>
        </p:spPr>
        <p:txBody>
          <a:bodyPr vert="horz" wrap="square" lIns="0" tIns="0" rIns="0" bIns="0" rtlCol="0">
            <a:spAutoFit/>
          </a:bodyPr>
          <a:lstStyle/>
          <a:p>
            <a:pPr marR="5080" indent="123189"/>
            <a:r>
              <a:rPr dirty="0">
                <a:solidFill>
                  <a:srgbClr val="494949"/>
                </a:solidFill>
                <a:latin typeface="Franklin Gothic Book" panose="020B0503020102020204" pitchFamily="34" charset="0"/>
              </a:rPr>
              <a:t>A</a:t>
            </a:r>
          </a:p>
        </p:txBody>
      </p:sp>
      <p:sp>
        <p:nvSpPr>
          <p:cNvPr id="59" name="object 59"/>
          <p:cNvSpPr txBox="1"/>
          <p:nvPr/>
        </p:nvSpPr>
        <p:spPr>
          <a:xfrm>
            <a:off x="7074254" y="4006712"/>
            <a:ext cx="244475" cy="167005"/>
          </a:xfrm>
          <a:prstGeom prst="rect">
            <a:avLst/>
          </a:prstGeom>
        </p:spPr>
        <p:txBody>
          <a:bodyPr vert="horz" wrap="square" lIns="0" tIns="0" rIns="0" bIns="0" rtlCol="0">
            <a:spAutoFit/>
          </a:bodyPr>
          <a:lstStyle/>
          <a:p>
            <a:pPr marL="12700">
              <a:lnSpc>
                <a:spcPct val="100000"/>
              </a:lnSpc>
            </a:pPr>
            <a:r>
              <a:rPr sz="1000" spc="-5" dirty="0">
                <a:latin typeface="Arial"/>
                <a:cs typeface="Arial"/>
              </a:rPr>
              <a:t>Yes</a:t>
            </a:r>
            <a:endParaRPr sz="1000" dirty="0">
              <a:latin typeface="Arial"/>
              <a:cs typeface="Arial"/>
            </a:endParaRPr>
          </a:p>
        </p:txBody>
      </p:sp>
      <p:sp>
        <p:nvSpPr>
          <p:cNvPr id="62" name="object 62"/>
          <p:cNvSpPr/>
          <p:nvPr/>
        </p:nvSpPr>
        <p:spPr>
          <a:xfrm>
            <a:off x="7977378" y="5181600"/>
            <a:ext cx="162560" cy="152400"/>
          </a:xfrm>
          <a:custGeom>
            <a:avLst/>
            <a:gdLst/>
            <a:ahLst/>
            <a:cxnLst/>
            <a:rect l="l" t="t" r="r" b="b"/>
            <a:pathLst>
              <a:path w="162559" h="152400">
                <a:moveTo>
                  <a:pt x="0" y="0"/>
                </a:moveTo>
                <a:lnTo>
                  <a:pt x="0" y="152400"/>
                </a:lnTo>
                <a:lnTo>
                  <a:pt x="162305" y="152400"/>
                </a:lnTo>
                <a:lnTo>
                  <a:pt x="162305" y="0"/>
                </a:lnTo>
                <a:lnTo>
                  <a:pt x="0" y="0"/>
                </a:lnTo>
                <a:close/>
              </a:path>
            </a:pathLst>
          </a:custGeom>
          <a:solidFill>
            <a:srgbClr val="FFFFFF"/>
          </a:solidFill>
        </p:spPr>
        <p:txBody>
          <a:bodyPr wrap="square" lIns="0" tIns="0" rIns="0" bIns="0" rtlCol="0"/>
          <a:lstStyle/>
          <a:p>
            <a:endParaRPr/>
          </a:p>
        </p:txBody>
      </p:sp>
      <p:sp>
        <p:nvSpPr>
          <p:cNvPr id="63" name="object 63"/>
          <p:cNvSpPr txBox="1"/>
          <p:nvPr/>
        </p:nvSpPr>
        <p:spPr>
          <a:xfrm>
            <a:off x="7738557" y="6321545"/>
            <a:ext cx="189230" cy="167005"/>
          </a:xfrm>
          <a:prstGeom prst="rect">
            <a:avLst/>
          </a:prstGeom>
        </p:spPr>
        <p:txBody>
          <a:bodyPr vert="horz" wrap="square" lIns="0" tIns="0" rIns="0" bIns="0" rtlCol="0">
            <a:spAutoFit/>
          </a:bodyPr>
          <a:lstStyle/>
          <a:p>
            <a:pPr marL="12700">
              <a:lnSpc>
                <a:spcPct val="100000"/>
              </a:lnSpc>
            </a:pPr>
            <a:r>
              <a:rPr sz="1000" dirty="0">
                <a:latin typeface="Arial"/>
                <a:cs typeface="Arial"/>
              </a:rPr>
              <a:t>No</a:t>
            </a:r>
          </a:p>
        </p:txBody>
      </p:sp>
      <p:sp>
        <p:nvSpPr>
          <p:cNvPr id="64" name="object 64"/>
          <p:cNvSpPr txBox="1"/>
          <p:nvPr/>
        </p:nvSpPr>
        <p:spPr>
          <a:xfrm>
            <a:off x="3768611" y="3415290"/>
            <a:ext cx="1195550" cy="169277"/>
          </a:xfrm>
          <a:prstGeom prst="rect">
            <a:avLst/>
          </a:prstGeom>
        </p:spPr>
        <p:txBody>
          <a:bodyPr vert="horz" wrap="square" lIns="0" tIns="0" rIns="0" bIns="0" rtlCol="0">
            <a:spAutoFit/>
          </a:bodyPr>
          <a:lstStyle/>
          <a:p>
            <a:pPr marR="76835" algn="r"/>
            <a:r>
              <a:rPr sz="1100" spc="-5" dirty="0">
                <a:solidFill>
                  <a:srgbClr val="494949"/>
                </a:solidFill>
                <a:latin typeface="Franklin Gothic Book" panose="020B0503020102020204" pitchFamily="34" charset="0"/>
                <a:cs typeface="Arial"/>
              </a:rPr>
              <a:t># Per Week/Month</a:t>
            </a:r>
          </a:p>
        </p:txBody>
      </p:sp>
      <p:grpSp>
        <p:nvGrpSpPr>
          <p:cNvPr id="174" name="Group 173">
            <a:extLst>
              <a:ext uri="{FF2B5EF4-FFF2-40B4-BE49-F238E27FC236}">
                <a16:creationId xmlns:a16="http://schemas.microsoft.com/office/drawing/2014/main" xmlns="" id="{F3D1A404-CBA5-4F1A-9EDA-D58A88ABEA83}"/>
              </a:ext>
            </a:extLst>
          </p:cNvPr>
          <p:cNvGrpSpPr/>
          <p:nvPr/>
        </p:nvGrpSpPr>
        <p:grpSpPr>
          <a:xfrm>
            <a:off x="1982587" y="6183137"/>
            <a:ext cx="457200" cy="457200"/>
            <a:chOff x="1982587" y="6183137"/>
            <a:chExt cx="457200" cy="457200"/>
          </a:xfrm>
        </p:grpSpPr>
        <p:sp>
          <p:nvSpPr>
            <p:cNvPr id="69" name="object 69"/>
            <p:cNvSpPr/>
            <p:nvPr/>
          </p:nvSpPr>
          <p:spPr>
            <a:xfrm>
              <a:off x="1982587" y="6183137"/>
              <a:ext cx="457200" cy="457200"/>
            </a:xfrm>
            <a:custGeom>
              <a:avLst/>
              <a:gdLst/>
              <a:ahLst/>
              <a:cxnLst/>
              <a:rect l="l" t="t" r="r" b="b"/>
              <a:pathLst>
                <a:path w="457200" h="457200">
                  <a:moveTo>
                    <a:pt x="0" y="0"/>
                  </a:moveTo>
                  <a:lnTo>
                    <a:pt x="0" y="228600"/>
                  </a:lnTo>
                  <a:lnTo>
                    <a:pt x="228600" y="457200"/>
                  </a:lnTo>
                  <a:lnTo>
                    <a:pt x="457200" y="228599"/>
                  </a:lnTo>
                  <a:lnTo>
                    <a:pt x="457200" y="0"/>
                  </a:lnTo>
                  <a:lnTo>
                    <a:pt x="0" y="0"/>
                  </a:lnTo>
                  <a:close/>
                </a:path>
              </a:pathLst>
            </a:custGeom>
            <a:solidFill>
              <a:srgbClr val="F9F9F9"/>
            </a:solidFill>
            <a:ln w="3175">
              <a:solidFill>
                <a:srgbClr val="000000"/>
              </a:solidFill>
            </a:ln>
          </p:spPr>
          <p:txBody>
            <a:bodyPr wrap="square" lIns="0" tIns="0" rIns="0" bIns="0" rtlCol="0"/>
            <a:lstStyle/>
            <a:p>
              <a:endParaRPr/>
            </a:p>
          </p:txBody>
        </p:sp>
        <p:sp>
          <p:nvSpPr>
            <p:cNvPr id="70" name="object 70"/>
            <p:cNvSpPr txBox="1"/>
            <p:nvPr/>
          </p:nvSpPr>
          <p:spPr>
            <a:xfrm>
              <a:off x="2030578" y="6226580"/>
              <a:ext cx="99060" cy="276999"/>
            </a:xfrm>
            <a:prstGeom prst="rect">
              <a:avLst/>
            </a:prstGeom>
          </p:spPr>
          <p:txBody>
            <a:bodyPr vert="horz" wrap="square" lIns="0" tIns="0" rIns="0" bIns="0" rtlCol="0">
              <a:spAutoFit/>
            </a:bodyPr>
            <a:lstStyle/>
            <a:p>
              <a:pPr marR="5080" indent="123189">
                <a:lnSpc>
                  <a:spcPct val="100000"/>
                </a:lnSpc>
              </a:pPr>
              <a:r>
                <a:rPr dirty="0">
                  <a:solidFill>
                    <a:srgbClr val="494949"/>
                  </a:solidFill>
                  <a:latin typeface="Franklin Gothic Book" panose="020B0503020102020204" pitchFamily="34" charset="0"/>
                </a:rPr>
                <a:t>D</a:t>
              </a:r>
            </a:p>
          </p:txBody>
        </p:sp>
      </p:grpSp>
      <p:grpSp>
        <p:nvGrpSpPr>
          <p:cNvPr id="100" name="Group 99">
            <a:extLst>
              <a:ext uri="{FF2B5EF4-FFF2-40B4-BE49-F238E27FC236}">
                <a16:creationId xmlns:a16="http://schemas.microsoft.com/office/drawing/2014/main" xmlns="" id="{9C9F0EE3-9DA6-4834-BA8F-C88BC5ECE12C}"/>
              </a:ext>
            </a:extLst>
          </p:cNvPr>
          <p:cNvGrpSpPr/>
          <p:nvPr/>
        </p:nvGrpSpPr>
        <p:grpSpPr>
          <a:xfrm>
            <a:off x="7608140" y="3593080"/>
            <a:ext cx="1371600" cy="914399"/>
            <a:chOff x="7600950" y="3200400"/>
            <a:chExt cx="1371600" cy="914399"/>
          </a:xfrm>
        </p:grpSpPr>
        <p:sp>
          <p:nvSpPr>
            <p:cNvPr id="73" name="object 73"/>
            <p:cNvSpPr/>
            <p:nvPr/>
          </p:nvSpPr>
          <p:spPr>
            <a:xfrm>
              <a:off x="7600950" y="3200400"/>
              <a:ext cx="1371600" cy="182880"/>
            </a:xfrm>
            <a:custGeom>
              <a:avLst/>
              <a:gdLst/>
              <a:ahLst/>
              <a:cxnLst/>
              <a:rect l="l" t="t" r="r" b="b"/>
              <a:pathLst>
                <a:path w="1371600" h="182879">
                  <a:moveTo>
                    <a:pt x="0" y="0"/>
                  </a:moveTo>
                  <a:lnTo>
                    <a:pt x="0" y="182880"/>
                  </a:lnTo>
                  <a:lnTo>
                    <a:pt x="1371600" y="182880"/>
                  </a:lnTo>
                  <a:lnTo>
                    <a:pt x="1371600" y="0"/>
                  </a:lnTo>
                  <a:lnTo>
                    <a:pt x="0" y="0"/>
                  </a:lnTo>
                  <a:close/>
                </a:path>
              </a:pathLst>
            </a:custGeom>
            <a:solidFill>
              <a:srgbClr val="F9F9F9"/>
            </a:solidFill>
            <a:ln w="3175">
              <a:solidFill>
                <a:srgbClr val="000000"/>
              </a:solidFill>
            </a:ln>
          </p:spPr>
          <p:txBody>
            <a:bodyPr wrap="square" lIns="0" tIns="0" rIns="0" bIns="0" rtlCol="0"/>
            <a:lstStyle/>
            <a:p>
              <a:endParaRPr/>
            </a:p>
          </p:txBody>
        </p:sp>
        <p:sp>
          <p:nvSpPr>
            <p:cNvPr id="74" name="object 74"/>
            <p:cNvSpPr txBox="1"/>
            <p:nvPr/>
          </p:nvSpPr>
          <p:spPr>
            <a:xfrm>
              <a:off x="7739122" y="3202525"/>
              <a:ext cx="1095256" cy="184666"/>
            </a:xfrm>
            <a:prstGeom prst="rect">
              <a:avLst/>
            </a:prstGeom>
          </p:spPr>
          <p:txBody>
            <a:bodyPr vert="horz" wrap="square" lIns="0" tIns="0" rIns="0" bIns="0" rtlCol="0">
              <a:spAutoFit/>
            </a:bodyPr>
            <a:lstStyle/>
            <a:p>
              <a:pPr marL="12700" marR="5080" indent="-78105" algn="ctr">
                <a:lnSpc>
                  <a:spcPct val="100000"/>
                </a:lnSpc>
              </a:pPr>
              <a:r>
                <a:rPr sz="1200" spc="-5" dirty="0">
                  <a:solidFill>
                    <a:srgbClr val="494949"/>
                  </a:solidFill>
                  <a:latin typeface="Franklin Gothic Demi" panose="020B0703020102020204" pitchFamily="34" charset="0"/>
                  <a:cs typeface="Arial"/>
                </a:rPr>
                <a:t>7. Home Visitor</a:t>
              </a:r>
            </a:p>
          </p:txBody>
        </p:sp>
        <p:sp>
          <p:nvSpPr>
            <p:cNvPr id="76" name="object 76"/>
            <p:cNvSpPr/>
            <p:nvPr/>
          </p:nvSpPr>
          <p:spPr>
            <a:xfrm>
              <a:off x="7600950" y="3383279"/>
              <a:ext cx="1371600" cy="731520"/>
            </a:xfrm>
            <a:custGeom>
              <a:avLst/>
              <a:gdLst/>
              <a:ahLst/>
              <a:cxnLst/>
              <a:rect l="l" t="t" r="r" b="b"/>
              <a:pathLst>
                <a:path w="1371600" h="731520">
                  <a:moveTo>
                    <a:pt x="0" y="0"/>
                  </a:moveTo>
                  <a:lnTo>
                    <a:pt x="0" y="731520"/>
                  </a:lnTo>
                  <a:lnTo>
                    <a:pt x="1371600" y="731520"/>
                  </a:lnTo>
                  <a:lnTo>
                    <a:pt x="1371600" y="0"/>
                  </a:lnTo>
                  <a:lnTo>
                    <a:pt x="0" y="0"/>
                  </a:lnTo>
                  <a:close/>
                </a:path>
              </a:pathLst>
            </a:custGeom>
            <a:ln w="3175">
              <a:solidFill>
                <a:srgbClr val="000000"/>
              </a:solidFill>
            </a:ln>
          </p:spPr>
          <p:txBody>
            <a:bodyPr wrap="square" lIns="0" tIns="0" rIns="0" bIns="0" rtlCol="0"/>
            <a:lstStyle/>
            <a:p>
              <a:endParaRPr/>
            </a:p>
          </p:txBody>
        </p:sp>
        <p:sp>
          <p:nvSpPr>
            <p:cNvPr id="77" name="object 77"/>
            <p:cNvSpPr txBox="1"/>
            <p:nvPr/>
          </p:nvSpPr>
          <p:spPr>
            <a:xfrm>
              <a:off x="7739122" y="3453515"/>
              <a:ext cx="1095256" cy="507831"/>
            </a:xfrm>
            <a:prstGeom prst="rect">
              <a:avLst/>
            </a:prstGeom>
          </p:spPr>
          <p:txBody>
            <a:bodyPr vert="horz" wrap="square" lIns="0" tIns="0" rIns="0" bIns="0" rtlCol="0">
              <a:spAutoFit/>
            </a:bodyPr>
            <a:lstStyle/>
            <a:p>
              <a:pPr marR="5080" algn="ctr">
                <a:lnSpc>
                  <a:spcPct val="100000"/>
                </a:lnSpc>
              </a:pPr>
              <a:r>
                <a:rPr sz="1100" spc="-5" dirty="0">
                  <a:solidFill>
                    <a:srgbClr val="494949"/>
                  </a:solidFill>
                  <a:latin typeface="Franklin Gothic Book" panose="020B0503020102020204" pitchFamily="34" charset="0"/>
                  <a:cs typeface="Arial"/>
                </a:rPr>
                <a:t>Complete  Scheduled  Assessments</a:t>
              </a:r>
            </a:p>
          </p:txBody>
        </p:sp>
      </p:grpSp>
      <p:sp>
        <p:nvSpPr>
          <p:cNvPr id="92" name="object 92"/>
          <p:cNvSpPr txBox="1">
            <a:spLocks noGrp="1"/>
          </p:cNvSpPr>
          <p:nvPr>
            <p:ph type="ftr" sz="quarter" idx="5"/>
          </p:nvPr>
        </p:nvSpPr>
        <p:spPr>
          <a:xfrm>
            <a:off x="59625" y="6983679"/>
            <a:ext cx="1330072" cy="187744"/>
          </a:xfrm>
          <a:prstGeom prst="rect">
            <a:avLst/>
          </a:prstGeom>
        </p:spPr>
        <p:txBody>
          <a:bodyPr vert="horz" wrap="square" lIns="0" tIns="0" rIns="0" bIns="0" rtlCol="0">
            <a:spAutoFit/>
          </a:bodyPr>
          <a:lstStyle/>
          <a:p>
            <a:pPr marL="12700" algn="ctr">
              <a:lnSpc>
                <a:spcPts val="1425"/>
              </a:lnSpc>
            </a:pPr>
            <a:r>
              <a:rPr dirty="0">
                <a:solidFill>
                  <a:srgbClr val="535455"/>
                </a:solidFill>
                <a:latin typeface="Franklin Gothic Book" panose="020B0503020102020204" pitchFamily="34" charset="0"/>
              </a:rPr>
              <a:t>&lt;&lt;Month&gt;&gt;</a:t>
            </a:r>
          </a:p>
        </p:txBody>
      </p:sp>
      <p:sp>
        <p:nvSpPr>
          <p:cNvPr id="91" name="object 91"/>
          <p:cNvSpPr txBox="1"/>
          <p:nvPr/>
        </p:nvSpPr>
        <p:spPr>
          <a:xfrm>
            <a:off x="8070660" y="112695"/>
            <a:ext cx="2142870" cy="276999"/>
          </a:xfrm>
          <a:prstGeom prst="rect">
            <a:avLst/>
          </a:prstGeom>
        </p:spPr>
        <p:txBody>
          <a:bodyPr vert="horz" wrap="square" lIns="0" tIns="0" rIns="0" bIns="0" rtlCol="0">
            <a:spAutoFit/>
          </a:bodyPr>
          <a:lstStyle/>
          <a:p>
            <a:pPr marL="12700">
              <a:lnSpc>
                <a:spcPct val="100000"/>
              </a:lnSpc>
            </a:pPr>
            <a:r>
              <a:rPr dirty="0">
                <a:solidFill>
                  <a:srgbClr val="535455"/>
                </a:solidFill>
                <a:latin typeface="Franklin Gothic Book" panose="020B0503020102020204" pitchFamily="34" charset="0"/>
              </a:rPr>
              <a:t>&lt;&lt;Agency Name&gt;&gt;</a:t>
            </a:r>
          </a:p>
        </p:txBody>
      </p:sp>
      <p:sp>
        <p:nvSpPr>
          <p:cNvPr id="93" name="Rectangle 92">
            <a:extLst>
              <a:ext uri="{FF2B5EF4-FFF2-40B4-BE49-F238E27FC236}">
                <a16:creationId xmlns:a16="http://schemas.microsoft.com/office/drawing/2014/main" xmlns="" id="{04137CDB-0142-4DBC-B412-C48FF8550344}"/>
              </a:ext>
            </a:extLst>
          </p:cNvPr>
          <p:cNvSpPr/>
          <p:nvPr/>
        </p:nvSpPr>
        <p:spPr>
          <a:xfrm rot="5400000">
            <a:off x="4841368" y="2422346"/>
            <a:ext cx="511743" cy="10232580"/>
          </a:xfrm>
          <a:prstGeom prst="rect">
            <a:avLst/>
          </a:prstGeom>
          <a:solidFill>
            <a:srgbClr val="6D6E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4" name="Graphic 93">
            <a:extLst>
              <a:ext uri="{FF2B5EF4-FFF2-40B4-BE49-F238E27FC236}">
                <a16:creationId xmlns:a16="http://schemas.microsoft.com/office/drawing/2014/main" xmlns="" id="{1B7FF9B9-9377-4DF4-89C0-09EC5F06796A}"/>
              </a:ext>
            </a:extLst>
          </p:cNvPr>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10800000">
            <a:off x="-247885" y="7316633"/>
            <a:ext cx="10744200" cy="489636"/>
          </a:xfrm>
          <a:prstGeom prst="rect">
            <a:avLst/>
          </a:prstGeom>
        </p:spPr>
      </p:pic>
      <p:grpSp>
        <p:nvGrpSpPr>
          <p:cNvPr id="102" name="Group 101">
            <a:extLst>
              <a:ext uri="{FF2B5EF4-FFF2-40B4-BE49-F238E27FC236}">
                <a16:creationId xmlns:a16="http://schemas.microsoft.com/office/drawing/2014/main" xmlns="" id="{7CAD3163-5F30-4922-9D07-7728044C1BE8}"/>
              </a:ext>
            </a:extLst>
          </p:cNvPr>
          <p:cNvGrpSpPr/>
          <p:nvPr/>
        </p:nvGrpSpPr>
        <p:grpSpPr>
          <a:xfrm>
            <a:off x="1150310" y="5248582"/>
            <a:ext cx="664154" cy="795424"/>
            <a:chOff x="4250821" y="3848253"/>
            <a:chExt cx="664154" cy="795424"/>
          </a:xfrm>
        </p:grpSpPr>
        <p:sp>
          <p:nvSpPr>
            <p:cNvPr id="103" name="Cylinder 102">
              <a:extLst>
                <a:ext uri="{FF2B5EF4-FFF2-40B4-BE49-F238E27FC236}">
                  <a16:creationId xmlns:a16="http://schemas.microsoft.com/office/drawing/2014/main" xmlns="" id="{01DCD79C-FFB5-4457-B3C2-CA7BDF1F3472}"/>
                </a:ext>
              </a:extLst>
            </p:cNvPr>
            <p:cNvSpPr/>
            <p:nvPr/>
          </p:nvSpPr>
          <p:spPr>
            <a:xfrm>
              <a:off x="4300536" y="3848253"/>
              <a:ext cx="538330" cy="795424"/>
            </a:xfrm>
            <a:prstGeom prst="can">
              <a:avLst/>
            </a:prstGeom>
            <a:solidFill>
              <a:srgbClr val="F9F9F9"/>
            </a:solidFill>
            <a:ln>
              <a:solidFill>
                <a:srgbClr val="535455"/>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4" name="TextBox 103">
              <a:extLst>
                <a:ext uri="{FF2B5EF4-FFF2-40B4-BE49-F238E27FC236}">
                  <a16:creationId xmlns:a16="http://schemas.microsoft.com/office/drawing/2014/main" xmlns="" id="{E50498F8-2A5F-465C-9063-F3F0505EF016}"/>
                </a:ext>
              </a:extLst>
            </p:cNvPr>
            <p:cNvSpPr txBox="1"/>
            <p:nvPr/>
          </p:nvSpPr>
          <p:spPr>
            <a:xfrm>
              <a:off x="4250821" y="4035877"/>
              <a:ext cx="664154" cy="430887"/>
            </a:xfrm>
            <a:prstGeom prst="rect">
              <a:avLst/>
            </a:prstGeom>
            <a:noFill/>
          </p:spPr>
          <p:txBody>
            <a:bodyPr wrap="square" rtlCol="0">
              <a:spAutoFit/>
            </a:bodyPr>
            <a:lstStyle/>
            <a:p>
              <a:pPr algn="ctr"/>
              <a:r>
                <a:rPr lang="en-US" sz="1100" spc="-5" dirty="0">
                  <a:solidFill>
                    <a:srgbClr val="494949"/>
                  </a:solidFill>
                  <a:latin typeface="Franklin Gothic Book" panose="020B0503020102020204" pitchFamily="34" charset="0"/>
                  <a:cs typeface="Arial"/>
                </a:rPr>
                <a:t>Data System</a:t>
              </a:r>
            </a:p>
          </p:txBody>
        </p:sp>
      </p:grpSp>
      <p:grpSp>
        <p:nvGrpSpPr>
          <p:cNvPr id="105" name="Group 104">
            <a:extLst>
              <a:ext uri="{FF2B5EF4-FFF2-40B4-BE49-F238E27FC236}">
                <a16:creationId xmlns:a16="http://schemas.microsoft.com/office/drawing/2014/main" xmlns="" id="{E0115481-728F-4D7E-9750-EFC4D8D30AA3}"/>
              </a:ext>
            </a:extLst>
          </p:cNvPr>
          <p:cNvGrpSpPr/>
          <p:nvPr/>
        </p:nvGrpSpPr>
        <p:grpSpPr>
          <a:xfrm>
            <a:off x="3170996" y="4418626"/>
            <a:ext cx="1953219" cy="874645"/>
            <a:chOff x="2531670" y="3982606"/>
            <a:chExt cx="1953219" cy="874645"/>
          </a:xfrm>
        </p:grpSpPr>
        <p:pic>
          <p:nvPicPr>
            <p:cNvPr id="106" name="Graphic 105" descr="Document">
              <a:extLst>
                <a:ext uri="{FF2B5EF4-FFF2-40B4-BE49-F238E27FC236}">
                  <a16:creationId xmlns:a16="http://schemas.microsoft.com/office/drawing/2014/main" xmlns="" id="{2216D945-A88A-4E78-9198-FF80519420BA}"/>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2531670" y="3982606"/>
              <a:ext cx="471805" cy="471805"/>
            </a:xfrm>
            <a:prstGeom prst="rect">
              <a:avLst/>
            </a:prstGeom>
          </p:spPr>
        </p:pic>
        <p:sp>
          <p:nvSpPr>
            <p:cNvPr id="107" name="Callout: Bent Line 106">
              <a:extLst>
                <a:ext uri="{FF2B5EF4-FFF2-40B4-BE49-F238E27FC236}">
                  <a16:creationId xmlns:a16="http://schemas.microsoft.com/office/drawing/2014/main" xmlns="" id="{7A9BEDFE-75DE-44C8-AA37-C6EA00E93A05}"/>
                </a:ext>
              </a:extLst>
            </p:cNvPr>
            <p:cNvSpPr/>
            <p:nvPr/>
          </p:nvSpPr>
          <p:spPr>
            <a:xfrm>
              <a:off x="3289339" y="4416564"/>
              <a:ext cx="1195550" cy="440687"/>
            </a:xfrm>
            <a:prstGeom prst="borderCallout2">
              <a:avLst>
                <a:gd name="adj1" fmla="val 18750"/>
                <a:gd name="adj2" fmla="val -2108"/>
                <a:gd name="adj3" fmla="val 18750"/>
                <a:gd name="adj4" fmla="val -16667"/>
                <a:gd name="adj5" fmla="val -26297"/>
                <a:gd name="adj6" fmla="val -27784"/>
              </a:avLst>
            </a:prstGeom>
            <a:solidFill>
              <a:srgbClr val="F9F9F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object 42">
              <a:extLst>
                <a:ext uri="{FF2B5EF4-FFF2-40B4-BE49-F238E27FC236}">
                  <a16:creationId xmlns:a16="http://schemas.microsoft.com/office/drawing/2014/main" xmlns="" id="{ACF42EFD-19DD-4093-8A13-2B4D030203DC}"/>
                </a:ext>
              </a:extLst>
            </p:cNvPr>
            <p:cNvSpPr txBox="1"/>
            <p:nvPr/>
          </p:nvSpPr>
          <p:spPr>
            <a:xfrm>
              <a:off x="3329342" y="4508554"/>
              <a:ext cx="759469" cy="169277"/>
            </a:xfrm>
            <a:prstGeom prst="rect">
              <a:avLst/>
            </a:prstGeom>
          </p:spPr>
          <p:txBody>
            <a:bodyPr vert="horz" wrap="square" lIns="0" tIns="0" rIns="0" bIns="0" rtlCol="0">
              <a:spAutoFit/>
            </a:bodyPr>
            <a:lstStyle/>
            <a:p>
              <a:pPr marL="12700">
                <a:lnSpc>
                  <a:spcPct val="100000"/>
                </a:lnSpc>
              </a:pPr>
              <a:endParaRPr sz="1100" dirty="0">
                <a:latin typeface="Franklin Gothic Book" panose="020B0503020102020204" pitchFamily="34" charset="0"/>
                <a:cs typeface="Arial"/>
              </a:endParaRPr>
            </a:p>
          </p:txBody>
        </p:sp>
      </p:grpSp>
      <p:grpSp>
        <p:nvGrpSpPr>
          <p:cNvPr id="109" name="Group 108">
            <a:extLst>
              <a:ext uri="{FF2B5EF4-FFF2-40B4-BE49-F238E27FC236}">
                <a16:creationId xmlns:a16="http://schemas.microsoft.com/office/drawing/2014/main" xmlns="" id="{762FE953-7D2C-412A-97C5-52FC429C8A4D}"/>
              </a:ext>
            </a:extLst>
          </p:cNvPr>
          <p:cNvGrpSpPr/>
          <p:nvPr/>
        </p:nvGrpSpPr>
        <p:grpSpPr>
          <a:xfrm>
            <a:off x="7361367" y="4406038"/>
            <a:ext cx="1780727" cy="732689"/>
            <a:chOff x="2531670" y="3982606"/>
            <a:chExt cx="1780727" cy="732689"/>
          </a:xfrm>
        </p:grpSpPr>
        <p:pic>
          <p:nvPicPr>
            <p:cNvPr id="110" name="Graphic 109" descr="Document">
              <a:extLst>
                <a:ext uri="{FF2B5EF4-FFF2-40B4-BE49-F238E27FC236}">
                  <a16:creationId xmlns:a16="http://schemas.microsoft.com/office/drawing/2014/main" xmlns="" id="{B9E8FDA0-C0EB-4D8F-9D8F-3822200C7269}"/>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2531670" y="3982606"/>
              <a:ext cx="471805" cy="471805"/>
            </a:xfrm>
            <a:prstGeom prst="rect">
              <a:avLst/>
            </a:prstGeom>
          </p:spPr>
        </p:pic>
        <p:sp>
          <p:nvSpPr>
            <p:cNvPr id="111" name="Callout: Bent Line 110">
              <a:extLst>
                <a:ext uri="{FF2B5EF4-FFF2-40B4-BE49-F238E27FC236}">
                  <a16:creationId xmlns:a16="http://schemas.microsoft.com/office/drawing/2014/main" xmlns="" id="{65CD5E4A-568E-4AB1-8BDE-2612695050E4}"/>
                </a:ext>
              </a:extLst>
            </p:cNvPr>
            <p:cNvSpPr/>
            <p:nvPr/>
          </p:nvSpPr>
          <p:spPr>
            <a:xfrm>
              <a:off x="3289338" y="4416564"/>
              <a:ext cx="1023059" cy="298731"/>
            </a:xfrm>
            <a:prstGeom prst="borderCallout2">
              <a:avLst>
                <a:gd name="adj1" fmla="val 18750"/>
                <a:gd name="adj2" fmla="val -4176"/>
                <a:gd name="adj3" fmla="val 18750"/>
                <a:gd name="adj4" fmla="val -16667"/>
                <a:gd name="adj5" fmla="val -46626"/>
                <a:gd name="adj6" fmla="val -33549"/>
              </a:avLst>
            </a:prstGeom>
            <a:solidFill>
              <a:srgbClr val="F9F9F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object 42">
              <a:extLst>
                <a:ext uri="{FF2B5EF4-FFF2-40B4-BE49-F238E27FC236}">
                  <a16:creationId xmlns:a16="http://schemas.microsoft.com/office/drawing/2014/main" xmlns="" id="{47FA399B-C85E-4BA5-9321-0B17DB116340}"/>
                </a:ext>
              </a:extLst>
            </p:cNvPr>
            <p:cNvSpPr txBox="1"/>
            <p:nvPr/>
          </p:nvSpPr>
          <p:spPr>
            <a:xfrm>
              <a:off x="3329342" y="4508554"/>
              <a:ext cx="759469" cy="169277"/>
            </a:xfrm>
            <a:prstGeom prst="rect">
              <a:avLst/>
            </a:prstGeom>
          </p:spPr>
          <p:txBody>
            <a:bodyPr vert="horz" wrap="square" lIns="0" tIns="0" rIns="0" bIns="0" rtlCol="0">
              <a:spAutoFit/>
            </a:bodyPr>
            <a:lstStyle/>
            <a:p>
              <a:pPr marL="12700">
                <a:lnSpc>
                  <a:spcPct val="100000"/>
                </a:lnSpc>
              </a:pPr>
              <a:endParaRPr sz="1100" dirty="0">
                <a:latin typeface="Franklin Gothic Book" panose="020B0503020102020204" pitchFamily="34" charset="0"/>
                <a:cs typeface="Arial"/>
              </a:endParaRPr>
            </a:p>
          </p:txBody>
        </p:sp>
      </p:grpSp>
      <p:grpSp>
        <p:nvGrpSpPr>
          <p:cNvPr id="113" name="Group 112">
            <a:extLst>
              <a:ext uri="{FF2B5EF4-FFF2-40B4-BE49-F238E27FC236}">
                <a16:creationId xmlns:a16="http://schemas.microsoft.com/office/drawing/2014/main" xmlns="" id="{13D1924F-1428-4814-976D-4293D6979689}"/>
              </a:ext>
            </a:extLst>
          </p:cNvPr>
          <p:cNvGrpSpPr/>
          <p:nvPr/>
        </p:nvGrpSpPr>
        <p:grpSpPr>
          <a:xfrm>
            <a:off x="2775606" y="5425158"/>
            <a:ext cx="1898368" cy="1292559"/>
            <a:chOff x="2531670" y="3982606"/>
            <a:chExt cx="1898368" cy="1292559"/>
          </a:xfrm>
        </p:grpSpPr>
        <p:pic>
          <p:nvPicPr>
            <p:cNvPr id="114" name="Graphic 113" descr="Document">
              <a:extLst>
                <a:ext uri="{FF2B5EF4-FFF2-40B4-BE49-F238E27FC236}">
                  <a16:creationId xmlns:a16="http://schemas.microsoft.com/office/drawing/2014/main" xmlns="" id="{9AB8F813-D3E3-49BC-8C0F-DCF3D6373CBA}"/>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2531670" y="3982606"/>
              <a:ext cx="471805" cy="471805"/>
            </a:xfrm>
            <a:prstGeom prst="rect">
              <a:avLst/>
            </a:prstGeom>
          </p:spPr>
        </p:pic>
        <p:sp>
          <p:nvSpPr>
            <p:cNvPr id="115" name="Callout: Bent Line 114">
              <a:extLst>
                <a:ext uri="{FF2B5EF4-FFF2-40B4-BE49-F238E27FC236}">
                  <a16:creationId xmlns:a16="http://schemas.microsoft.com/office/drawing/2014/main" xmlns="" id="{25FBB624-6DC8-4899-A924-568C2468156E}"/>
                </a:ext>
              </a:extLst>
            </p:cNvPr>
            <p:cNvSpPr/>
            <p:nvPr/>
          </p:nvSpPr>
          <p:spPr>
            <a:xfrm>
              <a:off x="3294871" y="4543645"/>
              <a:ext cx="1135167" cy="731520"/>
            </a:xfrm>
            <a:prstGeom prst="borderCallout2">
              <a:avLst>
                <a:gd name="adj1" fmla="val 18750"/>
                <a:gd name="adj2" fmla="val -4586"/>
                <a:gd name="adj3" fmla="val 18750"/>
                <a:gd name="adj4" fmla="val -16667"/>
                <a:gd name="adj5" fmla="val -35948"/>
                <a:gd name="adj6" fmla="val -30727"/>
              </a:avLst>
            </a:prstGeom>
            <a:solidFill>
              <a:srgbClr val="F9F9F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object 33"/>
          <p:cNvSpPr txBox="1"/>
          <p:nvPr/>
        </p:nvSpPr>
        <p:spPr>
          <a:xfrm>
            <a:off x="3601877" y="6019177"/>
            <a:ext cx="1038884" cy="677108"/>
          </a:xfrm>
          <a:prstGeom prst="rect">
            <a:avLst/>
          </a:prstGeom>
        </p:spPr>
        <p:txBody>
          <a:bodyPr vert="horz" wrap="square" lIns="0" tIns="0" rIns="0" bIns="0" rtlCol="0">
            <a:spAutoFit/>
          </a:bodyPr>
          <a:lstStyle/>
          <a:p>
            <a:pPr marL="171450" marR="5080" indent="-171450">
              <a:buFont typeface="Arial" panose="020B0604020202020204" pitchFamily="34" charset="0"/>
              <a:buChar char="•"/>
            </a:pPr>
            <a:r>
              <a:rPr lang="en-US" sz="1100" spc="-5" dirty="0">
                <a:solidFill>
                  <a:srgbClr val="494949"/>
                </a:solidFill>
                <a:latin typeface="Franklin Gothic Book" panose="020B0503020102020204" pitchFamily="34" charset="0"/>
                <a:cs typeface="Arial"/>
              </a:rPr>
              <a:t>Case File  Assessment</a:t>
            </a:r>
          </a:p>
          <a:p>
            <a:pPr marL="171450" marR="5080" indent="-171450">
              <a:buFont typeface="Arial" panose="020B0604020202020204" pitchFamily="34" charset="0"/>
              <a:buChar char="•"/>
            </a:pPr>
            <a:r>
              <a:rPr lang="en-US" sz="1100" spc="-5" dirty="0">
                <a:solidFill>
                  <a:srgbClr val="494949"/>
                </a:solidFill>
                <a:latin typeface="Franklin Gothic Book" panose="020B0503020102020204" pitchFamily="34" charset="0"/>
                <a:cs typeface="Arial"/>
              </a:rPr>
              <a:t>Model Lesson Plan</a:t>
            </a:r>
          </a:p>
        </p:txBody>
      </p:sp>
      <p:sp>
        <p:nvSpPr>
          <p:cNvPr id="49" name="object 49"/>
          <p:cNvSpPr txBox="1"/>
          <p:nvPr/>
        </p:nvSpPr>
        <p:spPr>
          <a:xfrm>
            <a:off x="4002466" y="4894596"/>
            <a:ext cx="1258332" cy="338554"/>
          </a:xfrm>
          <a:prstGeom prst="rect">
            <a:avLst/>
          </a:prstGeom>
        </p:spPr>
        <p:txBody>
          <a:bodyPr vert="horz" wrap="square" lIns="0" tIns="0" rIns="0" bIns="0" rtlCol="0">
            <a:spAutoFit/>
          </a:bodyPr>
          <a:lstStyle/>
          <a:p>
            <a:pPr marL="171450" marR="5080" indent="-171450">
              <a:buFont typeface="Arial" panose="020B0604020202020204" pitchFamily="34" charset="0"/>
              <a:buChar char="•"/>
            </a:pPr>
            <a:r>
              <a:rPr sz="1100" spc="-5" dirty="0">
                <a:solidFill>
                  <a:srgbClr val="494949"/>
                </a:solidFill>
                <a:latin typeface="Franklin Gothic Book" panose="020B0503020102020204" pitchFamily="34" charset="0"/>
                <a:cs typeface="Arial"/>
              </a:rPr>
              <a:t>Model Documentation</a:t>
            </a:r>
          </a:p>
        </p:txBody>
      </p:sp>
      <p:pic>
        <p:nvPicPr>
          <p:cNvPr id="117" name="Graphic 116" descr="Daily Calendar">
            <a:extLst>
              <a:ext uri="{FF2B5EF4-FFF2-40B4-BE49-F238E27FC236}">
                <a16:creationId xmlns:a16="http://schemas.microsoft.com/office/drawing/2014/main" xmlns="" id="{FACD648F-8662-44B4-A25D-EF3C8DBA0F29}"/>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3334383" y="3226185"/>
            <a:ext cx="455960" cy="455960"/>
          </a:xfrm>
          <a:prstGeom prst="rect">
            <a:avLst/>
          </a:prstGeom>
        </p:spPr>
      </p:pic>
      <p:sp>
        <p:nvSpPr>
          <p:cNvPr id="87" name="object 87"/>
          <p:cNvSpPr txBox="1"/>
          <p:nvPr/>
        </p:nvSpPr>
        <p:spPr>
          <a:xfrm>
            <a:off x="8161900" y="4903249"/>
            <a:ext cx="902587" cy="169277"/>
          </a:xfrm>
          <a:prstGeom prst="rect">
            <a:avLst/>
          </a:prstGeom>
        </p:spPr>
        <p:txBody>
          <a:bodyPr vert="horz" wrap="square" lIns="0" tIns="0" rIns="0" bIns="0" rtlCol="0">
            <a:spAutoFit/>
          </a:bodyPr>
          <a:lstStyle/>
          <a:p>
            <a:pPr marL="184150" indent="-171450">
              <a:lnSpc>
                <a:spcPct val="100000"/>
              </a:lnSpc>
              <a:buFont typeface="Arial" panose="020B0604020202020204" pitchFamily="34" charset="0"/>
              <a:buChar char="•"/>
            </a:pPr>
            <a:r>
              <a:rPr sz="1100" spc="-5" dirty="0">
                <a:solidFill>
                  <a:srgbClr val="494949"/>
                </a:solidFill>
                <a:latin typeface="Franklin Gothic Book" panose="020B0503020102020204" pitchFamily="34" charset="0"/>
                <a:cs typeface="Arial"/>
              </a:rPr>
              <a:t>Assessment</a:t>
            </a:r>
          </a:p>
        </p:txBody>
      </p:sp>
      <p:cxnSp>
        <p:nvCxnSpPr>
          <p:cNvPr id="118" name="Straight Arrow Connector 117">
            <a:extLst>
              <a:ext uri="{FF2B5EF4-FFF2-40B4-BE49-F238E27FC236}">
                <a16:creationId xmlns:a16="http://schemas.microsoft.com/office/drawing/2014/main" xmlns="" id="{7BB1255A-F347-4E13-9815-927304139663}"/>
              </a:ext>
            </a:extLst>
          </p:cNvPr>
          <p:cNvCxnSpPr>
            <a:cxnSpLocks/>
          </p:cNvCxnSpPr>
          <p:nvPr/>
        </p:nvCxnSpPr>
        <p:spPr>
          <a:xfrm>
            <a:off x="7347473" y="4086469"/>
            <a:ext cx="231923" cy="3746"/>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119" name="Straight Arrow Connector 118">
            <a:extLst>
              <a:ext uri="{FF2B5EF4-FFF2-40B4-BE49-F238E27FC236}">
                <a16:creationId xmlns:a16="http://schemas.microsoft.com/office/drawing/2014/main" xmlns="" id="{4EA0A8E1-7A29-4083-B184-129FA8649FBA}"/>
              </a:ext>
            </a:extLst>
          </p:cNvPr>
          <p:cNvCxnSpPr>
            <a:cxnSpLocks/>
          </p:cNvCxnSpPr>
          <p:nvPr/>
        </p:nvCxnSpPr>
        <p:spPr>
          <a:xfrm flipV="1">
            <a:off x="2223185" y="5639574"/>
            <a:ext cx="0" cy="490077"/>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121" name="Straight Arrow Connector 120">
            <a:extLst>
              <a:ext uri="{FF2B5EF4-FFF2-40B4-BE49-F238E27FC236}">
                <a16:creationId xmlns:a16="http://schemas.microsoft.com/office/drawing/2014/main" xmlns="" id="{76E188FC-E308-4833-B6C1-F901EFA266C9}"/>
              </a:ext>
            </a:extLst>
          </p:cNvPr>
          <p:cNvCxnSpPr>
            <a:cxnSpLocks/>
          </p:cNvCxnSpPr>
          <p:nvPr/>
        </p:nvCxnSpPr>
        <p:spPr>
          <a:xfrm>
            <a:off x="1203627" y="4090215"/>
            <a:ext cx="294647" cy="0"/>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122" name="Straight Arrow Connector 121">
            <a:extLst>
              <a:ext uri="{FF2B5EF4-FFF2-40B4-BE49-F238E27FC236}">
                <a16:creationId xmlns:a16="http://schemas.microsoft.com/office/drawing/2014/main" xmlns="" id="{A97CC8B5-65B2-4E4B-A34F-42DD531D6942}"/>
              </a:ext>
            </a:extLst>
          </p:cNvPr>
          <p:cNvCxnSpPr>
            <a:cxnSpLocks/>
          </p:cNvCxnSpPr>
          <p:nvPr/>
        </p:nvCxnSpPr>
        <p:spPr>
          <a:xfrm>
            <a:off x="4804107" y="4100123"/>
            <a:ext cx="320108" cy="0"/>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123" name="Straight Arrow Connector 122">
            <a:extLst>
              <a:ext uri="{FF2B5EF4-FFF2-40B4-BE49-F238E27FC236}">
                <a16:creationId xmlns:a16="http://schemas.microsoft.com/office/drawing/2014/main" xmlns="" id="{FB722E54-3458-4C98-96F8-3820CEE53999}"/>
              </a:ext>
            </a:extLst>
          </p:cNvPr>
          <p:cNvCxnSpPr>
            <a:cxnSpLocks/>
          </p:cNvCxnSpPr>
          <p:nvPr/>
        </p:nvCxnSpPr>
        <p:spPr>
          <a:xfrm>
            <a:off x="2957820" y="4090215"/>
            <a:ext cx="423621" cy="0"/>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124" name="Straight Arrow Connector 123">
            <a:extLst>
              <a:ext uri="{FF2B5EF4-FFF2-40B4-BE49-F238E27FC236}">
                <a16:creationId xmlns:a16="http://schemas.microsoft.com/office/drawing/2014/main" xmlns="" id="{E241A41A-94B2-493F-870C-1F1DD71BCFA3}"/>
              </a:ext>
            </a:extLst>
          </p:cNvPr>
          <p:cNvCxnSpPr>
            <a:cxnSpLocks/>
          </p:cNvCxnSpPr>
          <p:nvPr/>
        </p:nvCxnSpPr>
        <p:spPr>
          <a:xfrm>
            <a:off x="9071924" y="4069117"/>
            <a:ext cx="317403" cy="0"/>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135" name="Straight Connector 134">
            <a:extLst>
              <a:ext uri="{FF2B5EF4-FFF2-40B4-BE49-F238E27FC236}">
                <a16:creationId xmlns:a16="http://schemas.microsoft.com/office/drawing/2014/main" xmlns="" id="{FD9D8292-F116-4D85-9C7B-A47EFD44762C}"/>
              </a:ext>
            </a:extLst>
          </p:cNvPr>
          <p:cNvCxnSpPr>
            <a:cxnSpLocks/>
            <a:stCxn id="59" idx="1"/>
          </p:cNvCxnSpPr>
          <p:nvPr/>
        </p:nvCxnSpPr>
        <p:spPr>
          <a:xfrm flipH="1">
            <a:off x="6887228" y="4090215"/>
            <a:ext cx="187026" cy="0"/>
          </a:xfrm>
          <a:prstGeom prst="line">
            <a:avLst/>
          </a:prstGeom>
          <a:ln w="38100">
            <a:solidFill>
              <a:srgbClr val="6D6E70"/>
            </a:solidFill>
          </a:ln>
        </p:spPr>
        <p:style>
          <a:lnRef idx="1">
            <a:schemeClr val="accent1"/>
          </a:lnRef>
          <a:fillRef idx="0">
            <a:schemeClr val="accent1"/>
          </a:fillRef>
          <a:effectRef idx="0">
            <a:schemeClr val="accent1"/>
          </a:effectRef>
          <a:fontRef idx="minor">
            <a:schemeClr val="tx1"/>
          </a:fontRef>
        </p:style>
      </p:cxnSp>
      <p:cxnSp>
        <p:nvCxnSpPr>
          <p:cNvPr id="155" name="Straight Arrow Connector 154">
            <a:extLst>
              <a:ext uri="{FF2B5EF4-FFF2-40B4-BE49-F238E27FC236}">
                <a16:creationId xmlns:a16="http://schemas.microsoft.com/office/drawing/2014/main" xmlns="" id="{66020C16-A4D8-4C6D-86C5-E340AF986B31}"/>
              </a:ext>
            </a:extLst>
          </p:cNvPr>
          <p:cNvCxnSpPr>
            <a:cxnSpLocks/>
          </p:cNvCxnSpPr>
          <p:nvPr/>
        </p:nvCxnSpPr>
        <p:spPr>
          <a:xfrm flipV="1">
            <a:off x="9660835" y="4443604"/>
            <a:ext cx="0" cy="1977523"/>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157" name="Straight Connector 156">
            <a:extLst>
              <a:ext uri="{FF2B5EF4-FFF2-40B4-BE49-F238E27FC236}">
                <a16:creationId xmlns:a16="http://schemas.microsoft.com/office/drawing/2014/main" xmlns="" id="{6310097E-7241-413F-BF81-62AD91154795}"/>
              </a:ext>
            </a:extLst>
          </p:cNvPr>
          <p:cNvCxnSpPr>
            <a:cxnSpLocks/>
          </p:cNvCxnSpPr>
          <p:nvPr/>
        </p:nvCxnSpPr>
        <p:spPr>
          <a:xfrm flipV="1">
            <a:off x="5966522" y="4857027"/>
            <a:ext cx="0" cy="1571741"/>
          </a:xfrm>
          <a:prstGeom prst="line">
            <a:avLst/>
          </a:prstGeom>
          <a:ln w="38100">
            <a:solidFill>
              <a:srgbClr val="6D6E70"/>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a:extLst>
              <a:ext uri="{FF2B5EF4-FFF2-40B4-BE49-F238E27FC236}">
                <a16:creationId xmlns:a16="http://schemas.microsoft.com/office/drawing/2014/main" xmlns="" id="{2A46F69F-099B-41B3-A973-3262FEE22018}"/>
              </a:ext>
            </a:extLst>
          </p:cNvPr>
          <p:cNvCxnSpPr>
            <a:cxnSpLocks/>
          </p:cNvCxnSpPr>
          <p:nvPr/>
        </p:nvCxnSpPr>
        <p:spPr>
          <a:xfrm flipH="1">
            <a:off x="5966525" y="6405048"/>
            <a:ext cx="1612871" cy="6689"/>
          </a:xfrm>
          <a:prstGeom prst="line">
            <a:avLst/>
          </a:prstGeom>
          <a:ln w="38100">
            <a:solidFill>
              <a:srgbClr val="6D6E70"/>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a:extLst>
              <a:ext uri="{FF2B5EF4-FFF2-40B4-BE49-F238E27FC236}">
                <a16:creationId xmlns:a16="http://schemas.microsoft.com/office/drawing/2014/main" xmlns="" id="{B1D21772-DC2A-464E-B711-830B76FB4334}"/>
              </a:ext>
            </a:extLst>
          </p:cNvPr>
          <p:cNvCxnSpPr>
            <a:cxnSpLocks/>
          </p:cNvCxnSpPr>
          <p:nvPr/>
        </p:nvCxnSpPr>
        <p:spPr>
          <a:xfrm flipH="1" flipV="1">
            <a:off x="8070660" y="6405048"/>
            <a:ext cx="1612721" cy="6692"/>
          </a:xfrm>
          <a:prstGeom prst="line">
            <a:avLst/>
          </a:prstGeom>
          <a:ln w="38100">
            <a:solidFill>
              <a:srgbClr val="6D6E7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88480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 name="Group 82">
            <a:extLst>
              <a:ext uri="{FF2B5EF4-FFF2-40B4-BE49-F238E27FC236}">
                <a16:creationId xmlns:a16="http://schemas.microsoft.com/office/drawing/2014/main" xmlns="" id="{1F5D1800-5A93-423D-A6B8-8065F01FD960}"/>
              </a:ext>
            </a:extLst>
          </p:cNvPr>
          <p:cNvGrpSpPr/>
          <p:nvPr/>
        </p:nvGrpSpPr>
        <p:grpSpPr>
          <a:xfrm>
            <a:off x="1365553" y="3134106"/>
            <a:ext cx="1371600" cy="914399"/>
            <a:chOff x="1495044" y="3200400"/>
            <a:chExt cx="1371600" cy="914399"/>
          </a:xfrm>
        </p:grpSpPr>
        <p:sp>
          <p:nvSpPr>
            <p:cNvPr id="5" name="object 5"/>
            <p:cNvSpPr/>
            <p:nvPr/>
          </p:nvSpPr>
          <p:spPr>
            <a:xfrm>
              <a:off x="1495044" y="3200400"/>
              <a:ext cx="1371600" cy="182880"/>
            </a:xfrm>
            <a:custGeom>
              <a:avLst/>
              <a:gdLst/>
              <a:ahLst/>
              <a:cxnLst/>
              <a:rect l="l" t="t" r="r" b="b"/>
              <a:pathLst>
                <a:path w="1371600" h="182879">
                  <a:moveTo>
                    <a:pt x="0" y="0"/>
                  </a:moveTo>
                  <a:lnTo>
                    <a:pt x="0" y="182880"/>
                  </a:lnTo>
                  <a:lnTo>
                    <a:pt x="1371600" y="182880"/>
                  </a:lnTo>
                  <a:lnTo>
                    <a:pt x="1371600" y="0"/>
                  </a:lnTo>
                  <a:lnTo>
                    <a:pt x="0" y="0"/>
                  </a:lnTo>
                  <a:close/>
                </a:path>
              </a:pathLst>
            </a:custGeom>
            <a:solidFill>
              <a:srgbClr val="F9F9F9"/>
            </a:solidFill>
            <a:ln w="3175">
              <a:solidFill>
                <a:srgbClr val="000000"/>
              </a:solidFill>
            </a:ln>
          </p:spPr>
          <p:txBody>
            <a:bodyPr wrap="square" lIns="0" tIns="0" rIns="0" bIns="0" rtlCol="0"/>
            <a:lstStyle/>
            <a:p>
              <a:endParaRPr dirty="0"/>
            </a:p>
          </p:txBody>
        </p:sp>
        <p:sp>
          <p:nvSpPr>
            <p:cNvPr id="6" name="object 6"/>
            <p:cNvSpPr txBox="1"/>
            <p:nvPr/>
          </p:nvSpPr>
          <p:spPr>
            <a:xfrm>
              <a:off x="1705609" y="3202940"/>
              <a:ext cx="1126489" cy="184666"/>
            </a:xfrm>
            <a:prstGeom prst="rect">
              <a:avLst/>
            </a:prstGeom>
          </p:spPr>
          <p:txBody>
            <a:bodyPr vert="horz" wrap="square" lIns="0" tIns="0" rIns="0" bIns="0" rtlCol="0">
              <a:spAutoFit/>
            </a:bodyPr>
            <a:lstStyle/>
            <a:p>
              <a:pPr marL="12700">
                <a:lnSpc>
                  <a:spcPct val="100000"/>
                </a:lnSpc>
              </a:pPr>
              <a:r>
                <a:rPr sz="1200" spc="-5" dirty="0">
                  <a:solidFill>
                    <a:srgbClr val="494949"/>
                  </a:solidFill>
                  <a:latin typeface="Franklin Gothic Demi" panose="020B0703020102020204" pitchFamily="34" charset="0"/>
                  <a:cs typeface="Arial"/>
                </a:rPr>
                <a:t>8. Home Visitor</a:t>
              </a:r>
            </a:p>
          </p:txBody>
        </p:sp>
        <p:sp>
          <p:nvSpPr>
            <p:cNvPr id="7" name="object 7"/>
            <p:cNvSpPr/>
            <p:nvPr/>
          </p:nvSpPr>
          <p:spPr>
            <a:xfrm>
              <a:off x="1495044" y="3383279"/>
              <a:ext cx="1371600" cy="731520"/>
            </a:xfrm>
            <a:custGeom>
              <a:avLst/>
              <a:gdLst/>
              <a:ahLst/>
              <a:cxnLst/>
              <a:rect l="l" t="t" r="r" b="b"/>
              <a:pathLst>
                <a:path w="1371600" h="731520">
                  <a:moveTo>
                    <a:pt x="0" y="0"/>
                  </a:moveTo>
                  <a:lnTo>
                    <a:pt x="0" y="731520"/>
                  </a:lnTo>
                  <a:lnTo>
                    <a:pt x="1371600" y="731520"/>
                  </a:lnTo>
                  <a:lnTo>
                    <a:pt x="1371600" y="0"/>
                  </a:lnTo>
                  <a:lnTo>
                    <a:pt x="0" y="0"/>
                  </a:lnTo>
                  <a:close/>
                </a:path>
              </a:pathLst>
            </a:custGeom>
            <a:ln w="3175">
              <a:solidFill>
                <a:srgbClr val="000000"/>
              </a:solidFill>
            </a:ln>
          </p:spPr>
          <p:txBody>
            <a:bodyPr wrap="square" lIns="0" tIns="0" rIns="0" bIns="0" rtlCol="0"/>
            <a:lstStyle/>
            <a:p>
              <a:endParaRPr/>
            </a:p>
          </p:txBody>
        </p:sp>
        <p:sp>
          <p:nvSpPr>
            <p:cNvPr id="8" name="object 8"/>
            <p:cNvSpPr txBox="1"/>
            <p:nvPr/>
          </p:nvSpPr>
          <p:spPr>
            <a:xfrm>
              <a:off x="1617217" y="3431540"/>
              <a:ext cx="1126490" cy="677108"/>
            </a:xfrm>
            <a:prstGeom prst="rect">
              <a:avLst/>
            </a:prstGeom>
          </p:spPr>
          <p:txBody>
            <a:bodyPr vert="horz" wrap="square" lIns="0" tIns="0" rIns="0" bIns="0" rtlCol="0">
              <a:spAutoFit/>
            </a:bodyPr>
            <a:lstStyle/>
            <a:p>
              <a:pPr marL="12700" marR="5080" algn="ctr">
                <a:lnSpc>
                  <a:spcPct val="100000"/>
                </a:lnSpc>
              </a:pPr>
              <a:r>
                <a:rPr sz="1100" spc="-5" dirty="0">
                  <a:solidFill>
                    <a:srgbClr val="494949"/>
                  </a:solidFill>
                  <a:latin typeface="Franklin Gothic Book" panose="020B0503020102020204" pitchFamily="34" charset="0"/>
                  <a:cs typeface="Arial"/>
                </a:rPr>
                <a:t>Document the Visit, Case Note, and  Assessments as</a:t>
              </a:r>
              <a:r>
                <a:rPr lang="en-US" sz="1100" spc="-5" dirty="0">
                  <a:solidFill>
                    <a:srgbClr val="494949"/>
                  </a:solidFill>
                  <a:latin typeface="Franklin Gothic Book" panose="020B0503020102020204" pitchFamily="34" charset="0"/>
                  <a:cs typeface="Arial"/>
                </a:rPr>
                <a:t> Required</a:t>
              </a:r>
              <a:endParaRPr sz="1100" spc="-5" dirty="0">
                <a:solidFill>
                  <a:srgbClr val="494949"/>
                </a:solidFill>
                <a:latin typeface="Franklin Gothic Book" panose="020B0503020102020204" pitchFamily="34" charset="0"/>
                <a:cs typeface="Arial"/>
              </a:endParaRPr>
            </a:p>
          </p:txBody>
        </p:sp>
      </p:grpSp>
      <p:sp>
        <p:nvSpPr>
          <p:cNvPr id="34" name="object 34"/>
          <p:cNvSpPr/>
          <p:nvPr/>
        </p:nvSpPr>
        <p:spPr>
          <a:xfrm>
            <a:off x="6972300" y="3200400"/>
            <a:ext cx="1371600" cy="182880"/>
          </a:xfrm>
          <a:custGeom>
            <a:avLst/>
            <a:gdLst/>
            <a:ahLst/>
            <a:cxnLst/>
            <a:rect l="l" t="t" r="r" b="b"/>
            <a:pathLst>
              <a:path w="1371600" h="182879">
                <a:moveTo>
                  <a:pt x="0" y="0"/>
                </a:moveTo>
                <a:lnTo>
                  <a:pt x="0" y="182880"/>
                </a:lnTo>
                <a:lnTo>
                  <a:pt x="1371600" y="182880"/>
                </a:lnTo>
                <a:lnTo>
                  <a:pt x="1371600" y="0"/>
                </a:lnTo>
                <a:lnTo>
                  <a:pt x="0" y="0"/>
                </a:lnTo>
                <a:close/>
              </a:path>
            </a:pathLst>
          </a:custGeom>
          <a:solidFill>
            <a:srgbClr val="F9F9F9"/>
          </a:solidFill>
          <a:ln w="3175">
            <a:solidFill>
              <a:srgbClr val="000000"/>
            </a:solidFill>
          </a:ln>
        </p:spPr>
        <p:txBody>
          <a:bodyPr wrap="square" lIns="0" tIns="0" rIns="0" bIns="0" rtlCol="0"/>
          <a:lstStyle/>
          <a:p>
            <a:endParaRPr/>
          </a:p>
        </p:txBody>
      </p:sp>
      <p:sp>
        <p:nvSpPr>
          <p:cNvPr id="35" name="object 35"/>
          <p:cNvSpPr txBox="1"/>
          <p:nvPr/>
        </p:nvSpPr>
        <p:spPr>
          <a:xfrm>
            <a:off x="6847650" y="3238274"/>
            <a:ext cx="1371600" cy="141064"/>
          </a:xfrm>
          <a:prstGeom prst="rect">
            <a:avLst/>
          </a:prstGeom>
          <a:noFill/>
        </p:spPr>
        <p:txBody>
          <a:bodyPr vert="horz" wrap="square" lIns="0" tIns="0" rIns="0" bIns="0" rtlCol="0">
            <a:spAutoFit/>
          </a:bodyPr>
          <a:lstStyle/>
          <a:p>
            <a:pPr marR="5080" algn="r">
              <a:lnSpc>
                <a:spcPts val="1125"/>
              </a:lnSpc>
            </a:pPr>
            <a:r>
              <a:rPr sz="1200" spc="-5" dirty="0">
                <a:solidFill>
                  <a:srgbClr val="494949"/>
                </a:solidFill>
                <a:latin typeface="Franklin Gothic Demi" panose="020B0703020102020204" pitchFamily="34" charset="0"/>
                <a:cs typeface="Arial"/>
              </a:rPr>
              <a:t>11. Home Visitor</a:t>
            </a:r>
          </a:p>
        </p:txBody>
      </p:sp>
      <p:sp>
        <p:nvSpPr>
          <p:cNvPr id="36" name="object 36"/>
          <p:cNvSpPr/>
          <p:nvPr/>
        </p:nvSpPr>
        <p:spPr>
          <a:xfrm>
            <a:off x="6972300" y="3383279"/>
            <a:ext cx="1371600" cy="731520"/>
          </a:xfrm>
          <a:custGeom>
            <a:avLst/>
            <a:gdLst/>
            <a:ahLst/>
            <a:cxnLst/>
            <a:rect l="l" t="t" r="r" b="b"/>
            <a:pathLst>
              <a:path w="1371600" h="731520">
                <a:moveTo>
                  <a:pt x="0" y="0"/>
                </a:moveTo>
                <a:lnTo>
                  <a:pt x="0" y="731520"/>
                </a:lnTo>
                <a:lnTo>
                  <a:pt x="1371600" y="731520"/>
                </a:lnTo>
                <a:lnTo>
                  <a:pt x="1371600" y="0"/>
                </a:lnTo>
                <a:lnTo>
                  <a:pt x="0" y="0"/>
                </a:lnTo>
                <a:close/>
              </a:path>
            </a:pathLst>
          </a:custGeom>
          <a:ln w="3175">
            <a:solidFill>
              <a:srgbClr val="000000"/>
            </a:solidFill>
          </a:ln>
        </p:spPr>
        <p:txBody>
          <a:bodyPr wrap="square" lIns="0" tIns="0" rIns="0" bIns="0" rtlCol="0"/>
          <a:lstStyle/>
          <a:p>
            <a:endParaRPr/>
          </a:p>
        </p:txBody>
      </p:sp>
      <p:sp>
        <p:nvSpPr>
          <p:cNvPr id="37" name="object 37"/>
          <p:cNvSpPr txBox="1"/>
          <p:nvPr/>
        </p:nvSpPr>
        <p:spPr>
          <a:xfrm>
            <a:off x="7154671" y="3583940"/>
            <a:ext cx="1007110" cy="338554"/>
          </a:xfrm>
          <a:prstGeom prst="rect">
            <a:avLst/>
          </a:prstGeom>
        </p:spPr>
        <p:txBody>
          <a:bodyPr vert="horz" wrap="square" lIns="0" tIns="0" rIns="0" bIns="0" rtlCol="0">
            <a:spAutoFit/>
          </a:bodyPr>
          <a:lstStyle/>
          <a:p>
            <a:pPr marL="135890" marR="5080" indent="-123825">
              <a:lnSpc>
                <a:spcPct val="100000"/>
              </a:lnSpc>
            </a:pPr>
            <a:r>
              <a:rPr sz="1100" spc="-5" dirty="0">
                <a:solidFill>
                  <a:srgbClr val="494949"/>
                </a:solidFill>
                <a:latin typeface="Franklin Gothic Book" panose="020B0503020102020204" pitchFamily="34" charset="0"/>
                <a:cs typeface="Arial"/>
              </a:rPr>
              <a:t>Enter Any and All  Missing Data</a:t>
            </a:r>
          </a:p>
        </p:txBody>
      </p:sp>
      <p:sp>
        <p:nvSpPr>
          <p:cNvPr id="52" name="object 52"/>
          <p:cNvSpPr/>
          <p:nvPr/>
        </p:nvSpPr>
        <p:spPr>
          <a:xfrm>
            <a:off x="4457700" y="2736342"/>
            <a:ext cx="1371600" cy="182880"/>
          </a:xfrm>
          <a:custGeom>
            <a:avLst/>
            <a:gdLst/>
            <a:ahLst/>
            <a:cxnLst/>
            <a:rect l="l" t="t" r="r" b="b"/>
            <a:pathLst>
              <a:path w="1371600" h="182880">
                <a:moveTo>
                  <a:pt x="0" y="0"/>
                </a:moveTo>
                <a:lnTo>
                  <a:pt x="0" y="182880"/>
                </a:lnTo>
                <a:lnTo>
                  <a:pt x="1371600" y="182880"/>
                </a:lnTo>
                <a:lnTo>
                  <a:pt x="1371600" y="0"/>
                </a:lnTo>
                <a:lnTo>
                  <a:pt x="0" y="0"/>
                </a:lnTo>
                <a:close/>
              </a:path>
            </a:pathLst>
          </a:custGeom>
          <a:solidFill>
            <a:srgbClr val="F9F9F9"/>
          </a:solidFill>
          <a:ln w="3175">
            <a:solidFill>
              <a:srgbClr val="000000"/>
            </a:solidFill>
          </a:ln>
        </p:spPr>
        <p:txBody>
          <a:bodyPr wrap="square" lIns="0" tIns="0" rIns="0" bIns="0" rtlCol="0"/>
          <a:lstStyle/>
          <a:p>
            <a:endParaRPr/>
          </a:p>
        </p:txBody>
      </p:sp>
      <p:sp>
        <p:nvSpPr>
          <p:cNvPr id="53" name="object 53"/>
          <p:cNvSpPr txBox="1"/>
          <p:nvPr/>
        </p:nvSpPr>
        <p:spPr>
          <a:xfrm>
            <a:off x="1781098" y="2329077"/>
            <a:ext cx="3781502" cy="705321"/>
          </a:xfrm>
          <a:prstGeom prst="rect">
            <a:avLst/>
          </a:prstGeom>
        </p:spPr>
        <p:txBody>
          <a:bodyPr vert="horz" wrap="square" lIns="0" tIns="0" rIns="0" bIns="0" rtlCol="0">
            <a:spAutoFit/>
          </a:bodyPr>
          <a:lstStyle/>
          <a:p>
            <a:pPr marR="76835" algn="r">
              <a:lnSpc>
                <a:spcPct val="100000"/>
              </a:lnSpc>
            </a:pPr>
            <a:r>
              <a:rPr sz="1100" spc="-5" dirty="0">
                <a:solidFill>
                  <a:srgbClr val="494949"/>
                </a:solidFill>
                <a:latin typeface="Franklin Gothic Book" panose="020B0503020102020204" pitchFamily="34" charset="0"/>
                <a:cs typeface="Arial"/>
              </a:rPr>
              <a:t>Per Schedule</a:t>
            </a:r>
          </a:p>
          <a:p>
            <a:pPr>
              <a:lnSpc>
                <a:spcPct val="100000"/>
              </a:lnSpc>
            </a:pPr>
            <a:endParaRPr sz="900" dirty="0">
              <a:latin typeface="Times New Roman"/>
              <a:cs typeface="Times New Roman"/>
            </a:endParaRPr>
          </a:p>
          <a:p>
            <a:pPr marR="5080" algn="r">
              <a:lnSpc>
                <a:spcPts val="1125"/>
              </a:lnSpc>
            </a:pPr>
            <a:endParaRPr lang="en-US" sz="1050" dirty="0">
              <a:latin typeface="Times New Roman"/>
              <a:cs typeface="Times New Roman"/>
            </a:endParaRPr>
          </a:p>
          <a:p>
            <a:pPr marR="5080" algn="r">
              <a:lnSpc>
                <a:spcPts val="1125"/>
              </a:lnSpc>
            </a:pPr>
            <a:r>
              <a:rPr sz="1200" spc="-5" dirty="0">
                <a:solidFill>
                  <a:srgbClr val="494949"/>
                </a:solidFill>
                <a:latin typeface="Franklin Gothic Demi" panose="020B0703020102020204" pitchFamily="34" charset="0"/>
                <a:cs typeface="Arial"/>
              </a:rPr>
              <a:t>9. Data Staff</a:t>
            </a:r>
          </a:p>
          <a:p>
            <a:pPr marL="12700">
              <a:lnSpc>
                <a:spcPts val="885"/>
              </a:lnSpc>
            </a:pPr>
            <a:r>
              <a:rPr sz="1100" spc="-5" dirty="0">
                <a:solidFill>
                  <a:srgbClr val="494949"/>
                </a:solidFill>
                <a:latin typeface="Franklin Gothic Book" panose="020B0503020102020204" pitchFamily="34" charset="0"/>
                <a:cs typeface="Arial"/>
              </a:rPr>
              <a:t>Within # Business Day(s)</a:t>
            </a:r>
          </a:p>
        </p:txBody>
      </p:sp>
      <p:sp>
        <p:nvSpPr>
          <p:cNvPr id="54" name="object 54"/>
          <p:cNvSpPr/>
          <p:nvPr/>
        </p:nvSpPr>
        <p:spPr>
          <a:xfrm>
            <a:off x="4457700" y="2919222"/>
            <a:ext cx="1371600" cy="731520"/>
          </a:xfrm>
          <a:custGeom>
            <a:avLst/>
            <a:gdLst/>
            <a:ahLst/>
            <a:cxnLst/>
            <a:rect l="l" t="t" r="r" b="b"/>
            <a:pathLst>
              <a:path w="1371600" h="731520">
                <a:moveTo>
                  <a:pt x="0" y="0"/>
                </a:moveTo>
                <a:lnTo>
                  <a:pt x="0" y="731520"/>
                </a:lnTo>
                <a:lnTo>
                  <a:pt x="1371600" y="731520"/>
                </a:lnTo>
                <a:lnTo>
                  <a:pt x="1371600" y="0"/>
                </a:lnTo>
                <a:lnTo>
                  <a:pt x="0" y="0"/>
                </a:lnTo>
                <a:close/>
              </a:path>
            </a:pathLst>
          </a:custGeom>
          <a:ln w="3175">
            <a:solidFill>
              <a:srgbClr val="000000"/>
            </a:solidFill>
          </a:ln>
        </p:spPr>
        <p:txBody>
          <a:bodyPr wrap="square" lIns="0" tIns="0" rIns="0" bIns="0" rtlCol="0"/>
          <a:lstStyle/>
          <a:p>
            <a:endParaRPr/>
          </a:p>
        </p:txBody>
      </p:sp>
      <p:sp>
        <p:nvSpPr>
          <p:cNvPr id="55" name="object 55"/>
          <p:cNvSpPr txBox="1"/>
          <p:nvPr/>
        </p:nvSpPr>
        <p:spPr>
          <a:xfrm>
            <a:off x="4582321" y="3054890"/>
            <a:ext cx="1114619" cy="507831"/>
          </a:xfrm>
          <a:prstGeom prst="rect">
            <a:avLst/>
          </a:prstGeom>
        </p:spPr>
        <p:txBody>
          <a:bodyPr vert="horz" wrap="square" lIns="0" tIns="0" rIns="0" bIns="0" rtlCol="0">
            <a:spAutoFit/>
          </a:bodyPr>
          <a:lstStyle/>
          <a:p>
            <a:pPr marL="12700" marR="5080" algn="ctr">
              <a:lnSpc>
                <a:spcPct val="100000"/>
              </a:lnSpc>
            </a:pPr>
            <a:r>
              <a:rPr sz="1100" spc="-5" dirty="0">
                <a:solidFill>
                  <a:srgbClr val="494949"/>
                </a:solidFill>
                <a:latin typeface="Franklin Gothic Book" panose="020B0503020102020204" pitchFamily="34" charset="0"/>
                <a:cs typeface="Arial"/>
              </a:rPr>
              <a:t>Generate Data  Report for Quality  Improvement</a:t>
            </a:r>
          </a:p>
        </p:txBody>
      </p:sp>
      <p:sp>
        <p:nvSpPr>
          <p:cNvPr id="56" name="object 56"/>
          <p:cNvSpPr/>
          <p:nvPr/>
        </p:nvSpPr>
        <p:spPr>
          <a:xfrm>
            <a:off x="4415028" y="2693670"/>
            <a:ext cx="1457960" cy="1929130"/>
          </a:xfrm>
          <a:custGeom>
            <a:avLst/>
            <a:gdLst/>
            <a:ahLst/>
            <a:cxnLst/>
            <a:rect l="l" t="t" r="r" b="b"/>
            <a:pathLst>
              <a:path w="1457960" h="1929129">
                <a:moveTo>
                  <a:pt x="0" y="0"/>
                </a:moveTo>
                <a:lnTo>
                  <a:pt x="0" y="1928622"/>
                </a:lnTo>
                <a:lnTo>
                  <a:pt x="1457706" y="1928622"/>
                </a:lnTo>
                <a:lnTo>
                  <a:pt x="1457705" y="0"/>
                </a:lnTo>
                <a:lnTo>
                  <a:pt x="0" y="0"/>
                </a:lnTo>
                <a:close/>
              </a:path>
            </a:pathLst>
          </a:custGeom>
          <a:ln w="15240">
            <a:solidFill>
              <a:srgbClr val="000000"/>
            </a:solidFill>
          </a:ln>
        </p:spPr>
        <p:txBody>
          <a:bodyPr wrap="square" lIns="0" tIns="0" rIns="0" bIns="0" rtlCol="0"/>
          <a:lstStyle/>
          <a:p>
            <a:endParaRPr/>
          </a:p>
        </p:txBody>
      </p:sp>
      <p:sp>
        <p:nvSpPr>
          <p:cNvPr id="57" name="object 57"/>
          <p:cNvSpPr/>
          <p:nvPr/>
        </p:nvSpPr>
        <p:spPr>
          <a:xfrm>
            <a:off x="4457700" y="3672078"/>
            <a:ext cx="1371600" cy="182880"/>
          </a:xfrm>
          <a:custGeom>
            <a:avLst/>
            <a:gdLst/>
            <a:ahLst/>
            <a:cxnLst/>
            <a:rect l="l" t="t" r="r" b="b"/>
            <a:pathLst>
              <a:path w="1371600" h="182879">
                <a:moveTo>
                  <a:pt x="0" y="0"/>
                </a:moveTo>
                <a:lnTo>
                  <a:pt x="0" y="182880"/>
                </a:lnTo>
                <a:lnTo>
                  <a:pt x="1371600" y="182880"/>
                </a:lnTo>
                <a:lnTo>
                  <a:pt x="1371600" y="0"/>
                </a:lnTo>
                <a:lnTo>
                  <a:pt x="0" y="0"/>
                </a:lnTo>
                <a:close/>
              </a:path>
            </a:pathLst>
          </a:custGeom>
          <a:solidFill>
            <a:srgbClr val="F9F9F9"/>
          </a:solidFill>
          <a:ln w="3175">
            <a:solidFill>
              <a:srgbClr val="000000"/>
            </a:solidFill>
          </a:ln>
        </p:spPr>
        <p:txBody>
          <a:bodyPr wrap="square" lIns="0" tIns="0" rIns="0" bIns="0" rtlCol="0"/>
          <a:lstStyle/>
          <a:p>
            <a:endParaRPr/>
          </a:p>
        </p:txBody>
      </p:sp>
      <p:sp>
        <p:nvSpPr>
          <p:cNvPr id="58" name="object 58"/>
          <p:cNvSpPr txBox="1"/>
          <p:nvPr/>
        </p:nvSpPr>
        <p:spPr>
          <a:xfrm>
            <a:off x="4203128" y="3715688"/>
            <a:ext cx="1554519" cy="141064"/>
          </a:xfrm>
          <a:prstGeom prst="rect">
            <a:avLst/>
          </a:prstGeom>
        </p:spPr>
        <p:txBody>
          <a:bodyPr vert="horz" wrap="square" lIns="0" tIns="0" rIns="0" bIns="0" rtlCol="0">
            <a:spAutoFit/>
          </a:bodyPr>
          <a:lstStyle/>
          <a:p>
            <a:pPr marR="5080" algn="r">
              <a:lnSpc>
                <a:spcPts val="1125"/>
              </a:lnSpc>
            </a:pPr>
            <a:r>
              <a:rPr lang="en-US" sz="1200" spc="-5" dirty="0">
                <a:solidFill>
                  <a:srgbClr val="494949"/>
                </a:solidFill>
                <a:latin typeface="Franklin Gothic Demi" panose="020B0703020102020204" pitchFamily="34" charset="0"/>
                <a:cs typeface="Arial"/>
              </a:rPr>
              <a:t>  </a:t>
            </a:r>
            <a:r>
              <a:rPr sz="1200" spc="-5" dirty="0">
                <a:solidFill>
                  <a:srgbClr val="494949"/>
                </a:solidFill>
                <a:latin typeface="Franklin Gothic Demi" panose="020B0703020102020204" pitchFamily="34" charset="0"/>
                <a:cs typeface="Arial"/>
              </a:rPr>
              <a:t>10. HV Supervisor</a:t>
            </a:r>
          </a:p>
        </p:txBody>
      </p:sp>
      <p:sp>
        <p:nvSpPr>
          <p:cNvPr id="59" name="object 59"/>
          <p:cNvSpPr/>
          <p:nvPr/>
        </p:nvSpPr>
        <p:spPr>
          <a:xfrm>
            <a:off x="4457700" y="3854958"/>
            <a:ext cx="1371600" cy="731520"/>
          </a:xfrm>
          <a:custGeom>
            <a:avLst/>
            <a:gdLst/>
            <a:ahLst/>
            <a:cxnLst/>
            <a:rect l="l" t="t" r="r" b="b"/>
            <a:pathLst>
              <a:path w="1371600" h="731520">
                <a:moveTo>
                  <a:pt x="0" y="0"/>
                </a:moveTo>
                <a:lnTo>
                  <a:pt x="0" y="731520"/>
                </a:lnTo>
                <a:lnTo>
                  <a:pt x="1371600" y="731520"/>
                </a:lnTo>
                <a:lnTo>
                  <a:pt x="1371600" y="0"/>
                </a:lnTo>
                <a:lnTo>
                  <a:pt x="0" y="0"/>
                </a:lnTo>
                <a:close/>
              </a:path>
            </a:pathLst>
          </a:custGeom>
          <a:ln w="3175">
            <a:solidFill>
              <a:srgbClr val="000000"/>
            </a:solidFill>
          </a:ln>
        </p:spPr>
        <p:txBody>
          <a:bodyPr wrap="square" lIns="0" tIns="0" rIns="0" bIns="0" rtlCol="0"/>
          <a:lstStyle/>
          <a:p>
            <a:endParaRPr/>
          </a:p>
        </p:txBody>
      </p:sp>
      <p:sp>
        <p:nvSpPr>
          <p:cNvPr id="60" name="object 60"/>
          <p:cNvSpPr txBox="1"/>
          <p:nvPr/>
        </p:nvSpPr>
        <p:spPr>
          <a:xfrm>
            <a:off x="4537417" y="3875359"/>
            <a:ext cx="1227693" cy="677108"/>
          </a:xfrm>
          <a:prstGeom prst="rect">
            <a:avLst/>
          </a:prstGeom>
        </p:spPr>
        <p:txBody>
          <a:bodyPr vert="horz" wrap="square" lIns="0" tIns="0" rIns="0" bIns="0" rtlCol="0">
            <a:spAutoFit/>
          </a:bodyPr>
          <a:lstStyle/>
          <a:p>
            <a:pPr marL="12700" marR="5080" algn="ctr"/>
            <a:r>
              <a:rPr sz="1100" spc="-5" dirty="0">
                <a:solidFill>
                  <a:srgbClr val="494949"/>
                </a:solidFill>
                <a:latin typeface="Franklin Gothic Book" panose="020B0503020102020204" pitchFamily="34" charset="0"/>
                <a:cs typeface="Arial"/>
              </a:rPr>
              <a:t>Review Data Report  for Quality, Discuss  with Home Visitor  Staff</a:t>
            </a:r>
          </a:p>
        </p:txBody>
      </p:sp>
      <p:sp>
        <p:nvSpPr>
          <p:cNvPr id="79" name="Rectangle 78">
            <a:extLst>
              <a:ext uri="{FF2B5EF4-FFF2-40B4-BE49-F238E27FC236}">
                <a16:creationId xmlns:a16="http://schemas.microsoft.com/office/drawing/2014/main" xmlns="" id="{EA370B6A-F8CB-449A-B1CA-483BC4036B75}"/>
              </a:ext>
            </a:extLst>
          </p:cNvPr>
          <p:cNvSpPr/>
          <p:nvPr/>
        </p:nvSpPr>
        <p:spPr>
          <a:xfrm rot="5400000">
            <a:off x="4841368" y="2422346"/>
            <a:ext cx="511743" cy="10232580"/>
          </a:xfrm>
          <a:prstGeom prst="rect">
            <a:avLst/>
          </a:prstGeom>
          <a:solidFill>
            <a:srgbClr val="6D6E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0" name="Graphic 79">
            <a:extLst>
              <a:ext uri="{FF2B5EF4-FFF2-40B4-BE49-F238E27FC236}">
                <a16:creationId xmlns:a16="http://schemas.microsoft.com/office/drawing/2014/main" xmlns="" id="{56E58358-3FEB-4C7A-82DF-91F58A279A99}"/>
              </a:ext>
            </a:extLst>
          </p:cNvPr>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10800000">
            <a:off x="-229046" y="7303528"/>
            <a:ext cx="10744200" cy="489636"/>
          </a:xfrm>
          <a:prstGeom prst="rect">
            <a:avLst/>
          </a:prstGeom>
        </p:spPr>
      </p:pic>
      <p:sp>
        <p:nvSpPr>
          <p:cNvPr id="81" name="object 92">
            <a:extLst>
              <a:ext uri="{FF2B5EF4-FFF2-40B4-BE49-F238E27FC236}">
                <a16:creationId xmlns:a16="http://schemas.microsoft.com/office/drawing/2014/main" xmlns="" id="{1E22DFF2-0CC0-4E6B-A0E2-64AA9A710570}"/>
              </a:ext>
            </a:extLst>
          </p:cNvPr>
          <p:cNvSpPr txBox="1">
            <a:spLocks/>
          </p:cNvSpPr>
          <p:nvPr/>
        </p:nvSpPr>
        <p:spPr>
          <a:xfrm>
            <a:off x="59625" y="6983679"/>
            <a:ext cx="1330072" cy="187744"/>
          </a:xfrm>
          <a:prstGeom prst="rect">
            <a:avLst/>
          </a:prstGeom>
        </p:spPr>
        <p:txBody>
          <a:bodyPr vert="horz"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ctr">
              <a:lnSpc>
                <a:spcPts val="1425"/>
              </a:lnSpc>
            </a:pPr>
            <a:r>
              <a:rPr lang="en-US" dirty="0">
                <a:solidFill>
                  <a:srgbClr val="535455"/>
                </a:solidFill>
                <a:latin typeface="Franklin Gothic Book" panose="020B0503020102020204" pitchFamily="34" charset="0"/>
              </a:rPr>
              <a:t>&lt;&lt;Month&gt;&gt;</a:t>
            </a:r>
          </a:p>
        </p:txBody>
      </p:sp>
      <p:sp>
        <p:nvSpPr>
          <p:cNvPr id="82" name="object 69">
            <a:extLst>
              <a:ext uri="{FF2B5EF4-FFF2-40B4-BE49-F238E27FC236}">
                <a16:creationId xmlns:a16="http://schemas.microsoft.com/office/drawing/2014/main" xmlns="" id="{396BC762-6D87-49A1-9F72-814D647D4D7C}"/>
              </a:ext>
            </a:extLst>
          </p:cNvPr>
          <p:cNvSpPr/>
          <p:nvPr/>
        </p:nvSpPr>
        <p:spPr>
          <a:xfrm>
            <a:off x="359477" y="3529519"/>
            <a:ext cx="457200" cy="457200"/>
          </a:xfrm>
          <a:custGeom>
            <a:avLst/>
            <a:gdLst/>
            <a:ahLst/>
            <a:cxnLst/>
            <a:rect l="l" t="t" r="r" b="b"/>
            <a:pathLst>
              <a:path w="457200" h="457200">
                <a:moveTo>
                  <a:pt x="0" y="0"/>
                </a:moveTo>
                <a:lnTo>
                  <a:pt x="0" y="228600"/>
                </a:lnTo>
                <a:lnTo>
                  <a:pt x="228600" y="457200"/>
                </a:lnTo>
                <a:lnTo>
                  <a:pt x="457200" y="228599"/>
                </a:lnTo>
                <a:lnTo>
                  <a:pt x="457200" y="0"/>
                </a:lnTo>
                <a:lnTo>
                  <a:pt x="0" y="0"/>
                </a:lnTo>
                <a:close/>
              </a:path>
            </a:pathLst>
          </a:custGeom>
          <a:solidFill>
            <a:srgbClr val="F9F9F9"/>
          </a:solidFill>
          <a:ln w="3175">
            <a:solidFill>
              <a:srgbClr val="000000"/>
            </a:solidFill>
          </a:ln>
        </p:spPr>
        <p:txBody>
          <a:bodyPr wrap="square" lIns="0" tIns="0" rIns="0" bIns="0" rtlCol="0"/>
          <a:lstStyle/>
          <a:p>
            <a:pPr marR="5080" indent="123189"/>
            <a:r>
              <a:rPr lang="en-US" dirty="0">
                <a:solidFill>
                  <a:srgbClr val="494949"/>
                </a:solidFill>
                <a:latin typeface="Franklin Gothic Book" panose="020B0503020102020204" pitchFamily="34" charset="0"/>
              </a:rPr>
              <a:t>A</a:t>
            </a:r>
            <a:endParaRPr dirty="0">
              <a:solidFill>
                <a:srgbClr val="494949"/>
              </a:solidFill>
              <a:latin typeface="Franklin Gothic Book" panose="020B0503020102020204" pitchFamily="34" charset="0"/>
            </a:endParaRPr>
          </a:p>
        </p:txBody>
      </p:sp>
      <p:grpSp>
        <p:nvGrpSpPr>
          <p:cNvPr id="89" name="Group 88">
            <a:extLst>
              <a:ext uri="{FF2B5EF4-FFF2-40B4-BE49-F238E27FC236}">
                <a16:creationId xmlns:a16="http://schemas.microsoft.com/office/drawing/2014/main" xmlns="" id="{52E49EA3-A170-45E1-AFF0-AC47768CF796}"/>
              </a:ext>
            </a:extLst>
          </p:cNvPr>
          <p:cNvGrpSpPr/>
          <p:nvPr/>
        </p:nvGrpSpPr>
        <p:grpSpPr>
          <a:xfrm>
            <a:off x="2297283" y="3957708"/>
            <a:ext cx="1340182" cy="1566777"/>
            <a:chOff x="2181846" y="3841650"/>
            <a:chExt cx="1340182" cy="1566777"/>
          </a:xfrm>
        </p:grpSpPr>
        <p:grpSp>
          <p:nvGrpSpPr>
            <p:cNvPr id="86" name="Group 85">
              <a:extLst>
                <a:ext uri="{FF2B5EF4-FFF2-40B4-BE49-F238E27FC236}">
                  <a16:creationId xmlns:a16="http://schemas.microsoft.com/office/drawing/2014/main" xmlns="" id="{BC2321CE-3051-4AF2-B6B2-0E579E918722}"/>
                </a:ext>
              </a:extLst>
            </p:cNvPr>
            <p:cNvGrpSpPr/>
            <p:nvPr/>
          </p:nvGrpSpPr>
          <p:grpSpPr>
            <a:xfrm>
              <a:off x="2181846" y="3841650"/>
              <a:ext cx="1332244" cy="1566777"/>
              <a:chOff x="2226084" y="3982606"/>
              <a:chExt cx="1332244" cy="1566777"/>
            </a:xfrm>
          </p:grpSpPr>
          <p:pic>
            <p:nvPicPr>
              <p:cNvPr id="87" name="Graphic 86" descr="Document">
                <a:extLst>
                  <a:ext uri="{FF2B5EF4-FFF2-40B4-BE49-F238E27FC236}">
                    <a16:creationId xmlns:a16="http://schemas.microsoft.com/office/drawing/2014/main" xmlns="" id="{88A940C9-1582-43ED-B0C3-54C2442A212C}"/>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2531670" y="3982606"/>
                <a:ext cx="471805" cy="471805"/>
              </a:xfrm>
              <a:prstGeom prst="rect">
                <a:avLst/>
              </a:prstGeom>
            </p:spPr>
          </p:pic>
          <p:sp>
            <p:nvSpPr>
              <p:cNvPr id="88" name="Callout: Bent Line 87">
                <a:extLst>
                  <a:ext uri="{FF2B5EF4-FFF2-40B4-BE49-F238E27FC236}">
                    <a16:creationId xmlns:a16="http://schemas.microsoft.com/office/drawing/2014/main" xmlns="" id="{7D41AF95-F341-44BC-81A9-9FFDA02DE239}"/>
                  </a:ext>
                </a:extLst>
              </p:cNvPr>
              <p:cNvSpPr/>
              <p:nvPr/>
            </p:nvSpPr>
            <p:spPr>
              <a:xfrm>
                <a:off x="2226084" y="4817863"/>
                <a:ext cx="1332244" cy="731520"/>
              </a:xfrm>
              <a:prstGeom prst="borderCallout2">
                <a:avLst>
                  <a:gd name="adj1" fmla="val 18750"/>
                  <a:gd name="adj2" fmla="val -4586"/>
                  <a:gd name="adj3" fmla="val 18750"/>
                  <a:gd name="adj4" fmla="val -16667"/>
                  <a:gd name="adj5" fmla="val -72285"/>
                  <a:gd name="adj6" fmla="val 29218"/>
                </a:avLst>
              </a:prstGeom>
              <a:solidFill>
                <a:srgbClr val="F9F9F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5" name="Group 84">
              <a:extLst>
                <a:ext uri="{FF2B5EF4-FFF2-40B4-BE49-F238E27FC236}">
                  <a16:creationId xmlns:a16="http://schemas.microsoft.com/office/drawing/2014/main" xmlns="" id="{EA6716D4-291B-4124-BC01-F44D7CA21D5A}"/>
                </a:ext>
              </a:extLst>
            </p:cNvPr>
            <p:cNvGrpSpPr/>
            <p:nvPr/>
          </p:nvGrpSpPr>
          <p:grpSpPr>
            <a:xfrm>
              <a:off x="2310574" y="4711146"/>
              <a:ext cx="1211454" cy="652812"/>
              <a:chOff x="3256278" y="4172397"/>
              <a:chExt cx="1211454" cy="652812"/>
            </a:xfrm>
          </p:grpSpPr>
          <p:sp>
            <p:nvSpPr>
              <p:cNvPr id="24" name="object 24"/>
              <p:cNvSpPr txBox="1"/>
              <p:nvPr/>
            </p:nvSpPr>
            <p:spPr>
              <a:xfrm>
                <a:off x="3256278" y="4172397"/>
                <a:ext cx="1046989" cy="341888"/>
              </a:xfrm>
              <a:prstGeom prst="rect">
                <a:avLst/>
              </a:prstGeom>
            </p:spPr>
            <p:txBody>
              <a:bodyPr vert="horz" wrap="square" lIns="0" tIns="0" rIns="0" bIns="0" rtlCol="0">
                <a:spAutoFit/>
              </a:bodyPr>
              <a:lstStyle/>
              <a:p>
                <a:pPr marL="184150" marR="5080" indent="-171450">
                  <a:buFont typeface="Arial" panose="020B0604020202020204" pitchFamily="34" charset="0"/>
                  <a:buChar char="•"/>
                </a:pPr>
                <a:r>
                  <a:rPr sz="1100" spc="-5" dirty="0">
                    <a:solidFill>
                      <a:srgbClr val="494949"/>
                    </a:solidFill>
                    <a:latin typeface="Franklin Gothic Book" panose="020B0503020102020204" pitchFamily="34" charset="0"/>
                    <a:cs typeface="Arial"/>
                  </a:rPr>
                  <a:t>Case Note  Model</a:t>
                </a:r>
              </a:p>
            </p:txBody>
          </p:sp>
          <p:sp>
            <p:nvSpPr>
              <p:cNvPr id="25" name="object 25"/>
              <p:cNvSpPr txBox="1"/>
              <p:nvPr/>
            </p:nvSpPr>
            <p:spPr>
              <a:xfrm>
                <a:off x="3256278" y="4466385"/>
                <a:ext cx="1211454" cy="169277"/>
              </a:xfrm>
              <a:prstGeom prst="rect">
                <a:avLst/>
              </a:prstGeom>
            </p:spPr>
            <p:txBody>
              <a:bodyPr vert="horz" wrap="square" lIns="0" tIns="0" rIns="0" bIns="0" rtlCol="0">
                <a:spAutoFit/>
              </a:bodyPr>
              <a:lstStyle/>
              <a:p>
                <a:pPr marL="184150" indent="-171450">
                  <a:lnSpc>
                    <a:spcPct val="100000"/>
                  </a:lnSpc>
                  <a:buFont typeface="Arial" panose="020B0604020202020204" pitchFamily="34" charset="0"/>
                  <a:buChar char="•"/>
                </a:pPr>
                <a:r>
                  <a:rPr sz="1100" spc="-5" dirty="0">
                    <a:solidFill>
                      <a:srgbClr val="494949"/>
                    </a:solidFill>
                    <a:latin typeface="Franklin Gothic Book" panose="020B0503020102020204" pitchFamily="34" charset="0"/>
                    <a:cs typeface="Arial"/>
                  </a:rPr>
                  <a:t>Documentation</a:t>
                </a:r>
              </a:p>
            </p:txBody>
          </p:sp>
          <p:sp>
            <p:nvSpPr>
              <p:cNvPr id="27" name="object 27"/>
              <p:cNvSpPr txBox="1"/>
              <p:nvPr/>
            </p:nvSpPr>
            <p:spPr>
              <a:xfrm>
                <a:off x="3256278" y="4655932"/>
                <a:ext cx="1059683" cy="169277"/>
              </a:xfrm>
              <a:prstGeom prst="rect">
                <a:avLst/>
              </a:prstGeom>
            </p:spPr>
            <p:txBody>
              <a:bodyPr vert="horz" wrap="square" lIns="0" tIns="0" rIns="0" bIns="0" rtlCol="0">
                <a:spAutoFit/>
              </a:bodyPr>
              <a:lstStyle/>
              <a:p>
                <a:pPr marL="184150" marR="5080" indent="-171450">
                  <a:lnSpc>
                    <a:spcPct val="100000"/>
                  </a:lnSpc>
                  <a:buFont typeface="Arial" panose="020B0604020202020204" pitchFamily="34" charset="0"/>
                  <a:buChar char="•"/>
                </a:pPr>
                <a:r>
                  <a:rPr lang="en-US" sz="1100" spc="-5" dirty="0">
                    <a:solidFill>
                      <a:srgbClr val="494949"/>
                    </a:solidFill>
                    <a:latin typeface="Franklin Gothic Book" panose="020B0503020102020204" pitchFamily="34" charset="0"/>
                    <a:cs typeface="Arial"/>
                  </a:rPr>
                  <a:t>Assessm</a:t>
                </a:r>
                <a:r>
                  <a:rPr sz="1100" spc="-5" dirty="0">
                    <a:solidFill>
                      <a:srgbClr val="494949"/>
                    </a:solidFill>
                    <a:latin typeface="Franklin Gothic Book" panose="020B0503020102020204" pitchFamily="34" charset="0"/>
                    <a:cs typeface="Arial"/>
                  </a:rPr>
                  <a:t>ent</a:t>
                </a:r>
              </a:p>
            </p:txBody>
          </p:sp>
        </p:grpSp>
      </p:grpSp>
      <p:grpSp>
        <p:nvGrpSpPr>
          <p:cNvPr id="90" name="Group 89">
            <a:extLst>
              <a:ext uri="{FF2B5EF4-FFF2-40B4-BE49-F238E27FC236}">
                <a16:creationId xmlns:a16="http://schemas.microsoft.com/office/drawing/2014/main" xmlns="" id="{D82AD5B9-B119-4804-AFEA-CB279037AC43}"/>
              </a:ext>
            </a:extLst>
          </p:cNvPr>
          <p:cNvGrpSpPr/>
          <p:nvPr/>
        </p:nvGrpSpPr>
        <p:grpSpPr>
          <a:xfrm>
            <a:off x="5737753" y="4534280"/>
            <a:ext cx="1747678" cy="756189"/>
            <a:chOff x="2531670" y="3982606"/>
            <a:chExt cx="1747678" cy="756189"/>
          </a:xfrm>
        </p:grpSpPr>
        <p:pic>
          <p:nvPicPr>
            <p:cNvPr id="91" name="Graphic 90" descr="Document">
              <a:extLst>
                <a:ext uri="{FF2B5EF4-FFF2-40B4-BE49-F238E27FC236}">
                  <a16:creationId xmlns:a16="http://schemas.microsoft.com/office/drawing/2014/main" xmlns="" id="{7810566F-5CF2-420B-B4E4-DCBF7618F02C}"/>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2531670" y="3982606"/>
              <a:ext cx="471805" cy="471805"/>
            </a:xfrm>
            <a:prstGeom prst="rect">
              <a:avLst/>
            </a:prstGeom>
          </p:spPr>
        </p:pic>
        <p:sp>
          <p:nvSpPr>
            <p:cNvPr id="92" name="Callout: Bent Line 91">
              <a:extLst>
                <a:ext uri="{FF2B5EF4-FFF2-40B4-BE49-F238E27FC236}">
                  <a16:creationId xmlns:a16="http://schemas.microsoft.com/office/drawing/2014/main" xmlns="" id="{7A1BB488-6BDB-404C-B541-376C6BEC03FD}"/>
                </a:ext>
              </a:extLst>
            </p:cNvPr>
            <p:cNvSpPr/>
            <p:nvPr/>
          </p:nvSpPr>
          <p:spPr>
            <a:xfrm>
              <a:off x="3282894" y="4423830"/>
              <a:ext cx="996454" cy="314965"/>
            </a:xfrm>
            <a:prstGeom prst="borderCallout2">
              <a:avLst>
                <a:gd name="adj1" fmla="val 18750"/>
                <a:gd name="adj2" fmla="val -4586"/>
                <a:gd name="adj3" fmla="val 18750"/>
                <a:gd name="adj4" fmla="val -16667"/>
                <a:gd name="adj5" fmla="val -35948"/>
                <a:gd name="adj6" fmla="val -30727"/>
              </a:avLst>
            </a:prstGeom>
            <a:solidFill>
              <a:srgbClr val="F9F9F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0" name="object 70"/>
          <p:cNvSpPr txBox="1"/>
          <p:nvPr/>
        </p:nvSpPr>
        <p:spPr>
          <a:xfrm>
            <a:off x="6525259" y="5036553"/>
            <a:ext cx="1132841" cy="169277"/>
          </a:xfrm>
          <a:prstGeom prst="rect">
            <a:avLst/>
          </a:prstGeom>
        </p:spPr>
        <p:txBody>
          <a:bodyPr vert="horz" wrap="square" lIns="0" tIns="0" rIns="0" bIns="0" rtlCol="0">
            <a:spAutoFit/>
          </a:bodyPr>
          <a:lstStyle/>
          <a:p>
            <a:pPr marL="184150" marR="5080" indent="-171450">
              <a:buFont typeface="Arial" panose="020B0604020202020204" pitchFamily="34" charset="0"/>
              <a:buChar char="•"/>
            </a:pPr>
            <a:r>
              <a:rPr sz="1100" spc="-5" dirty="0">
                <a:solidFill>
                  <a:srgbClr val="494949"/>
                </a:solidFill>
                <a:latin typeface="Franklin Gothic Book" panose="020B0503020102020204" pitchFamily="34" charset="0"/>
                <a:cs typeface="Arial"/>
              </a:rPr>
              <a:t>Data Report</a:t>
            </a:r>
          </a:p>
        </p:txBody>
      </p:sp>
      <p:cxnSp>
        <p:nvCxnSpPr>
          <p:cNvPr id="93" name="Straight Arrow Connector 92">
            <a:extLst>
              <a:ext uri="{FF2B5EF4-FFF2-40B4-BE49-F238E27FC236}">
                <a16:creationId xmlns:a16="http://schemas.microsoft.com/office/drawing/2014/main" xmlns="" id="{EBB9C5DA-CCD7-487B-B9A0-FBF8E2F8B9CD}"/>
              </a:ext>
            </a:extLst>
          </p:cNvPr>
          <p:cNvCxnSpPr>
            <a:cxnSpLocks/>
          </p:cNvCxnSpPr>
          <p:nvPr/>
        </p:nvCxnSpPr>
        <p:spPr>
          <a:xfrm>
            <a:off x="2754566" y="3636065"/>
            <a:ext cx="1660462" cy="0"/>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94" name="Straight Arrow Connector 93">
            <a:extLst>
              <a:ext uri="{FF2B5EF4-FFF2-40B4-BE49-F238E27FC236}">
                <a16:creationId xmlns:a16="http://schemas.microsoft.com/office/drawing/2014/main" xmlns="" id="{BB0E8D25-4E2C-405B-A3ED-00B07B81DBA7}"/>
              </a:ext>
            </a:extLst>
          </p:cNvPr>
          <p:cNvCxnSpPr>
            <a:cxnSpLocks/>
          </p:cNvCxnSpPr>
          <p:nvPr/>
        </p:nvCxnSpPr>
        <p:spPr>
          <a:xfrm flipV="1">
            <a:off x="5889450" y="3650742"/>
            <a:ext cx="1082850" cy="6088"/>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95" name="Straight Arrow Connector 94">
            <a:extLst>
              <a:ext uri="{FF2B5EF4-FFF2-40B4-BE49-F238E27FC236}">
                <a16:creationId xmlns:a16="http://schemas.microsoft.com/office/drawing/2014/main" xmlns="" id="{6804803F-DBB6-430F-B5BD-3163BCD78C9E}"/>
              </a:ext>
            </a:extLst>
          </p:cNvPr>
          <p:cNvCxnSpPr>
            <a:cxnSpLocks/>
          </p:cNvCxnSpPr>
          <p:nvPr/>
        </p:nvCxnSpPr>
        <p:spPr>
          <a:xfrm>
            <a:off x="8343900" y="3672078"/>
            <a:ext cx="723900" cy="0"/>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cxnSp>
        <p:nvCxnSpPr>
          <p:cNvPr id="96" name="Straight Arrow Connector 95">
            <a:extLst>
              <a:ext uri="{FF2B5EF4-FFF2-40B4-BE49-F238E27FC236}">
                <a16:creationId xmlns:a16="http://schemas.microsoft.com/office/drawing/2014/main" xmlns="" id="{307C693D-9311-4B4B-A946-DF26CF249622}"/>
              </a:ext>
            </a:extLst>
          </p:cNvPr>
          <p:cNvCxnSpPr>
            <a:cxnSpLocks/>
          </p:cNvCxnSpPr>
          <p:nvPr/>
        </p:nvCxnSpPr>
        <p:spPr>
          <a:xfrm>
            <a:off x="816677" y="3650742"/>
            <a:ext cx="548876" cy="0"/>
          </a:xfrm>
          <a:prstGeom prst="straightConnector1">
            <a:avLst/>
          </a:prstGeom>
          <a:ln w="38100">
            <a:solidFill>
              <a:srgbClr val="6D6E70"/>
            </a:solidFill>
            <a:tailEnd type="triangle"/>
          </a:ln>
        </p:spPr>
        <p:style>
          <a:lnRef idx="1">
            <a:schemeClr val="dk1"/>
          </a:lnRef>
          <a:fillRef idx="0">
            <a:schemeClr val="dk1"/>
          </a:fillRef>
          <a:effectRef idx="0">
            <a:schemeClr val="dk1"/>
          </a:effectRef>
          <a:fontRef idx="minor">
            <a:schemeClr val="tx1"/>
          </a:fontRef>
        </p:style>
      </p:cxnSp>
      <p:grpSp>
        <p:nvGrpSpPr>
          <p:cNvPr id="103" name="Group 102">
            <a:extLst>
              <a:ext uri="{FF2B5EF4-FFF2-40B4-BE49-F238E27FC236}">
                <a16:creationId xmlns:a16="http://schemas.microsoft.com/office/drawing/2014/main" xmlns="" id="{8677B217-DBDA-4CB7-8988-A40DB9FAAA9A}"/>
              </a:ext>
            </a:extLst>
          </p:cNvPr>
          <p:cNvGrpSpPr/>
          <p:nvPr/>
        </p:nvGrpSpPr>
        <p:grpSpPr>
          <a:xfrm>
            <a:off x="981153" y="3858502"/>
            <a:ext cx="664154" cy="795424"/>
            <a:chOff x="4250821" y="3848253"/>
            <a:chExt cx="664154" cy="795424"/>
          </a:xfrm>
        </p:grpSpPr>
        <p:sp>
          <p:nvSpPr>
            <p:cNvPr id="104" name="Cylinder 103">
              <a:extLst>
                <a:ext uri="{FF2B5EF4-FFF2-40B4-BE49-F238E27FC236}">
                  <a16:creationId xmlns:a16="http://schemas.microsoft.com/office/drawing/2014/main" xmlns="" id="{27D5DC88-3610-4019-8D39-1CAC70EB5E0B}"/>
                </a:ext>
              </a:extLst>
            </p:cNvPr>
            <p:cNvSpPr/>
            <p:nvPr/>
          </p:nvSpPr>
          <p:spPr>
            <a:xfrm>
              <a:off x="4300536" y="3848253"/>
              <a:ext cx="538330" cy="795424"/>
            </a:xfrm>
            <a:prstGeom prst="can">
              <a:avLst/>
            </a:prstGeom>
            <a:solidFill>
              <a:srgbClr val="F9F9F9"/>
            </a:solidFill>
            <a:ln>
              <a:solidFill>
                <a:srgbClr val="535455"/>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5" name="TextBox 104">
              <a:extLst>
                <a:ext uri="{FF2B5EF4-FFF2-40B4-BE49-F238E27FC236}">
                  <a16:creationId xmlns:a16="http://schemas.microsoft.com/office/drawing/2014/main" xmlns="" id="{51D8F14B-46B0-44BA-8070-DAA01B10707C}"/>
                </a:ext>
              </a:extLst>
            </p:cNvPr>
            <p:cNvSpPr txBox="1"/>
            <p:nvPr/>
          </p:nvSpPr>
          <p:spPr>
            <a:xfrm>
              <a:off x="4250821" y="4035877"/>
              <a:ext cx="664154" cy="430887"/>
            </a:xfrm>
            <a:prstGeom prst="rect">
              <a:avLst/>
            </a:prstGeom>
            <a:noFill/>
          </p:spPr>
          <p:txBody>
            <a:bodyPr wrap="square" rtlCol="0">
              <a:spAutoFit/>
            </a:bodyPr>
            <a:lstStyle/>
            <a:p>
              <a:pPr algn="ctr"/>
              <a:r>
                <a:rPr lang="en-US" sz="1100" spc="-5" dirty="0">
                  <a:solidFill>
                    <a:srgbClr val="494949"/>
                  </a:solidFill>
                  <a:latin typeface="Franklin Gothic Book" panose="020B0503020102020204" pitchFamily="34" charset="0"/>
                  <a:cs typeface="Arial"/>
                </a:rPr>
                <a:t>Data System</a:t>
              </a:r>
            </a:p>
          </p:txBody>
        </p:sp>
      </p:grpSp>
      <p:grpSp>
        <p:nvGrpSpPr>
          <p:cNvPr id="106" name="Group 105">
            <a:extLst>
              <a:ext uri="{FF2B5EF4-FFF2-40B4-BE49-F238E27FC236}">
                <a16:creationId xmlns:a16="http://schemas.microsoft.com/office/drawing/2014/main" xmlns="" id="{0A883BDC-EC66-4683-9CE0-43F50A39CF7A}"/>
              </a:ext>
            </a:extLst>
          </p:cNvPr>
          <p:cNvGrpSpPr/>
          <p:nvPr/>
        </p:nvGrpSpPr>
        <p:grpSpPr>
          <a:xfrm>
            <a:off x="4096288" y="4387038"/>
            <a:ext cx="664154" cy="795424"/>
            <a:chOff x="4250821" y="3848253"/>
            <a:chExt cx="664154" cy="795424"/>
          </a:xfrm>
        </p:grpSpPr>
        <p:sp>
          <p:nvSpPr>
            <p:cNvPr id="107" name="Cylinder 106">
              <a:extLst>
                <a:ext uri="{FF2B5EF4-FFF2-40B4-BE49-F238E27FC236}">
                  <a16:creationId xmlns:a16="http://schemas.microsoft.com/office/drawing/2014/main" xmlns="" id="{9E018442-A956-4BF7-8198-107E7E9E8121}"/>
                </a:ext>
              </a:extLst>
            </p:cNvPr>
            <p:cNvSpPr/>
            <p:nvPr/>
          </p:nvSpPr>
          <p:spPr>
            <a:xfrm>
              <a:off x="4300536" y="3848253"/>
              <a:ext cx="538330" cy="795424"/>
            </a:xfrm>
            <a:prstGeom prst="can">
              <a:avLst/>
            </a:prstGeom>
            <a:solidFill>
              <a:srgbClr val="F9F9F9"/>
            </a:solidFill>
            <a:ln>
              <a:solidFill>
                <a:srgbClr val="535455"/>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8" name="TextBox 107">
              <a:extLst>
                <a:ext uri="{FF2B5EF4-FFF2-40B4-BE49-F238E27FC236}">
                  <a16:creationId xmlns:a16="http://schemas.microsoft.com/office/drawing/2014/main" xmlns="" id="{40F7B2A0-E81F-40C8-A8B2-478EEC6D50AF}"/>
                </a:ext>
              </a:extLst>
            </p:cNvPr>
            <p:cNvSpPr txBox="1"/>
            <p:nvPr/>
          </p:nvSpPr>
          <p:spPr>
            <a:xfrm>
              <a:off x="4250821" y="4035877"/>
              <a:ext cx="664154" cy="430887"/>
            </a:xfrm>
            <a:prstGeom prst="rect">
              <a:avLst/>
            </a:prstGeom>
            <a:noFill/>
          </p:spPr>
          <p:txBody>
            <a:bodyPr wrap="square" rtlCol="0">
              <a:spAutoFit/>
            </a:bodyPr>
            <a:lstStyle/>
            <a:p>
              <a:pPr algn="ctr"/>
              <a:r>
                <a:rPr lang="en-US" sz="1100" spc="-5" dirty="0">
                  <a:solidFill>
                    <a:srgbClr val="494949"/>
                  </a:solidFill>
                  <a:latin typeface="Franklin Gothic Book" panose="020B0503020102020204" pitchFamily="34" charset="0"/>
                  <a:cs typeface="Arial"/>
                </a:rPr>
                <a:t>Data System</a:t>
              </a:r>
            </a:p>
          </p:txBody>
        </p:sp>
      </p:grpSp>
      <p:grpSp>
        <p:nvGrpSpPr>
          <p:cNvPr id="109" name="Group 108">
            <a:extLst>
              <a:ext uri="{FF2B5EF4-FFF2-40B4-BE49-F238E27FC236}">
                <a16:creationId xmlns:a16="http://schemas.microsoft.com/office/drawing/2014/main" xmlns="" id="{327BFEEE-5CCE-49B1-9756-17702F1C5846}"/>
              </a:ext>
            </a:extLst>
          </p:cNvPr>
          <p:cNvGrpSpPr/>
          <p:nvPr/>
        </p:nvGrpSpPr>
        <p:grpSpPr>
          <a:xfrm>
            <a:off x="8041696" y="3886200"/>
            <a:ext cx="664154" cy="795424"/>
            <a:chOff x="4250821" y="3848253"/>
            <a:chExt cx="664154" cy="795424"/>
          </a:xfrm>
        </p:grpSpPr>
        <p:sp>
          <p:nvSpPr>
            <p:cNvPr id="110" name="Cylinder 109">
              <a:extLst>
                <a:ext uri="{FF2B5EF4-FFF2-40B4-BE49-F238E27FC236}">
                  <a16:creationId xmlns:a16="http://schemas.microsoft.com/office/drawing/2014/main" xmlns="" id="{91F9C857-C149-4618-875C-A020C853E855}"/>
                </a:ext>
              </a:extLst>
            </p:cNvPr>
            <p:cNvSpPr/>
            <p:nvPr/>
          </p:nvSpPr>
          <p:spPr>
            <a:xfrm>
              <a:off x="4300536" y="3848253"/>
              <a:ext cx="538330" cy="795424"/>
            </a:xfrm>
            <a:prstGeom prst="can">
              <a:avLst/>
            </a:prstGeom>
            <a:solidFill>
              <a:srgbClr val="F9F9F9"/>
            </a:solidFill>
            <a:ln>
              <a:solidFill>
                <a:srgbClr val="535455"/>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11" name="TextBox 110">
              <a:extLst>
                <a:ext uri="{FF2B5EF4-FFF2-40B4-BE49-F238E27FC236}">
                  <a16:creationId xmlns:a16="http://schemas.microsoft.com/office/drawing/2014/main" xmlns="" id="{CA387370-D18B-445A-A687-FF4E923251C6}"/>
                </a:ext>
              </a:extLst>
            </p:cNvPr>
            <p:cNvSpPr txBox="1"/>
            <p:nvPr/>
          </p:nvSpPr>
          <p:spPr>
            <a:xfrm>
              <a:off x="4250821" y="4035877"/>
              <a:ext cx="664154" cy="461665"/>
            </a:xfrm>
            <a:prstGeom prst="rect">
              <a:avLst/>
            </a:prstGeom>
            <a:noFill/>
          </p:spPr>
          <p:txBody>
            <a:bodyPr wrap="square" rtlCol="0">
              <a:spAutoFit/>
            </a:bodyPr>
            <a:lstStyle/>
            <a:p>
              <a:pPr algn="ctr"/>
              <a:r>
                <a:rPr lang="en-US" sz="1100" spc="-5" dirty="0">
                  <a:solidFill>
                    <a:srgbClr val="494949"/>
                  </a:solidFill>
                  <a:latin typeface="Franklin Gothic Book" panose="020B0503020102020204" pitchFamily="34" charset="0"/>
                  <a:cs typeface="Arial"/>
                </a:rPr>
                <a:t>Data</a:t>
              </a:r>
              <a:r>
                <a:rPr lang="en-US" sz="1200" dirty="0">
                  <a:latin typeface="Franklin Gothic Book" panose="020B0503020102020204" pitchFamily="34" charset="0"/>
                </a:rPr>
                <a:t> </a:t>
              </a:r>
              <a:r>
                <a:rPr lang="en-US" sz="1100" spc="-5" dirty="0">
                  <a:solidFill>
                    <a:srgbClr val="494949"/>
                  </a:solidFill>
                  <a:latin typeface="Franklin Gothic Book" panose="020B0503020102020204" pitchFamily="34" charset="0"/>
                  <a:cs typeface="Arial"/>
                </a:rPr>
                <a:t>System</a:t>
              </a:r>
            </a:p>
          </p:txBody>
        </p:sp>
      </p:grpSp>
      <p:pic>
        <p:nvPicPr>
          <p:cNvPr id="112" name="Graphic 111" descr="Daily Calendar">
            <a:extLst>
              <a:ext uri="{FF2B5EF4-FFF2-40B4-BE49-F238E27FC236}">
                <a16:creationId xmlns:a16="http://schemas.microsoft.com/office/drawing/2014/main" xmlns="" id="{9EACD54A-C34A-43DB-8264-F56415FA65C0}"/>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4334367" y="2174681"/>
            <a:ext cx="455960" cy="455960"/>
          </a:xfrm>
          <a:prstGeom prst="rect">
            <a:avLst/>
          </a:prstGeom>
        </p:spPr>
      </p:pic>
      <p:pic>
        <p:nvPicPr>
          <p:cNvPr id="113" name="Graphic 112" descr="Daily Calendar">
            <a:extLst>
              <a:ext uri="{FF2B5EF4-FFF2-40B4-BE49-F238E27FC236}">
                <a16:creationId xmlns:a16="http://schemas.microsoft.com/office/drawing/2014/main" xmlns="" id="{02E0984C-581B-4111-89A8-3874D3C5879B}"/>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1314429" y="2663334"/>
            <a:ext cx="455960" cy="455960"/>
          </a:xfrm>
          <a:prstGeom prst="rect">
            <a:avLst/>
          </a:prstGeom>
        </p:spPr>
      </p:pic>
      <p:sp>
        <p:nvSpPr>
          <p:cNvPr id="114" name="Rectangle 113">
            <a:extLst>
              <a:ext uri="{FF2B5EF4-FFF2-40B4-BE49-F238E27FC236}">
                <a16:creationId xmlns:a16="http://schemas.microsoft.com/office/drawing/2014/main" xmlns="" id="{D3901D4D-28A4-43E1-AE3D-74D409F40621}"/>
              </a:ext>
            </a:extLst>
          </p:cNvPr>
          <p:cNvSpPr/>
          <p:nvPr/>
        </p:nvSpPr>
        <p:spPr>
          <a:xfrm>
            <a:off x="1987748" y="1319239"/>
            <a:ext cx="6082912" cy="207749"/>
          </a:xfrm>
          <a:prstGeom prst="rect">
            <a:avLst/>
          </a:prstGeom>
        </p:spPr>
        <p:txBody>
          <a:bodyPr wrap="square">
            <a:spAutoFit/>
          </a:bodyPr>
          <a:lstStyle/>
          <a:p>
            <a:pPr marL="49530" defTabSz="754380">
              <a:lnSpc>
                <a:spcPts val="910"/>
              </a:lnSpc>
            </a:pPr>
            <a:r>
              <a:rPr lang="en-US" sz="3600" dirty="0">
                <a:solidFill>
                  <a:srgbClr val="27A9E1"/>
                </a:solidFill>
                <a:latin typeface="Franklin Gothic Medium" panose="020B0603020102020204" pitchFamily="34" charset="0"/>
              </a:rPr>
              <a:t>Home Visitor Service Delivery</a:t>
            </a:r>
          </a:p>
        </p:txBody>
      </p:sp>
      <p:sp>
        <p:nvSpPr>
          <p:cNvPr id="115" name="object 91">
            <a:extLst>
              <a:ext uri="{FF2B5EF4-FFF2-40B4-BE49-F238E27FC236}">
                <a16:creationId xmlns:a16="http://schemas.microsoft.com/office/drawing/2014/main" xmlns="" id="{9B4072CF-9085-42B4-A96E-3F73D4100C39}"/>
              </a:ext>
            </a:extLst>
          </p:cNvPr>
          <p:cNvSpPr txBox="1"/>
          <p:nvPr/>
        </p:nvSpPr>
        <p:spPr>
          <a:xfrm>
            <a:off x="8070660" y="112695"/>
            <a:ext cx="2142870" cy="276999"/>
          </a:xfrm>
          <a:prstGeom prst="rect">
            <a:avLst/>
          </a:prstGeom>
        </p:spPr>
        <p:txBody>
          <a:bodyPr vert="horz" wrap="square" lIns="0" tIns="0" rIns="0" bIns="0" rtlCol="0">
            <a:spAutoFit/>
          </a:bodyPr>
          <a:lstStyle/>
          <a:p>
            <a:pPr marL="12700">
              <a:lnSpc>
                <a:spcPct val="100000"/>
              </a:lnSpc>
            </a:pPr>
            <a:r>
              <a:rPr dirty="0">
                <a:solidFill>
                  <a:srgbClr val="535455"/>
                </a:solidFill>
                <a:latin typeface="Franklin Gothic Book" panose="020B0503020102020204" pitchFamily="34" charset="0"/>
              </a:rPr>
              <a:t>&lt;&lt;Agency Name&gt;&gt;</a:t>
            </a:r>
          </a:p>
        </p:txBody>
      </p:sp>
      <p:sp>
        <p:nvSpPr>
          <p:cNvPr id="116" name="object 69">
            <a:extLst>
              <a:ext uri="{FF2B5EF4-FFF2-40B4-BE49-F238E27FC236}">
                <a16:creationId xmlns:a16="http://schemas.microsoft.com/office/drawing/2014/main" xmlns="" id="{D04B34F2-99CC-40A8-A569-37920165820C}"/>
              </a:ext>
            </a:extLst>
          </p:cNvPr>
          <p:cNvSpPr/>
          <p:nvPr/>
        </p:nvSpPr>
        <p:spPr>
          <a:xfrm>
            <a:off x="9142095" y="3515487"/>
            <a:ext cx="457200" cy="457200"/>
          </a:xfrm>
          <a:custGeom>
            <a:avLst/>
            <a:gdLst/>
            <a:ahLst/>
            <a:cxnLst/>
            <a:rect l="l" t="t" r="r" b="b"/>
            <a:pathLst>
              <a:path w="457200" h="457200">
                <a:moveTo>
                  <a:pt x="0" y="0"/>
                </a:moveTo>
                <a:lnTo>
                  <a:pt x="0" y="228600"/>
                </a:lnTo>
                <a:lnTo>
                  <a:pt x="228600" y="457200"/>
                </a:lnTo>
                <a:lnTo>
                  <a:pt x="457200" y="228599"/>
                </a:lnTo>
                <a:lnTo>
                  <a:pt x="457200" y="0"/>
                </a:lnTo>
                <a:lnTo>
                  <a:pt x="0" y="0"/>
                </a:lnTo>
                <a:close/>
              </a:path>
            </a:pathLst>
          </a:custGeom>
          <a:solidFill>
            <a:srgbClr val="F9F9F9"/>
          </a:solidFill>
          <a:ln w="3175">
            <a:solidFill>
              <a:srgbClr val="000000"/>
            </a:solidFill>
          </a:ln>
        </p:spPr>
        <p:txBody>
          <a:bodyPr wrap="square" lIns="0" tIns="0" rIns="0" bIns="0" rtlCol="0"/>
          <a:lstStyle/>
          <a:p>
            <a:pPr marR="5080" indent="123189"/>
            <a:r>
              <a:rPr lang="en-US" dirty="0">
                <a:solidFill>
                  <a:srgbClr val="494949"/>
                </a:solidFill>
                <a:latin typeface="Franklin Gothic Book" panose="020B0503020102020204" pitchFamily="34" charset="0"/>
              </a:rPr>
              <a:t>C</a:t>
            </a:r>
            <a:endParaRPr dirty="0">
              <a:solidFill>
                <a:srgbClr val="494949"/>
              </a:solidFill>
              <a:latin typeface="Franklin Gothic Book" panose="020B0503020102020204" pitchFamily="34" charset="0"/>
            </a:endParaRPr>
          </a:p>
        </p:txBody>
      </p:sp>
    </p:spTree>
    <p:extLst>
      <p:ext uri="{BB962C8B-B14F-4D97-AF65-F5344CB8AC3E}">
        <p14:creationId xmlns:p14="http://schemas.microsoft.com/office/powerpoint/2010/main" val="32988080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6A79EE78A01ED4B8B3596647828ED23" ma:contentTypeVersion="20" ma:contentTypeDescription="Create a new document." ma:contentTypeScope="" ma:versionID="829a532f6163e1774e110d84a2113203">
  <xsd:schema xmlns:xsd="http://www.w3.org/2001/XMLSchema" xmlns:xs="http://www.w3.org/2001/XMLSchema" xmlns:p="http://schemas.microsoft.com/office/2006/metadata/properties" xmlns:ns1="http://schemas.microsoft.com/sharepoint/v3" xmlns:ns2="http://schemas.microsoft.com/sharepoint/v3/fields" xmlns:ns3="1c60471c-f084-4315-a5eb-9455db01c743" xmlns:ns4="44439003-668a-4940-aa31-a697c9d9a1af" targetNamespace="http://schemas.microsoft.com/office/2006/metadata/properties" ma:root="true" ma:fieldsID="70e7b0f68445161a69774db384bd8e82" ns1:_="" ns2:_="" ns3:_="" ns4:_="">
    <xsd:import namespace="http://schemas.microsoft.com/sharepoint/v3"/>
    <xsd:import namespace="http://schemas.microsoft.com/sharepoint/v3/fields"/>
    <xsd:import namespace="1c60471c-f084-4315-a5eb-9455db01c743"/>
    <xsd:import namespace="44439003-668a-4940-aa31-a697c9d9a1af"/>
    <xsd:element name="properties">
      <xsd:complexType>
        <xsd:sequence>
          <xsd:element name="documentManagement">
            <xsd:complexType>
              <xsd:all>
                <xsd:element ref="ns2:_Version" minOccurs="0"/>
                <xsd:element ref="ns3:Date_x0020_and_x0020_Time" minOccurs="0"/>
                <xsd:element ref="ns4:SharedWithUsers" minOccurs="0"/>
                <xsd:element ref="ns3:Category" minOccurs="0"/>
                <xsd:element ref="ns3:Sub_Category_1" minOccurs="0"/>
                <xsd:element ref="ns4:SharingHintHash" minOccurs="0"/>
                <xsd:element ref="ns4:SharedWithDetails" minOccurs="0"/>
                <xsd:element ref="ns1:_ip_UnifiedCompliancePolicyProperties" minOccurs="0"/>
                <xsd:element ref="ns1:_ip_UnifiedCompliancePolicyUIAction" minOccurs="0"/>
                <xsd:element ref="ns4:LastSharedByUser" minOccurs="0"/>
                <xsd:element ref="ns4:LastSharedByTime" minOccurs="0"/>
                <xsd:element ref="ns3:_x0074_z21" minOccurs="0"/>
                <xsd:element ref="ns3:Active_x0020_Project"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Version" ma:index="8" nillable="true" ma:displayName="Version" ma:internalName="_Vers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c60471c-f084-4315-a5eb-9455db01c743" elementFormDefault="qualified">
    <xsd:import namespace="http://schemas.microsoft.com/office/2006/documentManagement/types"/>
    <xsd:import namespace="http://schemas.microsoft.com/office/infopath/2007/PartnerControls"/>
    <xsd:element name="Date_x0020_and_x0020_Time" ma:index="9" nillable="true" ma:displayName="Date and Time" ma:description="Date and Time" ma:format="DateTime" ma:internalName="Date_x0020_and_x0020_Time">
      <xsd:simpleType>
        <xsd:restriction base="dms:DateTime"/>
      </xsd:simpleType>
    </xsd:element>
    <xsd:element name="Category" ma:index="11" nillable="true" ma:displayName="Category" ma:internalName="Category">
      <xsd:simpleType>
        <xsd:restriction base="dms:Text">
          <xsd:maxLength value="255"/>
        </xsd:restriction>
      </xsd:simpleType>
    </xsd:element>
    <xsd:element name="Sub_Category_1" ma:index="12" nillable="true" ma:displayName="Sub_Category_1" ma:internalName="Sub_Category_1">
      <xsd:simpleType>
        <xsd:restriction base="dms:Text">
          <xsd:maxLength value="255"/>
        </xsd:restriction>
      </xsd:simpleType>
    </xsd:element>
    <xsd:element name="_x0074_z21" ma:index="19" nillable="true" ma:displayName="Person or Group" ma:list="UserInfo" ma:internalName="_x0074_z21">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ctive_x0020_Project" ma:index="20" nillable="true" ma:displayName="Active Project" ma:default="1" ma:description="Column to indicate inactive project folders" ma:internalName="Active_x0020_Project">
      <xsd:simpleType>
        <xsd:restriction base="dms:Boolean"/>
      </xsd:simpleType>
    </xsd:element>
    <xsd:element name="MediaServiceMetadata" ma:index="21" nillable="true" ma:displayName="MediaServiceMetadata" ma:description="" ma:hidden="true" ma:internalName="MediaServiceMetadata" ma:readOnly="true">
      <xsd:simpleType>
        <xsd:restriction base="dms:Note"/>
      </xsd:simpleType>
    </xsd:element>
    <xsd:element name="MediaServiceFastMetadata" ma:index="22" nillable="true" ma:displayName="MediaServiceFastMetadata" ma:description="" ma:hidden="true" ma:internalName="MediaServiceFastMetadata" ma:readOnly="true">
      <xsd:simpleType>
        <xsd:restriction base="dms:Note"/>
      </xsd:simpleType>
    </xsd:element>
    <xsd:element name="MediaServiceDateTaken" ma:index="23" nillable="true" ma:displayName="MediaServiceDateTaken" ma:description="" ma:hidden="true" ma:internalName="MediaServiceDateTaken" ma:readOnly="true">
      <xsd:simpleType>
        <xsd:restriction base="dms:Text"/>
      </xsd:simpleType>
    </xsd:element>
    <xsd:element name="MediaServiceAutoTags" ma:index="24" nillable="true" ma:displayName="MediaServiceAutoTags" ma:description="" ma:internalName="MediaServiceAutoTags" ma:readOnly="true">
      <xsd:simpleType>
        <xsd:restriction base="dms:Text"/>
      </xsd:simpleType>
    </xsd:element>
    <xsd:element name="MediaServiceOCR" ma:index="25" nillable="true" ma:displayName="MediaServiceOCR" ma:internalName="MediaServiceOCR" ma:readOnly="true">
      <xsd:simpleType>
        <xsd:restriction base="dms:Note">
          <xsd:maxLength value="255"/>
        </xsd:restriction>
      </xsd:simpleType>
    </xsd:element>
    <xsd:element name="MediaServiceLocation" ma:index="26" nillable="true" ma:displayName="MediaServic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4439003-668a-4940-aa31-a697c9d9a1a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3" nillable="true" ma:displayName="Sharing Hint Hash" ma:internalName="SharingHintHash" ma:readOnly="true">
      <xsd:simpleType>
        <xsd:restriction base="dms:Text"/>
      </xsd:simpleType>
    </xsd:element>
    <xsd:element name="SharedWithDetails" ma:index="14" nillable="true" ma:displayName="Shared With Details" ma:internalName="SharedWithDetails" ma:readOnly="true">
      <xsd:simpleType>
        <xsd:restriction base="dms:Note">
          <xsd:maxLength value="255"/>
        </xsd:restriction>
      </xsd:simpleType>
    </xsd:element>
    <xsd:element name="LastSharedByUser" ma:index="17" nillable="true" ma:displayName="Last Shared By User" ma:description="" ma:internalName="LastSharedByUser" ma:readOnly="true">
      <xsd:simpleType>
        <xsd:restriction base="dms:Note">
          <xsd:maxLength value="255"/>
        </xsd:restriction>
      </xsd:simpleType>
    </xsd:element>
    <xsd:element name="LastSharedByTime" ma:index="18" nillable="true" ma:displayName="Last Shared By Time" ma:description=""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Version xmlns="http://schemas.microsoft.com/sharepoint/v3/fields" xsi:nil="true"/>
    <Active_x0020_Project xmlns="1c60471c-f084-4315-a5eb-9455db01c743">true</Active_x0020_Project>
    <Category xmlns="1c60471c-f084-4315-a5eb-9455db01c743" xsi:nil="true"/>
    <Sub_Category_1 xmlns="1c60471c-f084-4315-a5eb-9455db01c743" xsi:nil="true"/>
    <_ip_UnifiedCompliancePolicyProperties xmlns="http://schemas.microsoft.com/sharepoint/v3" xsi:nil="true"/>
    <_x0074_z21 xmlns="1c60471c-f084-4315-a5eb-9455db01c743">
      <UserInfo>
        <DisplayName/>
        <AccountId xsi:nil="true"/>
        <AccountType/>
      </UserInfo>
    </_x0074_z21>
    <Date_x0020_and_x0020_Time xmlns="1c60471c-f084-4315-a5eb-9455db01c743" xsi:nil="true"/>
  </documentManagement>
</p:properties>
</file>

<file path=customXml/itemProps1.xml><?xml version="1.0" encoding="utf-8"?>
<ds:datastoreItem xmlns:ds="http://schemas.openxmlformats.org/officeDocument/2006/customXml" ds:itemID="{A7C2D786-48EC-4FCD-81E5-65A1B84456AA}">
  <ds:schemaRefs>
    <ds:schemaRef ds:uri="http://schemas.microsoft.com/sharepoint/v3/contenttype/forms"/>
  </ds:schemaRefs>
</ds:datastoreItem>
</file>

<file path=customXml/itemProps2.xml><?xml version="1.0" encoding="utf-8"?>
<ds:datastoreItem xmlns:ds="http://schemas.openxmlformats.org/officeDocument/2006/customXml" ds:itemID="{FD82FA24-23D5-4929-952A-1E8FBFA115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fields"/>
    <ds:schemaRef ds:uri="1c60471c-f084-4315-a5eb-9455db01c743"/>
    <ds:schemaRef ds:uri="44439003-668a-4940-aa31-a697c9d9a1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EE1F950-B2DC-40E3-8D9D-900F53DCD7A2}">
  <ds:schemaRefs>
    <ds:schemaRef ds:uri="http://schemas.microsoft.com/office/2006/metadata/properties"/>
    <ds:schemaRef ds:uri="http://schemas.microsoft.com/office/2006/documentManagement/types"/>
    <ds:schemaRef ds:uri="44439003-668a-4940-aa31-a697c9d9a1af"/>
    <ds:schemaRef ds:uri="http://purl.org/dc/elements/1.1/"/>
    <ds:schemaRef ds:uri="http://schemas.microsoft.com/sharepoint/v3"/>
    <ds:schemaRef ds:uri="http://purl.org/dc/terms/"/>
    <ds:schemaRef ds:uri="http://schemas.microsoft.com/office/infopath/2007/PartnerControls"/>
    <ds:schemaRef ds:uri="http://purl.org/dc/dcmitype/"/>
    <ds:schemaRef ds:uri="http://www.w3.org/XML/1998/namespace"/>
    <ds:schemaRef ds:uri="http://schemas.openxmlformats.org/package/2006/metadata/core-properties"/>
    <ds:schemaRef ds:uri="1c60471c-f084-4315-a5eb-9455db01c743"/>
    <ds:schemaRef ds:uri="http://schemas.microsoft.com/sharepoint/v3/fields"/>
  </ds:schemaRefs>
</ds:datastoreItem>
</file>

<file path=docProps/app.xml><?xml version="1.0" encoding="utf-8"?>
<Properties xmlns="http://schemas.openxmlformats.org/officeDocument/2006/extended-properties" xmlns:vt="http://schemas.openxmlformats.org/officeDocument/2006/docPropsVTypes">
  <Template/>
  <TotalTime>885</TotalTime>
  <Words>856</Words>
  <Application>Microsoft Office PowerPoint</Application>
  <PresentationFormat>Custom</PresentationFormat>
  <Paragraphs>212</Paragraphs>
  <Slides>13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Arial</vt:lpstr>
      <vt:lpstr>Calibri</vt:lpstr>
      <vt:lpstr>Calibri Light</vt:lpstr>
      <vt:lpstr>Franklin Gothic Book</vt:lpstr>
      <vt:lpstr>Franklin Gothic Demi</vt:lpstr>
      <vt:lpstr>Franklin Gothic Medium</vt:lpstr>
      <vt:lpstr>Times New Roman</vt:lpstr>
      <vt:lpstr>Wingdings</vt:lpstr>
      <vt:lpstr>Office Theme</vt:lpstr>
      <vt:lpstr>2.6: Data System Business Process Maps</vt:lpstr>
      <vt:lpstr>Step-by-step process for using Business Process Maps </vt:lpstr>
      <vt:lpstr>Home Visitor Intake Process Maps</vt:lpstr>
      <vt:lpstr>PowerPoint Presentation</vt:lpstr>
      <vt:lpstr>PowerPoint Presentation</vt:lpstr>
      <vt:lpstr>PowerPoint Presentation</vt:lpstr>
      <vt:lpstr>Home Visitor Service Delivery Process Maps</vt:lpstr>
      <vt:lpstr>PowerPoint Presentation</vt:lpstr>
      <vt:lpstr>PowerPoint Presentation</vt:lpstr>
      <vt:lpstr>PowerPoint Presentation</vt:lpstr>
      <vt:lpstr>Data Reporting Process Maps</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Visio-Data Reporting V2 2017 0106.vsd</dc:title>
  <dc:creator>Face-to-Face IT</dc:creator>
  <cp:lastModifiedBy>Joelle Ruben</cp:lastModifiedBy>
  <cp:revision>61</cp:revision>
  <dcterms:created xsi:type="dcterms:W3CDTF">2017-01-16T14:15:16Z</dcterms:created>
  <dcterms:modified xsi:type="dcterms:W3CDTF">2018-03-19T17:28:03Z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2017-01-06T00:00:00Z</vt:filetime>
  </property>
  <property fmtid="{D5CDD505-2E9C-101B-9397-08002B2CF9AE}" pid="3" name="Creator">
    <vt:lpwstr>PScript5.dll Version 5.2.2</vt:lpwstr>
  </property>
  <property fmtid="{D5CDD505-2E9C-101B-9397-08002B2CF9AE}" pid="4" name="LastSaved">
    <vt:filetime>2017-01-16T00:00:00Z</vt:filetime>
  </property>
  <property fmtid="{D5CDD505-2E9C-101B-9397-08002B2CF9AE}" pid="5" name="ContentTypeId">
    <vt:lpwstr>0x010100A6A79EE78A01ED4B8B3596647828ED23</vt:lpwstr>
  </property>
</Properties>
</file>