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540" r:id="rId5"/>
    <p:sldId id="512" r:id="rId6"/>
    <p:sldId id="533" r:id="rId7"/>
    <p:sldId id="534" r:id="rId8"/>
    <p:sldId id="535" r:id="rId9"/>
    <p:sldId id="536" r:id="rId10"/>
    <p:sldId id="539" r:id="rId11"/>
    <p:sldId id="538" r:id="rId12"/>
    <p:sldId id="537" r:id="rId13"/>
    <p:sldId id="53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san Zaid" initials="SZ" lastIdx="88" clrIdx="0"/>
  <p:cmAuthor id="7" name="JBA" initials="JBA" lastIdx="10" clrIdx="7">
    <p:extLst/>
  </p:cmAuthor>
  <p:cmAuthor id="1" name="Susan" initials="S" lastIdx="36" clrIdx="1"/>
  <p:cmAuthor id="8" name="DOHVE" initials="DOHVE" lastIdx="6" clrIdx="8">
    <p:extLst>
      <p:ext uri="{19B8F6BF-5375-455C-9EA6-DF929625EA0E}">
        <p15:presenceInfo xmlns:p15="http://schemas.microsoft.com/office/powerpoint/2012/main" userId="DOHVE" providerId="None"/>
      </p:ext>
    </p:extLst>
  </p:cmAuthor>
  <p:cmAuthor id="2" name="Matthew J. Poes" initials="MJP" lastIdx="34" clrIdx="2"/>
  <p:cmAuthor id="9" name="KM Miller" initials="DOHVE" lastIdx="24" clrIdx="9">
    <p:extLst>
      <p:ext uri="{19B8F6BF-5375-455C-9EA6-DF929625EA0E}">
        <p15:presenceInfo xmlns:p15="http://schemas.microsoft.com/office/powerpoint/2012/main" userId="KM Miller" providerId="None"/>
      </p:ext>
    </p:extLst>
  </p:cmAuthor>
  <p:cmAuthor id="3" name="Kate Lyon" initials="KL" lastIdx="2" clrIdx="3"/>
  <p:cmAuthor id="10" name="Julie Leis" initials="JL" lastIdx="39" clrIdx="10">
    <p:extLst>
      <p:ext uri="{19B8F6BF-5375-455C-9EA6-DF929625EA0E}">
        <p15:presenceInfo xmlns:p15="http://schemas.microsoft.com/office/powerpoint/2012/main" userId="S-1-5-21-1183314170-4218482118-3214770620-4715" providerId="AD"/>
      </p:ext>
    </p:extLst>
  </p:cmAuthor>
  <p:cmAuthor id="4" name="Waidelich, Elisa J (DOH)" initials="EJW" lastIdx="6" clrIdx="4"/>
  <p:cmAuthor id="11" name="Mallory Quigley Clark" initials="MC" lastIdx="7" clrIdx="11">
    <p:extLst>
      <p:ext uri="{19B8F6BF-5375-455C-9EA6-DF929625EA0E}">
        <p15:presenceInfo xmlns:p15="http://schemas.microsoft.com/office/powerpoint/2012/main" userId="S003BFFD97D778D8@LIVE.COM" providerId="AD"/>
      </p:ext>
    </p:extLst>
  </p:cmAuthor>
  <p:cmAuthor id="5" name="Mallory Quigley" initials="MQ" lastIdx="59" clrIdx="5">
    <p:extLst/>
  </p:cmAuthor>
  <p:cmAuthor id="6" name="Kassie Mae Miller" initials="KMM" lastIdx="28" clrIdx="6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89C7"/>
    <a:srgbClr val="37537B"/>
    <a:srgbClr val="4D5B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9" autoAdjust="0"/>
    <p:restoredTop sz="85609" autoAdjust="0"/>
  </p:normalViewPr>
  <p:slideViewPr>
    <p:cSldViewPr snapToGrid="0">
      <p:cViewPr varScale="1">
        <p:scale>
          <a:sx n="94" d="100"/>
          <a:sy n="94" d="100"/>
        </p:scale>
        <p:origin x="176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JBA-FIL01\Users$\kmiller\DOHVE\Communication%20Toolkit\Communication%20Toolkit%20Sample%20Dashboard%2005.22.1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JBA-FIL01\Users$\kmiller\DOHVE\Communication%20Toolkit\Communication%20Toolkit%20Sample%20Dashboard%2005.22.1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JBA-FIL01\Users$\kmiller\DOHVE\Communication%20Toolkit\Communication%20Toolkit%20Sample%20Dashboard%2005.22.17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589C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'Horizontal Bar Chart'!$Q$5:$Q$8</c:f>
              <c:numCache>
                <c:formatCode>0%</c:formatCode>
                <c:ptCount val="4"/>
                <c:pt idx="0">
                  <c:v>0.3</c:v>
                </c:pt>
                <c:pt idx="1">
                  <c:v>0.5</c:v>
                </c:pt>
                <c:pt idx="2">
                  <c:v>0.7</c:v>
                </c:pt>
                <c:pt idx="3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F2-4636-88C7-3ACC6303E3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axId val="617378912"/>
        <c:axId val="617379240"/>
      </c:barChart>
      <c:catAx>
        <c:axId val="617378912"/>
        <c:scaling>
          <c:orientation val="minMax"/>
        </c:scaling>
        <c:delete val="1"/>
        <c:axPos val="l"/>
        <c:majorTickMark val="none"/>
        <c:minorTickMark val="none"/>
        <c:tickLblPos val="nextTo"/>
        <c:crossAx val="617379240"/>
        <c:crosses val="autoZero"/>
        <c:auto val="1"/>
        <c:lblAlgn val="ctr"/>
        <c:lblOffset val="100"/>
        <c:noMultiLvlLbl val="0"/>
      </c:catAx>
      <c:valAx>
        <c:axId val="617379240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extTo"/>
        <c:crossAx val="617378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589C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'Horizontal Bar Chart'!$Q$5:$Q$8</c:f>
              <c:numCache>
                <c:formatCode>0%</c:formatCode>
                <c:ptCount val="4"/>
                <c:pt idx="0">
                  <c:v>0.3</c:v>
                </c:pt>
                <c:pt idx="1">
                  <c:v>0.5</c:v>
                </c:pt>
                <c:pt idx="2">
                  <c:v>0.7</c:v>
                </c:pt>
                <c:pt idx="3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F2-4636-88C7-3ACC6303E3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axId val="617378912"/>
        <c:axId val="617379240"/>
      </c:barChart>
      <c:catAx>
        <c:axId val="617378912"/>
        <c:scaling>
          <c:orientation val="minMax"/>
        </c:scaling>
        <c:delete val="1"/>
        <c:axPos val="l"/>
        <c:majorTickMark val="none"/>
        <c:minorTickMark val="none"/>
        <c:tickLblPos val="nextTo"/>
        <c:crossAx val="617379240"/>
        <c:crosses val="autoZero"/>
        <c:auto val="1"/>
        <c:lblAlgn val="ctr"/>
        <c:lblOffset val="100"/>
        <c:noMultiLvlLbl val="0"/>
      </c:catAx>
      <c:valAx>
        <c:axId val="617379240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extTo"/>
        <c:crossAx val="617378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2589C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6824-4F8C-90E6-C690AE5F53D0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9615-4C1D-8778-A506FED64F7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'Horizontal Bar Chart'!$Q$5:$Q$8</c:f>
              <c:numCache>
                <c:formatCode>0%</c:formatCode>
                <c:ptCount val="4"/>
                <c:pt idx="0">
                  <c:v>0.3</c:v>
                </c:pt>
                <c:pt idx="1">
                  <c:v>0.5</c:v>
                </c:pt>
                <c:pt idx="2">
                  <c:v>0.7</c:v>
                </c:pt>
                <c:pt idx="3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F2-4636-88C7-3ACC6303E3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axId val="617378912"/>
        <c:axId val="617379240"/>
      </c:barChart>
      <c:catAx>
        <c:axId val="617378912"/>
        <c:scaling>
          <c:orientation val="minMax"/>
        </c:scaling>
        <c:delete val="1"/>
        <c:axPos val="l"/>
        <c:majorTickMark val="none"/>
        <c:minorTickMark val="none"/>
        <c:tickLblPos val="nextTo"/>
        <c:crossAx val="617379240"/>
        <c:crosses val="autoZero"/>
        <c:auto val="1"/>
        <c:lblAlgn val="ctr"/>
        <c:lblOffset val="100"/>
        <c:noMultiLvlLbl val="0"/>
      </c:catAx>
      <c:valAx>
        <c:axId val="617379240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extTo"/>
        <c:crossAx val="617378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2B0DF-3E41-4354-8729-EF32F2F006D1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3DF58-3088-4C6A-8980-7F8A8378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34130-9D75-4168-9007-280E554272C1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28201-4BBF-455A-9765-CF9869D2B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55C17-EC44-4A90-A9B0-CD3F978DD129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20A4E4B-C897-4641-A345-FB8C86A27A9C}" type="datetime1">
              <a:rPr lang="en-US" smtClean="0">
                <a:solidFill>
                  <a:prstClr val="black"/>
                </a:solidFill>
              </a:rPr>
              <a:pPr/>
              <a:t>7/21/2017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DOHVE TA</a:t>
            </a:r>
          </a:p>
        </p:txBody>
      </p:sp>
    </p:spTree>
    <p:extLst>
      <p:ext uri="{BB962C8B-B14F-4D97-AF65-F5344CB8AC3E}">
        <p14:creationId xmlns:p14="http://schemas.microsoft.com/office/powerpoint/2010/main" val="237966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D28201-4BBF-455A-9765-CF9869D2B1B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950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D28201-4BBF-455A-9765-CF9869D2B1B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1615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D28201-4BBF-455A-9765-CF9869D2B1B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39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D28201-4BBF-455A-9765-CF9869D2B1B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0459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D28201-4BBF-455A-9765-CF9869D2B1B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765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00D2D-5FA3-4587-93AA-D9E2D82C27E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8429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851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3753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53589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5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5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6897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rgbClr val="37537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5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rgbClr val="37537B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5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7800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54185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6654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 sz="2800"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 sz="2400"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 sz="2000"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 sz="2000">
                <a:solidFill>
                  <a:schemeClr val="accent5">
                    <a:lumMod val="7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989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9663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2500D2D-5FA3-4587-93AA-D9E2D82C27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224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>
              <a:lumMod val="60000"/>
              <a:lumOff val="40000"/>
            </a:schemeClr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accent5">
              <a:lumMod val="75000"/>
            </a:schemeClr>
          </a:solidFill>
          <a:latin typeface="Calibri" panose="020F0502020204030204" pitchFamily="34" charset="0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accent5">
              <a:lumMod val="75000"/>
            </a:schemeClr>
          </a:solidFill>
          <a:latin typeface="Calibri" panose="020F0502020204030204" pitchFamily="34" charset="0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accent5">
              <a:lumMod val="75000"/>
            </a:schemeClr>
          </a:solidFill>
          <a:latin typeface="Calibri" panose="020F0502020204030204" pitchFamily="34" charset="0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accent5">
              <a:lumMod val="75000"/>
            </a:schemeClr>
          </a:solidFill>
          <a:latin typeface="Calibri" panose="020F0502020204030204" pitchFamily="34" charset="0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accent5">
              <a:lumMod val="75000"/>
            </a:schemeClr>
          </a:solidFill>
          <a:latin typeface="Calibri" panose="020F0502020204030204" pitchFamily="34" charset="0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ea typeface="Calibri" panose="020F0502020204030204" pitchFamily="34" charset="0"/>
                <a:cs typeface="Times New Roman" panose="02020603050405020304" pitchFamily="18" charset="0"/>
              </a:rPr>
              <a:t>This is a SAMPLE </a:t>
            </a:r>
            <a:r>
              <a:rPr lang="en-US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Powerpoint</a:t>
            </a:r>
            <a:r>
              <a:rPr lang="en-US" b="1" dirty="0">
                <a:ea typeface="Calibri" panose="020F0502020204030204" pitchFamily="34" charset="0"/>
                <a:cs typeface="Times New Roman" panose="02020603050405020304" pitchFamily="18" charset="0"/>
              </a:rPr>
              <a:t>. The information should be replaced with data and updates from your program.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540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434052" y="365760"/>
            <a:ext cx="2709948" cy="6492240"/>
          </a:xfrm>
          <a:prstGeom prst="rect">
            <a:avLst/>
          </a:prstGeom>
          <a:solidFill>
            <a:srgbClr val="258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335879" y="780009"/>
            <a:ext cx="3765666" cy="23926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algn="r"/>
            <a:r>
              <a:rPr lang="en-US" sz="13800" b="1" dirty="0">
                <a:solidFill>
                  <a:srgbClr val="2589C7"/>
                </a:solidFill>
              </a:rPr>
              <a:t>XX%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335879" y="2866504"/>
            <a:ext cx="3566161" cy="3235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Font typeface="Arial" pitchFamily="34" charset="0"/>
              <a:buNone/>
            </a:pPr>
            <a:r>
              <a:rPr lang="en-US" sz="3400" dirty="0"/>
              <a:t>of mothers said the breastfeeding support from their home visitors was </a:t>
            </a:r>
            <a:r>
              <a:rPr lang="en-US" sz="3400" i="1" dirty="0"/>
              <a:t>very helpful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108744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58584" y="825074"/>
            <a:ext cx="8011691" cy="1192513"/>
          </a:xfrm>
        </p:spPr>
        <p:txBody>
          <a:bodyPr>
            <a:noAutofit/>
          </a:bodyPr>
          <a:lstStyle/>
          <a:p>
            <a:pPr>
              <a:lnSpc>
                <a:spcPct val="94000"/>
              </a:lnSpc>
            </a:pPr>
            <a:r>
              <a:rPr lang="en-US" sz="5400" b="1" cap="all" dirty="0">
                <a:solidFill>
                  <a:srgbClr val="37537B"/>
                </a:solidFill>
              </a:rPr>
              <a:t>Breastfeeding in [state]</a:t>
            </a:r>
            <a:endParaRPr lang="en-US" sz="3600" cap="all" dirty="0">
              <a:solidFill>
                <a:srgbClr val="37537B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58585" y="1992631"/>
            <a:ext cx="7680960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>
          <a:xfrm>
            <a:off x="358584" y="2106585"/>
            <a:ext cx="8011691" cy="10448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>
              <a:lnSpc>
                <a:spcPct val="94000"/>
              </a:lnSpc>
            </a:pPr>
            <a:r>
              <a:rPr lang="en-US" sz="2800" cap="all" dirty="0">
                <a:solidFill>
                  <a:srgbClr val="37537B"/>
                </a:solidFill>
              </a:rPr>
              <a:t>Maternal, infant, and early childhood Home visiting program stakeholder update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08" b="31754"/>
          <a:stretch/>
        </p:blipFill>
        <p:spPr>
          <a:xfrm>
            <a:off x="0" y="3295607"/>
            <a:ext cx="9144000" cy="3562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883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Breastfeeding Benefits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b="1" dirty="0"/>
              <a:t>It supplies all the necessary nutrients in the proper proportions.</a:t>
            </a:r>
          </a:p>
          <a:p>
            <a:pPr lvl="0"/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It protects against allergies, sickness, and obesity.</a:t>
            </a:r>
          </a:p>
          <a:p>
            <a:pPr lvl="0"/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It protects against diseases, like diabetes and cancer.</a:t>
            </a:r>
          </a:p>
          <a:p>
            <a:pPr marL="0" indent="0">
              <a:buNone/>
            </a:pP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720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Breastfeeding Benefits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It supplies all the necessary nutrients in the proper proportions.</a:t>
            </a:r>
          </a:p>
          <a:p>
            <a:pPr lvl="0"/>
            <a:r>
              <a:rPr lang="en-US" sz="3200" b="1" dirty="0"/>
              <a:t>It protects against allergies, sickness, and obesity.</a:t>
            </a:r>
          </a:p>
          <a:p>
            <a:pPr lvl="0"/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It protects against diseases, like diabetes and cancer.</a:t>
            </a:r>
          </a:p>
          <a:p>
            <a:pPr marL="0" indent="0">
              <a:buNone/>
            </a:pP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898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Breastfeeding Benefits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It supplies all the necessary nutrients in the proper proportions.</a:t>
            </a:r>
          </a:p>
          <a:p>
            <a:pPr lvl="0"/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It protects against allergies, sickness, and obesity.</a:t>
            </a:r>
          </a:p>
          <a:p>
            <a:pPr lvl="0"/>
            <a:r>
              <a:rPr lang="en-US" sz="3200" b="1" dirty="0"/>
              <a:t>It protects against diseases, like diabetes and cancer.</a:t>
            </a:r>
          </a:p>
          <a:p>
            <a:pPr marL="0" indent="0">
              <a:buNone/>
            </a:pP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776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70764" cy="690487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5438589" y="1112519"/>
            <a:ext cx="3765666" cy="23926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sz="13800" b="1" dirty="0">
                <a:solidFill>
                  <a:srgbClr val="2589C7"/>
                </a:solidFill>
              </a:rPr>
              <a:t>XX%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438589" y="3199014"/>
            <a:ext cx="3832167" cy="167917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3600" dirty="0"/>
              <a:t>of infants in our program were 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en-US" sz="3600" dirty="0"/>
              <a:t>ever breastfed </a:t>
            </a:r>
          </a:p>
        </p:txBody>
      </p:sp>
    </p:spTree>
    <p:extLst>
      <p:ext uri="{BB962C8B-B14F-4D97-AF65-F5344CB8AC3E}">
        <p14:creationId xmlns:p14="http://schemas.microsoft.com/office/powerpoint/2010/main" val="1204334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600" dirty="0"/>
              <a:t>XX% of infants receiving home visiting services are ever breastfed and XX% are breastfed any amount at 6 months!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289B491-73B7-4352-A8E3-9FE0F7C27047}"/>
              </a:ext>
            </a:extLst>
          </p:cNvPr>
          <p:cNvGrpSpPr/>
          <p:nvPr/>
        </p:nvGrpSpPr>
        <p:grpSpPr>
          <a:xfrm>
            <a:off x="457200" y="1787770"/>
            <a:ext cx="7010400" cy="4381500"/>
            <a:chOff x="0" y="0"/>
            <a:chExt cx="4572000" cy="2743200"/>
          </a:xfrm>
        </p:grpSpPr>
        <p:graphicFrame>
          <p:nvGraphicFramePr>
            <p:cNvPr id="7" name="Chart 6">
              <a:extLst>
                <a:ext uri="{FF2B5EF4-FFF2-40B4-BE49-F238E27FC236}">
                  <a16:creationId xmlns:a16="http://schemas.microsoft.com/office/drawing/2014/main" id="{9FE48DA5-4182-4832-A93F-C4E8E4CDDB6A}"/>
                </a:ext>
              </a:extLst>
            </p:cNvPr>
            <p:cNvGraphicFramePr/>
            <p:nvPr>
              <p:extLst/>
            </p:nvPr>
          </p:nvGraphicFramePr>
          <p:xfrm>
            <a:off x="0" y="0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BAA1679F-C839-4332-80D9-E7DB14C63F88}"/>
                </a:ext>
              </a:extLst>
            </p:cNvPr>
            <p:cNvGrpSpPr/>
            <p:nvPr/>
          </p:nvGrpSpPr>
          <p:grpSpPr>
            <a:xfrm>
              <a:off x="71438" y="7398"/>
              <a:ext cx="2817536" cy="2216743"/>
              <a:chOff x="71438" y="7398"/>
              <a:chExt cx="2817536" cy="2216743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F3201D98-0868-4836-8D5D-D37F3007261B}"/>
                  </a:ext>
                </a:extLst>
              </p:cNvPr>
              <p:cNvGrpSpPr/>
              <p:nvPr/>
            </p:nvGrpSpPr>
            <p:grpSpPr>
              <a:xfrm>
                <a:off x="71438" y="7398"/>
                <a:ext cx="2817536" cy="1550331"/>
                <a:chOff x="71438" y="7398"/>
                <a:chExt cx="2817536" cy="1550331"/>
              </a:xfrm>
            </p:grpSpPr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0B3C70B8-6181-4EED-838E-9C5FD292256E}"/>
                    </a:ext>
                  </a:extLst>
                </p:cNvPr>
                <p:cNvSpPr txBox="1"/>
                <p:nvPr/>
              </p:nvSpPr>
              <p:spPr>
                <a:xfrm>
                  <a:off x="71438" y="7398"/>
                  <a:ext cx="2286000" cy="28575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20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Calibri" panose="020F0502020204030204" pitchFamily="34" charset="0"/>
                    </a:rPr>
                    <a:t>Ever breastfed</a:t>
                  </a:r>
                </a:p>
              </p:txBody>
            </p:sp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CB7C8D72-CE98-4292-9239-0E424F9C6BB5}"/>
                    </a:ext>
                  </a:extLst>
                </p:cNvPr>
                <p:cNvSpPr txBox="1"/>
                <p:nvPr/>
              </p:nvSpPr>
              <p:spPr>
                <a:xfrm>
                  <a:off x="71438" y="647700"/>
                  <a:ext cx="2757901" cy="28575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20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Calibri" panose="020F0502020204030204" pitchFamily="34" charset="0"/>
                    </a:rPr>
                    <a:t>Breastfed any amount at 3 months</a:t>
                  </a:r>
                </a:p>
              </p:txBody>
            </p:sp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259303F3-BD34-4A29-96F8-F279E2E0EDEB}"/>
                    </a:ext>
                  </a:extLst>
                </p:cNvPr>
                <p:cNvSpPr txBox="1"/>
                <p:nvPr/>
              </p:nvSpPr>
              <p:spPr>
                <a:xfrm>
                  <a:off x="71438" y="1271979"/>
                  <a:ext cx="2817536" cy="28575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20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Calibri" panose="020F0502020204030204" pitchFamily="34" charset="0"/>
                    </a:rPr>
                    <a:t>Breastfed any amount at 6 months</a:t>
                  </a:r>
                </a:p>
              </p:txBody>
            </p:sp>
          </p:grpSp>
          <p:sp>
            <p:nvSpPr>
              <p:cNvPr id="10" name="TextBox 13">
                <a:extLst>
                  <a:ext uri="{FF2B5EF4-FFF2-40B4-BE49-F238E27FC236}">
                    <a16:creationId xmlns:a16="http://schemas.microsoft.com/office/drawing/2014/main" id="{D101C9FE-7443-4B7A-B8DC-F1182E3E0889}"/>
                  </a:ext>
                </a:extLst>
              </p:cNvPr>
              <p:cNvSpPr txBox="1"/>
              <p:nvPr/>
            </p:nvSpPr>
            <p:spPr>
              <a:xfrm>
                <a:off x="95250" y="1938391"/>
                <a:ext cx="2674454" cy="285750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</a:rPr>
                  <a:t>Breastfed any amount at 12 months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67941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600" dirty="0"/>
              <a:t>XX% of infants receiving home visiting services are ever breastfed and XX% are breastfed any amount at 6 months!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289B491-73B7-4352-A8E3-9FE0F7C27047}"/>
              </a:ext>
            </a:extLst>
          </p:cNvPr>
          <p:cNvGrpSpPr/>
          <p:nvPr/>
        </p:nvGrpSpPr>
        <p:grpSpPr>
          <a:xfrm>
            <a:off x="457200" y="1787770"/>
            <a:ext cx="7010400" cy="4381500"/>
            <a:chOff x="0" y="0"/>
            <a:chExt cx="4572000" cy="2743200"/>
          </a:xfrm>
        </p:grpSpPr>
        <p:graphicFrame>
          <p:nvGraphicFramePr>
            <p:cNvPr id="7" name="Chart 6">
              <a:extLst>
                <a:ext uri="{FF2B5EF4-FFF2-40B4-BE49-F238E27FC236}">
                  <a16:creationId xmlns:a16="http://schemas.microsoft.com/office/drawing/2014/main" id="{9FE48DA5-4182-4832-A93F-C4E8E4CDDB6A}"/>
                </a:ext>
              </a:extLst>
            </p:cNvPr>
            <p:cNvGraphicFramePr/>
            <p:nvPr>
              <p:extLst/>
            </p:nvPr>
          </p:nvGraphicFramePr>
          <p:xfrm>
            <a:off x="0" y="0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BAA1679F-C839-4332-80D9-E7DB14C63F88}"/>
                </a:ext>
              </a:extLst>
            </p:cNvPr>
            <p:cNvGrpSpPr/>
            <p:nvPr/>
          </p:nvGrpSpPr>
          <p:grpSpPr>
            <a:xfrm>
              <a:off x="71438" y="7398"/>
              <a:ext cx="2704893" cy="2216743"/>
              <a:chOff x="71438" y="7398"/>
              <a:chExt cx="2704893" cy="2216743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F3201D98-0868-4836-8D5D-D37F3007261B}"/>
                  </a:ext>
                </a:extLst>
              </p:cNvPr>
              <p:cNvGrpSpPr/>
              <p:nvPr/>
            </p:nvGrpSpPr>
            <p:grpSpPr>
              <a:xfrm>
                <a:off x="71438" y="7398"/>
                <a:ext cx="2704893" cy="1550331"/>
                <a:chOff x="71438" y="7398"/>
                <a:chExt cx="2704893" cy="1550331"/>
              </a:xfrm>
            </p:grpSpPr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0B3C70B8-6181-4EED-838E-9C5FD292256E}"/>
                    </a:ext>
                  </a:extLst>
                </p:cNvPr>
                <p:cNvSpPr txBox="1"/>
                <p:nvPr/>
              </p:nvSpPr>
              <p:spPr>
                <a:xfrm>
                  <a:off x="71438" y="7398"/>
                  <a:ext cx="2286000" cy="28575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20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Calibri" panose="020F0502020204030204" pitchFamily="34" charset="0"/>
                    </a:rPr>
                    <a:t>Ever breastfed</a:t>
                  </a:r>
                </a:p>
              </p:txBody>
            </p:sp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CB7C8D72-CE98-4292-9239-0E424F9C6BB5}"/>
                    </a:ext>
                  </a:extLst>
                </p:cNvPr>
                <p:cNvSpPr txBox="1"/>
                <p:nvPr/>
              </p:nvSpPr>
              <p:spPr>
                <a:xfrm>
                  <a:off x="71438" y="647700"/>
                  <a:ext cx="2704893" cy="28575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20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Calibri" panose="020F0502020204030204" pitchFamily="34" charset="0"/>
                    </a:rPr>
                    <a:t>Breastfed any amount at 3 months</a:t>
                  </a:r>
                </a:p>
              </p:txBody>
            </p:sp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259303F3-BD34-4A29-96F8-F279E2E0EDEB}"/>
                    </a:ext>
                  </a:extLst>
                </p:cNvPr>
                <p:cNvSpPr txBox="1"/>
                <p:nvPr/>
              </p:nvSpPr>
              <p:spPr>
                <a:xfrm>
                  <a:off x="71438" y="1271979"/>
                  <a:ext cx="2564239" cy="28575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20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Calibri" panose="020F0502020204030204" pitchFamily="34" charset="0"/>
                    </a:rPr>
                    <a:t>Breastfed any amount at 6 months</a:t>
                  </a:r>
                </a:p>
              </p:txBody>
            </p:sp>
          </p:grpSp>
          <p:sp>
            <p:nvSpPr>
              <p:cNvPr id="10" name="TextBox 13">
                <a:extLst>
                  <a:ext uri="{FF2B5EF4-FFF2-40B4-BE49-F238E27FC236}">
                    <a16:creationId xmlns:a16="http://schemas.microsoft.com/office/drawing/2014/main" id="{D101C9FE-7443-4B7A-B8DC-F1182E3E0889}"/>
                  </a:ext>
                </a:extLst>
              </p:cNvPr>
              <p:cNvSpPr txBox="1"/>
              <p:nvPr/>
            </p:nvSpPr>
            <p:spPr>
              <a:xfrm>
                <a:off x="95250" y="1938391"/>
                <a:ext cx="2628071" cy="285750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</a:rPr>
                  <a:t>Breastfed any amount at 12 months</a:t>
                </a:r>
              </a:p>
            </p:txBody>
          </p:sp>
        </p:grpSp>
      </p:grpSp>
      <p:cxnSp>
        <p:nvCxnSpPr>
          <p:cNvPr id="14" name="Straight Arrow Connector 13"/>
          <p:cNvCxnSpPr/>
          <p:nvPr/>
        </p:nvCxnSpPr>
        <p:spPr>
          <a:xfrm flipH="1" flipV="1">
            <a:off x="4062240" y="4522124"/>
            <a:ext cx="1760336" cy="390988"/>
          </a:xfrm>
          <a:prstGeom prst="straightConnector1">
            <a:avLst/>
          </a:prstGeom>
          <a:ln w="762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5859088" y="3619185"/>
            <a:ext cx="2969028" cy="29856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We are working hard to increase the rate of breastfeeding any amount at 6 months.</a:t>
            </a:r>
          </a:p>
        </p:txBody>
      </p:sp>
    </p:spTree>
    <p:extLst>
      <p:ext uri="{BB962C8B-B14F-4D97-AF65-F5344CB8AC3E}">
        <p14:creationId xmlns:p14="http://schemas.microsoft.com/office/powerpoint/2010/main" val="3946663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289B491-73B7-4352-A8E3-9FE0F7C27047}"/>
              </a:ext>
            </a:extLst>
          </p:cNvPr>
          <p:cNvGrpSpPr/>
          <p:nvPr/>
        </p:nvGrpSpPr>
        <p:grpSpPr>
          <a:xfrm>
            <a:off x="457200" y="1787770"/>
            <a:ext cx="7010400" cy="4381500"/>
            <a:chOff x="0" y="0"/>
            <a:chExt cx="4572000" cy="2743200"/>
          </a:xfrm>
        </p:grpSpPr>
        <p:graphicFrame>
          <p:nvGraphicFramePr>
            <p:cNvPr id="7" name="Chart 6">
              <a:extLst>
                <a:ext uri="{FF2B5EF4-FFF2-40B4-BE49-F238E27FC236}">
                  <a16:creationId xmlns:a16="http://schemas.microsoft.com/office/drawing/2014/main" id="{9FE48DA5-4182-4832-A93F-C4E8E4CDDB6A}"/>
                </a:ext>
              </a:extLst>
            </p:cNvPr>
            <p:cNvGraphicFramePr/>
            <p:nvPr>
              <p:extLst/>
            </p:nvPr>
          </p:nvGraphicFramePr>
          <p:xfrm>
            <a:off x="0" y="0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BAA1679F-C839-4332-80D9-E7DB14C63F88}"/>
                </a:ext>
              </a:extLst>
            </p:cNvPr>
            <p:cNvGrpSpPr/>
            <p:nvPr/>
          </p:nvGrpSpPr>
          <p:grpSpPr>
            <a:xfrm>
              <a:off x="71438" y="7398"/>
              <a:ext cx="2671762" cy="2216743"/>
              <a:chOff x="71438" y="7398"/>
              <a:chExt cx="2671762" cy="2216743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F3201D98-0868-4836-8D5D-D37F3007261B}"/>
                  </a:ext>
                </a:extLst>
              </p:cNvPr>
              <p:cNvGrpSpPr/>
              <p:nvPr/>
            </p:nvGrpSpPr>
            <p:grpSpPr>
              <a:xfrm>
                <a:off x="71438" y="7398"/>
                <a:ext cx="2671762" cy="1550331"/>
                <a:chOff x="71438" y="7398"/>
                <a:chExt cx="2671762" cy="1550331"/>
              </a:xfrm>
            </p:grpSpPr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0B3C70B8-6181-4EED-838E-9C5FD292256E}"/>
                    </a:ext>
                  </a:extLst>
                </p:cNvPr>
                <p:cNvSpPr txBox="1"/>
                <p:nvPr/>
              </p:nvSpPr>
              <p:spPr>
                <a:xfrm>
                  <a:off x="71438" y="7398"/>
                  <a:ext cx="2286000" cy="28575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20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Calibri" panose="020F0502020204030204" pitchFamily="34" charset="0"/>
                    </a:rPr>
                    <a:t>Ever breastfed</a:t>
                  </a:r>
                </a:p>
              </p:txBody>
            </p:sp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CB7C8D72-CE98-4292-9239-0E424F9C6BB5}"/>
                    </a:ext>
                  </a:extLst>
                </p:cNvPr>
                <p:cNvSpPr txBox="1"/>
                <p:nvPr/>
              </p:nvSpPr>
              <p:spPr>
                <a:xfrm>
                  <a:off x="71438" y="647700"/>
                  <a:ext cx="2592249" cy="28575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20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Calibri" panose="020F0502020204030204" pitchFamily="34" charset="0"/>
                    </a:rPr>
                    <a:t>Breastfed any amount at 3 months</a:t>
                  </a:r>
                </a:p>
              </p:txBody>
            </p:sp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259303F3-BD34-4A29-96F8-F279E2E0EDEB}"/>
                    </a:ext>
                  </a:extLst>
                </p:cNvPr>
                <p:cNvSpPr txBox="1"/>
                <p:nvPr/>
              </p:nvSpPr>
              <p:spPr>
                <a:xfrm>
                  <a:off x="71438" y="1271979"/>
                  <a:ext cx="2671762" cy="28575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20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Calibri" panose="020F0502020204030204" pitchFamily="34" charset="0"/>
                    </a:rPr>
                    <a:t>Breastfed any amount at 6 months</a:t>
                  </a:r>
                </a:p>
              </p:txBody>
            </p:sp>
          </p:grpSp>
          <p:sp>
            <p:nvSpPr>
              <p:cNvPr id="10" name="TextBox 13">
                <a:extLst>
                  <a:ext uri="{FF2B5EF4-FFF2-40B4-BE49-F238E27FC236}">
                    <a16:creationId xmlns:a16="http://schemas.microsoft.com/office/drawing/2014/main" id="{D101C9FE-7443-4B7A-B8DC-F1182E3E0889}"/>
                  </a:ext>
                </a:extLst>
              </p:cNvPr>
              <p:cNvSpPr txBox="1"/>
              <p:nvPr/>
            </p:nvSpPr>
            <p:spPr>
              <a:xfrm>
                <a:off x="95250" y="1938391"/>
                <a:ext cx="2647950" cy="285750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</a:rPr>
                  <a:t>Breastfed any amount at 12 months</a:t>
                </a:r>
              </a:p>
            </p:txBody>
          </p:sp>
        </p:grpSp>
      </p:grpSp>
      <p:sp>
        <p:nvSpPr>
          <p:cNvPr id="15" name="Title 1"/>
          <p:cNvSpPr txBox="1">
            <a:spLocks/>
          </p:cNvSpPr>
          <p:nvPr/>
        </p:nvSpPr>
        <p:spPr>
          <a:xfrm>
            <a:off x="457200" y="551468"/>
            <a:ext cx="8401397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sz="2600" dirty="0"/>
              <a:t>Quality improvement projects are aimed at increasing rates of breastfeeding any amount at 6 months from </a:t>
            </a:r>
            <a:r>
              <a:rPr lang="en-US" sz="2600" b="1" dirty="0"/>
              <a:t>XX%</a:t>
            </a:r>
            <a:r>
              <a:rPr lang="en-US" sz="2600" dirty="0"/>
              <a:t> to </a:t>
            </a:r>
            <a:r>
              <a:rPr lang="en-US" sz="2600" b="1" dirty="0"/>
              <a:t>XX%</a:t>
            </a:r>
            <a:r>
              <a:rPr lang="en-US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76138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1">
      <a:dk1>
        <a:srgbClr val="292934"/>
      </a:dk1>
      <a:lt1>
        <a:srgbClr val="FFFFFF"/>
      </a:lt1>
      <a:dk2>
        <a:srgbClr val="37537B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Category xmlns="1c60471c-f084-4315-a5eb-9455db01c743">DOHVE</Category>
    <_Version xmlns="http://schemas.microsoft.com/sharepoint/v3/fields" xsi:nil="true"/>
    <Active_x0020_Project xmlns="1c60471c-f084-4315-a5eb-9455db01c743">true</Active_x0020_Project>
    <Sub_Category_1 xmlns="1c60471c-f084-4315-a5eb-9455db01c743" xsi:nil="true"/>
    <_x0074_z21 xmlns="1c60471c-f084-4315-a5eb-9455db01c743">
      <UserInfo>
        <DisplayName/>
        <AccountId xsi:nil="true"/>
        <AccountType/>
      </UserInfo>
    </_x0074_z21>
    <Date_x0020_and_x0020_Time xmlns="1c60471c-f084-4315-a5eb-9455db01c74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A79EE78A01ED4B8B3596647828ED23" ma:contentTypeVersion="20" ma:contentTypeDescription="Create a new document." ma:contentTypeScope="" ma:versionID="829a532f6163e1774e110d84a2113203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3/fields" xmlns:ns3="1c60471c-f084-4315-a5eb-9455db01c743" xmlns:ns4="44439003-668a-4940-aa31-a697c9d9a1af" targetNamespace="http://schemas.microsoft.com/office/2006/metadata/properties" ma:root="true" ma:fieldsID="70e7b0f68445161a69774db384bd8e82" ns1:_="" ns2:_="" ns3:_="" ns4:_="">
    <xsd:import namespace="http://schemas.microsoft.com/sharepoint/v3"/>
    <xsd:import namespace="http://schemas.microsoft.com/sharepoint/v3/fields"/>
    <xsd:import namespace="1c60471c-f084-4315-a5eb-9455db01c743"/>
    <xsd:import namespace="44439003-668a-4940-aa31-a697c9d9a1af"/>
    <xsd:element name="properties">
      <xsd:complexType>
        <xsd:sequence>
          <xsd:element name="documentManagement">
            <xsd:complexType>
              <xsd:all>
                <xsd:element ref="ns2:_Version" minOccurs="0"/>
                <xsd:element ref="ns3:Date_x0020_and_x0020_Time" minOccurs="0"/>
                <xsd:element ref="ns4:SharedWithUsers" minOccurs="0"/>
                <xsd:element ref="ns3:Category" minOccurs="0"/>
                <xsd:element ref="ns3:Sub_Category_1" minOccurs="0"/>
                <xsd:element ref="ns4:SharingHintHash" minOccurs="0"/>
                <xsd:element ref="ns4:SharedWithDetails" minOccurs="0"/>
                <xsd:element ref="ns1:_ip_UnifiedCompliancePolicyProperties" minOccurs="0"/>
                <xsd:element ref="ns1:_ip_UnifiedCompliancePolicyUIAction" minOccurs="0"/>
                <xsd:element ref="ns4:LastSharedByUser" minOccurs="0"/>
                <xsd:element ref="ns4:LastSharedByTime" minOccurs="0"/>
                <xsd:element ref="ns3:_x0074_z21" minOccurs="0"/>
                <xsd:element ref="ns3:Active_x0020_Project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Version" ma:index="8" nillable="true" ma:displayName="Version" ma:internalName="_Vers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60471c-f084-4315-a5eb-9455db01c743" elementFormDefault="qualified">
    <xsd:import namespace="http://schemas.microsoft.com/office/2006/documentManagement/types"/>
    <xsd:import namespace="http://schemas.microsoft.com/office/infopath/2007/PartnerControls"/>
    <xsd:element name="Date_x0020_and_x0020_Time" ma:index="9" nillable="true" ma:displayName="Date and Time" ma:description="Date and Time" ma:format="DateTime" ma:internalName="Date_x0020_and_x0020_Time">
      <xsd:simpleType>
        <xsd:restriction base="dms:DateTime"/>
      </xsd:simpleType>
    </xsd:element>
    <xsd:element name="Category" ma:index="11" nillable="true" ma:displayName="Category" ma:internalName="Category">
      <xsd:simpleType>
        <xsd:restriction base="dms:Text">
          <xsd:maxLength value="255"/>
        </xsd:restriction>
      </xsd:simpleType>
    </xsd:element>
    <xsd:element name="Sub_Category_1" ma:index="12" nillable="true" ma:displayName="Sub_Category_1" ma:internalName="Sub_Category_1">
      <xsd:simpleType>
        <xsd:restriction base="dms:Text">
          <xsd:maxLength value="255"/>
        </xsd:restriction>
      </xsd:simpleType>
    </xsd:element>
    <xsd:element name="_x0074_z21" ma:index="19" nillable="true" ma:displayName="Person or Group" ma:list="UserInfo" ma:internalName="_x0074_z21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ctive_x0020_Project" ma:index="20" nillable="true" ma:displayName="Active Project" ma:default="1" ma:description="Column to indicate inactive project folders" ma:internalName="Active_x0020_Project">
      <xsd:simpleType>
        <xsd:restriction base="dms:Boolean"/>
      </xsd:simpleType>
    </xsd:element>
    <xsd:element name="MediaServiceMetadata" ma:index="2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2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6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439003-668a-4940-aa31-a697c9d9a1a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3" nillable="true" ma:displayName="Sharing Hint Hash" ma:internalName="SharingHintHash" ma:readOnly="true">
      <xsd:simpleType>
        <xsd:restriction base="dms:Text"/>
      </xsd:simple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7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8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F78544-5F26-4138-AA8E-F24849F37AE3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sharepoint/v3/fields"/>
    <ds:schemaRef ds:uri="1c60471c-f084-4315-a5eb-9455db01c743"/>
    <ds:schemaRef ds:uri="http://schemas.microsoft.com/sharepoint/v3"/>
    <ds:schemaRef ds:uri="http://purl.org/dc/elements/1.1/"/>
    <ds:schemaRef ds:uri="http://www.w3.org/XML/1998/namespace"/>
    <ds:schemaRef ds:uri="http://schemas.microsoft.com/office/infopath/2007/PartnerControls"/>
    <ds:schemaRef ds:uri="44439003-668a-4940-aa31-a697c9d9a1af"/>
  </ds:schemaRefs>
</ds:datastoreItem>
</file>

<file path=customXml/itemProps2.xml><?xml version="1.0" encoding="utf-8"?>
<ds:datastoreItem xmlns:ds="http://schemas.openxmlformats.org/officeDocument/2006/customXml" ds:itemID="{102FECF1-8E02-466D-91CB-408B76C4FE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95DF74-B77A-4E8E-996E-333F745E57BC}"/>
</file>

<file path=docProps/app.xml><?xml version="1.0" encoding="utf-8"?>
<Properties xmlns="http://schemas.openxmlformats.org/officeDocument/2006/extended-properties" xmlns:vt="http://schemas.openxmlformats.org/officeDocument/2006/docPropsVTypes">
  <TotalTime>11504</TotalTime>
  <Words>310</Words>
  <Application>Microsoft Office PowerPoint</Application>
  <PresentationFormat>On-screen Show (4:3)</PresentationFormat>
  <Paragraphs>44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Clarity</vt:lpstr>
      <vt:lpstr>This is a SAMPLE Powerpoint. The information should be replaced with data and updates from your program.</vt:lpstr>
      <vt:lpstr>Breastfeeding in [state]</vt:lpstr>
      <vt:lpstr>Breastfeeding Benefits</vt:lpstr>
      <vt:lpstr>Breastfeeding Benefits</vt:lpstr>
      <vt:lpstr>Breastfeeding Benefits</vt:lpstr>
      <vt:lpstr>PowerPoint Presentation</vt:lpstr>
      <vt:lpstr>XX% of infants receiving home visiting services are ever breastfed and XX% are breastfed any amount at 6 months!</vt:lpstr>
      <vt:lpstr>XX% of infants receiving home visiting services are ever breastfed and XX% are breastfed any amount at 6 months!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Toolkit Breastfeeding Sample PowerPoint Presentation – August 30, 2017</dc:title>
  <dc:creator>Susan Zaid</dc:creator>
  <cp:lastModifiedBy>KM Miller</cp:lastModifiedBy>
  <cp:revision>73</cp:revision>
  <dcterms:modified xsi:type="dcterms:W3CDTF">2017-07-21T18:33:56Z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0x010100A6A79EE78A01ED4B8B3596647828ED23</vt:lpwstr>
  </property>
</Properties>
</file>