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540" r:id="rId5"/>
    <p:sldId id="512" r:id="rId6"/>
    <p:sldId id="533" r:id="rId7"/>
    <p:sldId id="541" r:id="rId8"/>
    <p:sldId id="542" r:id="rId9"/>
    <p:sldId id="536" r:id="rId10"/>
    <p:sldId id="513" r:id="rId11"/>
    <p:sldId id="524" r:id="rId12"/>
    <p:sldId id="539" r:id="rId13"/>
    <p:sldId id="53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Zaid" initials="SZ" lastIdx="88" clrIdx="0"/>
  <p:cmAuthor id="1" name="Susan" initials="S" lastIdx="36" clrIdx="1"/>
  <p:cmAuthor id="2" name="Matthew J. Poes" initials="MJP" lastIdx="34" clrIdx="2"/>
  <p:cmAuthor id="3" name="Kate Lyon" initials="KL" lastIdx="2" clrIdx="3"/>
  <p:cmAuthor id="4" name="Waidelich, Elisa J (DOH)" initials="EJW" lastIdx="6" clrIdx="4"/>
  <p:cmAuthor id="5" name="Mallory Quigley" initials="MQ" lastIdx="59" clrIdx="5">
    <p:extLst/>
  </p:cmAuthor>
  <p:cmAuthor id="6" name="Kassie Mae Miller" initials="KMM" lastIdx="28" clrIdx="6">
    <p:extLst/>
  </p:cmAuthor>
  <p:cmAuthor id="7" name="JBA" initials="JBA" lastIdx="10" clrIdx="7">
    <p:extLst/>
  </p:cmAuthor>
  <p:cmAuthor id="8" name="DOHVE" initials="DOHVE" lastIdx="6" clrIdx="8">
    <p:extLst/>
  </p:cmAuthor>
  <p:cmAuthor id="9" name="KM Miller" initials="DOHVE" lastIdx="24" clrIdx="9">
    <p:extLst/>
  </p:cmAuthor>
  <p:cmAuthor id="10" name="Julie Leis" initials="JL" lastIdx="39" clrIdx="10">
    <p:extLst/>
  </p:cmAuthor>
  <p:cmAuthor id="11" name="Mallory Quigley Clark" initials="MC" lastIdx="7" clrIdx="11">
    <p:extLst/>
  </p:cmAuthor>
  <p:cmAuthor id="12" name="Windows User" initials="ND" lastIdx="2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9C7"/>
    <a:srgbClr val="37537B"/>
    <a:srgbClr val="4D5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9" autoAdjust="0"/>
    <p:restoredTop sz="85609" autoAdjust="0"/>
  </p:normalViewPr>
  <p:slideViewPr>
    <p:cSldViewPr snapToGrid="0">
      <p:cViewPr varScale="1">
        <p:scale>
          <a:sx n="94" d="100"/>
          <a:sy n="94" d="100"/>
        </p:scale>
        <p:origin x="17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BA-FIL01\Users$\kmiller\DOHVE\Communication%20Toolkit\Communication%20Toolkit%20Sample%20Dashboard%2005.22.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BA-FIL01\Users$\kmiller\DOHVE\Communication%20Toolkit\Communication%20Toolkit%20Sample%20Dashboard%2005.22.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589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 Bar Chart'!$G$5:$G$7</c:f>
              <c:numCache>
                <c:formatCode>0%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B-4784-B3C0-11618A050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212405248"/>
        <c:axId val="212411136"/>
      </c:barChart>
      <c:catAx>
        <c:axId val="212405248"/>
        <c:scaling>
          <c:orientation val="minMax"/>
        </c:scaling>
        <c:delete val="1"/>
        <c:axPos val="l"/>
        <c:majorTickMark val="none"/>
        <c:minorTickMark val="none"/>
        <c:tickLblPos val="nextTo"/>
        <c:crossAx val="212411136"/>
        <c:crosses val="autoZero"/>
        <c:auto val="1"/>
        <c:lblAlgn val="ctr"/>
        <c:lblOffset val="100"/>
        <c:noMultiLvlLbl val="0"/>
      </c:catAx>
      <c:valAx>
        <c:axId val="21241113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1240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2589C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9D4-49BA-9F48-984FB40DC6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 Bar Chart'!$G$5:$G$7</c:f>
              <c:numCache>
                <c:formatCode>0%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B-4784-B3C0-11618A050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212464000"/>
        <c:axId val="212465536"/>
      </c:barChart>
      <c:catAx>
        <c:axId val="212464000"/>
        <c:scaling>
          <c:orientation val="minMax"/>
        </c:scaling>
        <c:delete val="1"/>
        <c:axPos val="l"/>
        <c:majorTickMark val="none"/>
        <c:minorTickMark val="none"/>
        <c:tickLblPos val="nextTo"/>
        <c:crossAx val="212465536"/>
        <c:crosses val="autoZero"/>
        <c:auto val="1"/>
        <c:lblAlgn val="ctr"/>
        <c:lblOffset val="100"/>
        <c:noMultiLvlLbl val="0"/>
      </c:catAx>
      <c:valAx>
        <c:axId val="21246553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124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2B0DF-3E41-4354-8729-EF32F2F006D1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3DF58-3088-4C6A-8980-7F8A8378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34130-9D75-4168-9007-280E554272C1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8201-4BBF-455A-9765-CF9869D2B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55C17-EC44-4A90-A9B0-CD3F978DD12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0A4E4B-C897-4641-A345-FB8C86A27A9C}" type="datetime1">
              <a:rPr lang="en-US" smtClean="0">
                <a:solidFill>
                  <a:prstClr val="black"/>
                </a:solidFill>
              </a:rPr>
              <a:pPr/>
              <a:t>7/21/2017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DOHVE TA</a:t>
            </a:r>
          </a:p>
        </p:txBody>
      </p:sp>
    </p:spTree>
    <p:extLst>
      <p:ext uri="{BB962C8B-B14F-4D97-AF65-F5344CB8AC3E}">
        <p14:creationId xmlns:p14="http://schemas.microsoft.com/office/powerpoint/2010/main" val="23796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8201-4BBF-455A-9765-CF9869D2B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8201-4BBF-455A-9765-CF9869D2B1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3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8201-4BBF-455A-9765-CF9869D2B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8201-4BBF-455A-9765-CF9869D2B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4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8201-4BBF-455A-9765-CF9869D2B1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6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0D2D-5FA3-4587-93AA-D9E2D82C27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2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1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753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5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9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375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37537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80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18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65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89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66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2500D2D-5FA3-4587-93AA-D9E2D82C2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2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>
              <a:lumMod val="60000"/>
              <a:lumOff val="4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accent5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accent5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This is a SAMPLE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Powerpoint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. The information should be replaced with data and updates from your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4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2885" y="780009"/>
            <a:ext cx="4572003" cy="2392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3800" b="1" dirty="0">
                <a:solidFill>
                  <a:srgbClr val="2589C7"/>
                </a:solidFill>
              </a:rPr>
              <a:t>XX%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89222" y="2866504"/>
            <a:ext cx="3566161" cy="323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en-US" sz="3400" dirty="0"/>
              <a:t>of our home visitors have received training on the depression screening tool!</a:t>
            </a:r>
          </a:p>
        </p:txBody>
      </p:sp>
      <p:pic>
        <p:nvPicPr>
          <p:cNvPr id="2" name="Picture 1" descr="Free stock photo of 2016, firework, new yea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r="23634"/>
          <a:stretch/>
        </p:blipFill>
        <p:spPr>
          <a:xfrm>
            <a:off x="5004270" y="0"/>
            <a:ext cx="4139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4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58584" y="825074"/>
            <a:ext cx="8011691" cy="1192513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</a:pPr>
            <a:r>
              <a:rPr lang="en-US" sz="5400" b="1" cap="all" dirty="0">
                <a:solidFill>
                  <a:srgbClr val="37537B"/>
                </a:solidFill>
              </a:rPr>
              <a:t>Caregiver Depression screening in [state]</a:t>
            </a:r>
            <a:endParaRPr lang="en-US" sz="3600" cap="all" dirty="0">
              <a:solidFill>
                <a:srgbClr val="37537B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8585" y="2258633"/>
            <a:ext cx="768096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58584" y="2189710"/>
            <a:ext cx="8011691" cy="104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4000"/>
              </a:lnSpc>
            </a:pPr>
            <a:r>
              <a:rPr lang="en-US" sz="2400" cap="all" dirty="0">
                <a:solidFill>
                  <a:srgbClr val="37537B"/>
                </a:solidFill>
              </a:rPr>
              <a:t>Maternal, infant, and early childhood Home visiting program stakeholder update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 b="31754"/>
          <a:stretch/>
        </p:blipFill>
        <p:spPr>
          <a:xfrm>
            <a:off x="0" y="3295607"/>
            <a:ext cx="9144000" cy="35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8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focus on caregiver depression?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rgbClr val="37537B"/>
                </a:solidFill>
              </a:rPr>
              <a:t>Approximately 10–20% of women experience depression either during pregnancy or in the first 12 months postpartum.</a:t>
            </a:r>
          </a:p>
          <a:p>
            <a:pPr lvl="0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Caregiver depression is a significant risk factor affecting the well-being and school readiness of young children.</a:t>
            </a:r>
          </a:p>
          <a:p>
            <a:pPr lvl="0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Caregivers with depression generally show less attentiveness and responsiveness to their children’s needs.</a:t>
            </a:r>
          </a:p>
        </p:txBody>
      </p:sp>
    </p:spTree>
    <p:extLst>
      <p:ext uri="{BB962C8B-B14F-4D97-AF65-F5344CB8AC3E}">
        <p14:creationId xmlns:p14="http://schemas.microsoft.com/office/powerpoint/2010/main" val="230872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focus on caregiver depression?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Approximately 10–20% of women experience depression either during pregnancy or in the first 12 months postpartum.</a:t>
            </a:r>
          </a:p>
          <a:p>
            <a:pPr lvl="0"/>
            <a:r>
              <a:rPr lang="en-US" sz="3200" b="1" dirty="0">
                <a:solidFill>
                  <a:srgbClr val="37537B"/>
                </a:solidFill>
              </a:rPr>
              <a:t>Caregiver depression is a significant risk factor affecting the well-being and school readiness of young children.</a:t>
            </a:r>
          </a:p>
          <a:p>
            <a:pPr lvl="0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Caregivers with depression generally show less attentiveness and responsiveness to their children’s needs.</a:t>
            </a:r>
          </a:p>
        </p:txBody>
      </p:sp>
    </p:spTree>
    <p:extLst>
      <p:ext uri="{BB962C8B-B14F-4D97-AF65-F5344CB8AC3E}">
        <p14:creationId xmlns:p14="http://schemas.microsoft.com/office/powerpoint/2010/main" val="384081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focus on caregiver depression?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Approximately 10–20% of women experience depression either during pregnancy or in the first 12 months postpartum.</a:t>
            </a:r>
          </a:p>
          <a:p>
            <a:pPr lvl="0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Caregiver depression is a significant risk factor affecting the well-being and school readiness of young children.</a:t>
            </a:r>
          </a:p>
          <a:p>
            <a:pPr lvl="0"/>
            <a:r>
              <a:rPr lang="en-US" sz="3200" b="1" dirty="0">
                <a:solidFill>
                  <a:srgbClr val="37537B"/>
                </a:solidFill>
              </a:rPr>
              <a:t>Caregivers with depression generally show less attentiveness and responsiveness to their children’s needs.</a:t>
            </a:r>
          </a:p>
        </p:txBody>
      </p:sp>
    </p:spTree>
    <p:extLst>
      <p:ext uri="{BB962C8B-B14F-4D97-AF65-F5344CB8AC3E}">
        <p14:creationId xmlns:p14="http://schemas.microsoft.com/office/powerpoint/2010/main" val="144817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0764" cy="690487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38589" y="1112519"/>
            <a:ext cx="3765666" cy="2392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800" b="1" dirty="0">
                <a:solidFill>
                  <a:srgbClr val="2589C7"/>
                </a:solidFill>
              </a:rPr>
              <a:t>XX%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38589" y="3199014"/>
            <a:ext cx="3289775" cy="2211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3600" dirty="0"/>
              <a:t>of our primary caregivers were screened for depression in 20XX</a:t>
            </a:r>
          </a:p>
        </p:txBody>
      </p:sp>
    </p:spTree>
    <p:extLst>
      <p:ext uri="{BB962C8B-B14F-4D97-AF65-F5344CB8AC3E}">
        <p14:creationId xmlns:p14="http://schemas.microsoft.com/office/powerpoint/2010/main" val="120433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We have been steadily increasing our rates of primary caregiver depression screenings since our program began in 2010.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B7AFDC-5176-4C3B-BE87-2694B116C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721744"/>
            <a:ext cx="7791450" cy="48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1CD0A5A-6C2B-44FE-A505-C43C96DBF802}"/>
              </a:ext>
            </a:extLst>
          </p:cNvPr>
          <p:cNvGrpSpPr/>
          <p:nvPr/>
        </p:nvGrpSpPr>
        <p:grpSpPr>
          <a:xfrm>
            <a:off x="457200" y="1763830"/>
            <a:ext cx="7315200" cy="4572000"/>
            <a:chOff x="0" y="0"/>
            <a:chExt cx="4572000" cy="2743200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CF96DA3E-B350-40D4-8B26-DC98710C4C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37922319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E4524F1-60F6-4EF7-A88A-EB886917247A}"/>
                </a:ext>
              </a:extLst>
            </p:cNvPr>
            <p:cNvGrpSpPr/>
            <p:nvPr/>
          </p:nvGrpSpPr>
          <p:grpSpPr>
            <a:xfrm>
              <a:off x="71437" y="68685"/>
              <a:ext cx="3083721" cy="2029963"/>
              <a:chOff x="71437" y="68685"/>
              <a:chExt cx="3083721" cy="2029963"/>
            </a:xfrm>
          </p:grpSpPr>
          <p:sp>
            <p:nvSpPr>
              <p:cNvPr id="19" name="TextBox 25">
                <a:extLst>
                  <a:ext uri="{FF2B5EF4-FFF2-40B4-BE49-F238E27FC236}">
                    <a16:creationId xmlns:a16="http://schemas.microsoft.com/office/drawing/2014/main" id="{26B34A00-B2CA-46FF-9055-7401F9FEED03}"/>
                  </a:ext>
                </a:extLst>
              </p:cNvPr>
              <p:cNvSpPr txBox="1"/>
              <p:nvPr/>
            </p:nvSpPr>
            <p:spPr>
              <a:xfrm>
                <a:off x="71438" y="68685"/>
                <a:ext cx="3083720" cy="27717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Screened within 3 months of birth</a:t>
                </a:r>
              </a:p>
            </p:txBody>
          </p:sp>
          <p:sp>
            <p:nvSpPr>
              <p:cNvPr id="20" name="TextBox 26">
                <a:extLst>
                  <a:ext uri="{FF2B5EF4-FFF2-40B4-BE49-F238E27FC236}">
                    <a16:creationId xmlns:a16="http://schemas.microsoft.com/office/drawing/2014/main" id="{CA4D49FA-E116-40FA-A5F2-9DA15D649BFA}"/>
                  </a:ext>
                </a:extLst>
              </p:cNvPr>
              <p:cNvSpPr txBox="1"/>
              <p:nvPr/>
            </p:nvSpPr>
            <p:spPr>
              <a:xfrm>
                <a:off x="71437" y="918211"/>
                <a:ext cx="2815829" cy="25336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Screened within 1 month of birth</a:t>
                </a:r>
              </a:p>
            </p:txBody>
          </p:sp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ACA4D5B1-7BB9-487C-A746-1DB0F734488E}"/>
                  </a:ext>
                </a:extLst>
              </p:cNvPr>
              <p:cNvSpPr txBox="1"/>
              <p:nvPr/>
            </p:nvSpPr>
            <p:spPr>
              <a:xfrm>
                <a:off x="71437" y="1782420"/>
                <a:ext cx="2607469" cy="31622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Screened within 2 weeks of birth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In 20XX, we screened XX% of caregivers for depression within 3 months of their child’s birth.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652661" y="2782035"/>
            <a:ext cx="1049871" cy="1493774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859088" y="3619185"/>
            <a:ext cx="2969028" cy="2985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We are working hard to increase the rate of screenings within 3 months of a child’s birth!</a:t>
            </a:r>
          </a:p>
        </p:txBody>
      </p:sp>
    </p:spTree>
    <p:extLst>
      <p:ext uri="{BB962C8B-B14F-4D97-AF65-F5344CB8AC3E}">
        <p14:creationId xmlns:p14="http://schemas.microsoft.com/office/powerpoint/2010/main" val="189674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1CD0A5A-6C2B-44FE-A505-C43C96DBF802}"/>
              </a:ext>
            </a:extLst>
          </p:cNvPr>
          <p:cNvGrpSpPr/>
          <p:nvPr/>
        </p:nvGrpSpPr>
        <p:grpSpPr>
          <a:xfrm>
            <a:off x="457200" y="1763830"/>
            <a:ext cx="7315200" cy="4572000"/>
            <a:chOff x="0" y="0"/>
            <a:chExt cx="4572000" cy="2743200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CF96DA3E-B350-40D4-8B26-DC98710C4C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9503464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E4524F1-60F6-4EF7-A88A-EB886917247A}"/>
                </a:ext>
              </a:extLst>
            </p:cNvPr>
            <p:cNvGrpSpPr/>
            <p:nvPr/>
          </p:nvGrpSpPr>
          <p:grpSpPr>
            <a:xfrm>
              <a:off x="71437" y="68685"/>
              <a:ext cx="3083721" cy="2029963"/>
              <a:chOff x="71437" y="68685"/>
              <a:chExt cx="3083721" cy="2029963"/>
            </a:xfrm>
          </p:grpSpPr>
          <p:sp>
            <p:nvSpPr>
              <p:cNvPr id="19" name="TextBox 25">
                <a:extLst>
                  <a:ext uri="{FF2B5EF4-FFF2-40B4-BE49-F238E27FC236}">
                    <a16:creationId xmlns:a16="http://schemas.microsoft.com/office/drawing/2014/main" id="{26B34A00-B2CA-46FF-9055-7401F9FEED03}"/>
                  </a:ext>
                </a:extLst>
              </p:cNvPr>
              <p:cNvSpPr txBox="1"/>
              <p:nvPr/>
            </p:nvSpPr>
            <p:spPr>
              <a:xfrm>
                <a:off x="71438" y="68685"/>
                <a:ext cx="3083720" cy="27717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Screened within 3 months of birth</a:t>
                </a:r>
              </a:p>
            </p:txBody>
          </p:sp>
          <p:sp>
            <p:nvSpPr>
              <p:cNvPr id="20" name="TextBox 26">
                <a:extLst>
                  <a:ext uri="{FF2B5EF4-FFF2-40B4-BE49-F238E27FC236}">
                    <a16:creationId xmlns:a16="http://schemas.microsoft.com/office/drawing/2014/main" id="{CA4D49FA-E116-40FA-A5F2-9DA15D649BFA}"/>
                  </a:ext>
                </a:extLst>
              </p:cNvPr>
              <p:cNvSpPr txBox="1"/>
              <p:nvPr/>
            </p:nvSpPr>
            <p:spPr>
              <a:xfrm>
                <a:off x="71437" y="918211"/>
                <a:ext cx="2815829" cy="25336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Screened within 1 month of birth</a:t>
                </a:r>
              </a:p>
            </p:txBody>
          </p:sp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ACA4D5B1-7BB9-487C-A746-1DB0F734488E}"/>
                  </a:ext>
                </a:extLst>
              </p:cNvPr>
              <p:cNvSpPr txBox="1"/>
              <p:nvPr/>
            </p:nvSpPr>
            <p:spPr>
              <a:xfrm>
                <a:off x="71437" y="1782420"/>
                <a:ext cx="2607469" cy="31622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Screened within 2 weeks of birth</a:t>
                </a:r>
              </a:p>
            </p:txBody>
          </p:sp>
        </p:grpSp>
      </p:grpSp>
      <p:sp>
        <p:nvSpPr>
          <p:cNvPr id="11" name="Title 1"/>
          <p:cNvSpPr txBox="1">
            <a:spLocks/>
          </p:cNvSpPr>
          <p:nvPr/>
        </p:nvSpPr>
        <p:spPr>
          <a:xfrm>
            <a:off x="457200" y="551468"/>
            <a:ext cx="840139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600" dirty="0"/>
              <a:t>Quality improvement projects are aimed at increasing screening rates within 3 months of birth from </a:t>
            </a:r>
            <a:r>
              <a:rPr lang="en-US" sz="2600" b="1" dirty="0"/>
              <a:t>XX%</a:t>
            </a:r>
            <a:r>
              <a:rPr lang="en-US" sz="2600" dirty="0"/>
              <a:t> to our goal of </a:t>
            </a:r>
            <a:r>
              <a:rPr lang="en-US" sz="2600" b="1" dirty="0"/>
              <a:t>XX%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839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rgbClr val="292934"/>
      </a:dk1>
      <a:lt1>
        <a:srgbClr val="FFFFFF"/>
      </a:lt1>
      <a:dk2>
        <a:srgbClr val="37537B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Category xmlns="1c60471c-f084-4315-a5eb-9455db01c743">DOHVE</Category>
    <_Version xmlns="http://schemas.microsoft.com/sharepoint/v3/fields" xsi:nil="true"/>
    <Active_x0020_Project xmlns="1c60471c-f084-4315-a5eb-9455db01c743">true</Active_x0020_Project>
    <Sub_Category_1 xmlns="1c60471c-f084-4315-a5eb-9455db01c743" xsi:nil="true"/>
    <_x0074_z21 xmlns="1c60471c-f084-4315-a5eb-9455db01c743">
      <UserInfo>
        <DisplayName/>
        <AccountId xsi:nil="true"/>
        <AccountType/>
      </UserInfo>
    </_x0074_z21>
    <Date_x0020_and_x0020_Time xmlns="1c60471c-f084-4315-a5eb-9455db01c7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79EE78A01ED4B8B3596647828ED23" ma:contentTypeVersion="20" ma:contentTypeDescription="Create a new document." ma:contentTypeScope="" ma:versionID="829a532f6163e1774e110d84a211320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c60471c-f084-4315-a5eb-9455db01c743" xmlns:ns4="44439003-668a-4940-aa31-a697c9d9a1af" targetNamespace="http://schemas.microsoft.com/office/2006/metadata/properties" ma:root="true" ma:fieldsID="70e7b0f68445161a69774db384bd8e82" ns1:_="" ns2:_="" ns3:_="" ns4:_="">
    <xsd:import namespace="http://schemas.microsoft.com/sharepoint/v3"/>
    <xsd:import namespace="http://schemas.microsoft.com/sharepoint/v3/fields"/>
    <xsd:import namespace="1c60471c-f084-4315-a5eb-9455db01c743"/>
    <xsd:import namespace="44439003-668a-4940-aa31-a697c9d9a1af"/>
    <xsd:element name="properties">
      <xsd:complexType>
        <xsd:sequence>
          <xsd:element name="documentManagement">
            <xsd:complexType>
              <xsd:all>
                <xsd:element ref="ns2:_Version" minOccurs="0"/>
                <xsd:element ref="ns3:Date_x0020_and_x0020_Time" minOccurs="0"/>
                <xsd:element ref="ns4:SharedWithUsers" minOccurs="0"/>
                <xsd:element ref="ns3:Category" minOccurs="0"/>
                <xsd:element ref="ns3:Sub_Category_1" minOccurs="0"/>
                <xsd:element ref="ns4:SharingHintHash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  <xsd:element ref="ns4:LastSharedByUser" minOccurs="0"/>
                <xsd:element ref="ns4:LastSharedByTime" minOccurs="0"/>
                <xsd:element ref="ns3:_x0074_z21" minOccurs="0"/>
                <xsd:element ref="ns3:Active_x0020_Pro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8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0471c-f084-4315-a5eb-9455db01c743" elementFormDefault="qualified">
    <xsd:import namespace="http://schemas.microsoft.com/office/2006/documentManagement/types"/>
    <xsd:import namespace="http://schemas.microsoft.com/office/infopath/2007/PartnerControls"/>
    <xsd:element name="Date_x0020_and_x0020_Time" ma:index="9" nillable="true" ma:displayName="Date and Time" ma:description="Date and Time" ma:format="DateTime" ma:internalName="Date_x0020_and_x0020_Time">
      <xsd:simpleType>
        <xsd:restriction base="dms:DateTime"/>
      </xsd:simpleType>
    </xsd:element>
    <xsd:element name="Category" ma:index="11" nillable="true" ma:displayName="Category" ma:internalName="Category">
      <xsd:simpleType>
        <xsd:restriction base="dms:Text">
          <xsd:maxLength value="255"/>
        </xsd:restriction>
      </xsd:simpleType>
    </xsd:element>
    <xsd:element name="Sub_Category_1" ma:index="12" nillable="true" ma:displayName="Sub_Category_1" ma:internalName="Sub_Category_1">
      <xsd:simpleType>
        <xsd:restriction base="dms:Text">
          <xsd:maxLength value="255"/>
        </xsd:restriction>
      </xsd:simpleType>
    </xsd:element>
    <xsd:element name="_x0074_z21" ma:index="19" nillable="true" ma:displayName="Person or Group" ma:list="UserInfo" ma:internalName="_x0074_z21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ive_x0020_Project" ma:index="20" nillable="true" ma:displayName="Active Project" ma:default="1" ma:description="Column to indicate inactive project folders" ma:internalName="Active_x0020_Project">
      <xsd:simpleType>
        <xsd:restriction base="dms:Boolean"/>
      </xsd:simpleType>
    </xsd:element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39003-668a-4940-aa31-a697c9d9a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2FECF1-8E02-466D-91CB-408B76C4FE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F78544-5F26-4138-AA8E-F24849F37AE3}">
  <ds:schemaRefs>
    <ds:schemaRef ds:uri="http://schemas.microsoft.com/office/2006/metadata/properties"/>
    <ds:schemaRef ds:uri="1c60471c-f084-4315-a5eb-9455db01c743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4439003-668a-4940-aa31-a697c9d9a1af"/>
    <ds:schemaRef ds:uri="http://schemas.microsoft.com/office/2006/documentManagement/types"/>
    <ds:schemaRef ds:uri="http://purl.org/dc/elements/1.1/"/>
    <ds:schemaRef ds:uri="http://schemas.microsoft.com/sharepoint/v3/field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6303F2F-A499-4B95-A85B-508E835D631E}"/>
</file>

<file path=docProps/app.xml><?xml version="1.0" encoding="utf-8"?>
<Properties xmlns="http://schemas.openxmlformats.org/officeDocument/2006/extended-properties" xmlns:vt="http://schemas.openxmlformats.org/officeDocument/2006/docPropsVTypes">
  <TotalTime>11447</TotalTime>
  <Words>354</Words>
  <Application>Microsoft Office PowerPoint</Application>
  <PresentationFormat>On-screen Show (4:3)</PresentationFormat>
  <Paragraphs>37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Clarity</vt:lpstr>
      <vt:lpstr>This is a SAMPLE Powerpoint. The information should be replaced with data and updates from your program.</vt:lpstr>
      <vt:lpstr>Caregiver Depression screening in [state]</vt:lpstr>
      <vt:lpstr>Why focus on caregiver depression?</vt:lpstr>
      <vt:lpstr>Why focus on caregiver depression?</vt:lpstr>
      <vt:lpstr>Why focus on caregiver depression?</vt:lpstr>
      <vt:lpstr>PowerPoint Presentation</vt:lpstr>
      <vt:lpstr>We have been steadily increasing our rates of primary caregiver depression screenings since our program began in 2010.</vt:lpstr>
      <vt:lpstr>In 20XX, we screened XX% of caregivers for depression within 3 months of their child’s birth.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Toolkit Depression Screening Sample PowerPoint Presentation – August 30, 2017</dc:title>
  <dc:creator>Susan Zaid</dc:creator>
  <cp:lastModifiedBy>KM Miller</cp:lastModifiedBy>
  <cp:revision>75</cp:revision>
  <dcterms:modified xsi:type="dcterms:W3CDTF">2017-07-21T18:35:06Z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0x010100A6A79EE78A01ED4B8B3596647828ED23</vt:lpwstr>
  </property>
</Properties>
</file>