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handoutMasterIdLst>
    <p:handoutMasterId r:id="rId34"/>
  </p:handoutMasterIdLst>
  <p:sldIdLst>
    <p:sldId id="497" r:id="rId5"/>
    <p:sldId id="494" r:id="rId6"/>
    <p:sldId id="493" r:id="rId7"/>
    <p:sldId id="264" r:id="rId8"/>
    <p:sldId id="263" r:id="rId9"/>
    <p:sldId id="486" r:id="rId10"/>
    <p:sldId id="265" r:id="rId11"/>
    <p:sldId id="275" r:id="rId12"/>
    <p:sldId id="472" r:id="rId13"/>
    <p:sldId id="270" r:id="rId14"/>
    <p:sldId id="487" r:id="rId15"/>
    <p:sldId id="492" r:id="rId16"/>
    <p:sldId id="489" r:id="rId17"/>
    <p:sldId id="484" r:id="rId18"/>
    <p:sldId id="482" r:id="rId19"/>
    <p:sldId id="483" r:id="rId20"/>
    <p:sldId id="480" r:id="rId21"/>
    <p:sldId id="276" r:id="rId22"/>
    <p:sldId id="488" r:id="rId23"/>
    <p:sldId id="281" r:id="rId24"/>
    <p:sldId id="490" r:id="rId25"/>
    <p:sldId id="282" r:id="rId26"/>
    <p:sldId id="473" r:id="rId27"/>
    <p:sldId id="284" r:id="rId28"/>
    <p:sldId id="285" r:id="rId29"/>
    <p:sldId id="496" r:id="rId30"/>
    <p:sldId id="461" r:id="rId31"/>
    <p:sldId id="41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Zaid" initials="SZ" lastIdx="69" clrIdx="0"/>
  <p:cmAuthor id="7" name="JBA" initials="JBA" lastIdx="10" clrIdx="7">
    <p:extLst/>
  </p:cmAuthor>
  <p:cmAuthor id="1" name="Susan" initials="S" lastIdx="36" clrIdx="1"/>
  <p:cmAuthor id="8" name="Mallory Quigley Clark" initials="MQC" lastIdx="12" clrIdx="8">
    <p:extLst/>
  </p:cmAuthor>
  <p:cmAuthor id="2" name="Matthew J. Poes" initials="MJP" lastIdx="25" clrIdx="2"/>
  <p:cmAuthor id="9" name="KM Miller" initials="KM Miller" lastIdx="4" clrIdx="9">
    <p:extLst/>
  </p:cmAuthor>
  <p:cmAuthor id="3" name="Kate Lyon" initials="KL" lastIdx="2" clrIdx="3"/>
  <p:cmAuthor id="10" name="Julie Leis" initials="JL" lastIdx="46" clrIdx="10">
    <p:extLst/>
  </p:cmAuthor>
  <p:cmAuthor id="4" name="Waidelich, Elisa J (DOH)" initials="EJW" lastIdx="6" clrIdx="4"/>
  <p:cmAuthor id="11" name="Pooja Gupta" initials="PG" lastIdx="7" clrIdx="11"/>
  <p:cmAuthor id="5" name="Mallory Quigley" initials="MQ" lastIdx="59" clrIdx="5">
    <p:extLst/>
  </p:cmAuthor>
  <p:cmAuthor id="6" name="Kassie Mae Miller" initials="KMM" lastIdx="26"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61" autoAdjust="0"/>
  </p:normalViewPr>
  <p:slideViewPr>
    <p:cSldViewPr snapToGrid="0">
      <p:cViewPr varScale="1">
        <p:scale>
          <a:sx n="80" d="100"/>
          <a:sy n="80" d="100"/>
        </p:scale>
        <p:origin x="2436"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E0FB4-9B94-4114-B748-ED90D48A21F5}" type="doc">
      <dgm:prSet loTypeId="urn:microsoft.com/office/officeart/2005/8/layout/bProcess4" loCatId="process" qsTypeId="urn:microsoft.com/office/officeart/2005/8/quickstyle/simple1" qsCatId="simple" csTypeId="urn:microsoft.com/office/officeart/2005/8/colors/accent4_2" csCatId="accent4" phldr="1"/>
      <dgm:spPr/>
      <dgm:t>
        <a:bodyPr/>
        <a:lstStyle/>
        <a:p>
          <a:endParaRPr lang="en-US"/>
        </a:p>
      </dgm:t>
    </dgm:pt>
    <dgm:pt modelId="{89552855-DAC1-4E4A-B71F-7E4C81ACFDA0}">
      <dgm:prSet phldrT="[Text]" custT="1"/>
      <dgm:spPr>
        <a:solidFill>
          <a:schemeClr val="tx2"/>
        </a:solidFill>
      </dgm:spPr>
      <dgm:t>
        <a:bodyPr/>
        <a:lstStyle/>
        <a:p>
          <a:pPr algn="ctr"/>
          <a:r>
            <a:rPr lang="en-US" sz="1600" b="1">
              <a:latin typeface="Calibri" panose="020F0502020204030204" pitchFamily="34" charset="0"/>
            </a:rPr>
            <a:t>Collect Data</a:t>
          </a:r>
        </a:p>
      </dgm:t>
    </dgm:pt>
    <dgm:pt modelId="{767924BF-CC54-45D1-A5E2-3BBFEE22CD3B}" type="parTrans" cxnId="{752949D3-69C4-4B34-8773-358E59DE08C7}">
      <dgm:prSet/>
      <dgm:spPr/>
      <dgm:t>
        <a:bodyPr/>
        <a:lstStyle/>
        <a:p>
          <a:endParaRPr lang="en-US" sz="1600" b="1">
            <a:latin typeface="Calibri" panose="020F0502020204030204" pitchFamily="34" charset="0"/>
          </a:endParaRPr>
        </a:p>
      </dgm:t>
    </dgm:pt>
    <dgm:pt modelId="{C2EDA8B1-FB57-4245-A3AC-95D768150131}" type="sibTrans" cxnId="{752949D3-69C4-4B34-8773-358E59DE08C7}">
      <dgm:prSet/>
      <dgm:spPr/>
      <dgm:t>
        <a:bodyPr/>
        <a:lstStyle/>
        <a:p>
          <a:endParaRPr lang="en-US" sz="1600" b="1">
            <a:latin typeface="Calibri" panose="020F0502020204030204" pitchFamily="34" charset="0"/>
          </a:endParaRPr>
        </a:p>
      </dgm:t>
    </dgm:pt>
    <dgm:pt modelId="{81EDEA1F-AB68-4FB6-A197-FF54BAFAD471}">
      <dgm:prSet phldrT="[Text]" custT="1"/>
      <dgm:spPr>
        <a:solidFill>
          <a:schemeClr val="tx2"/>
        </a:solidFill>
      </dgm:spPr>
      <dgm:t>
        <a:bodyPr/>
        <a:lstStyle/>
        <a:p>
          <a:pPr algn="ctr"/>
          <a:r>
            <a:rPr lang="en-US" sz="1600" b="1">
              <a:latin typeface="Calibri" panose="020F0502020204030204" pitchFamily="34" charset="0"/>
            </a:rPr>
            <a:t>Ensure Data Quality</a:t>
          </a:r>
        </a:p>
      </dgm:t>
    </dgm:pt>
    <dgm:pt modelId="{4BAD722E-A0CF-4EF3-919D-ECFD1A945582}" type="parTrans" cxnId="{D93F8378-0860-4432-B475-88BFE13CB64F}">
      <dgm:prSet/>
      <dgm:spPr/>
      <dgm:t>
        <a:bodyPr/>
        <a:lstStyle/>
        <a:p>
          <a:endParaRPr lang="en-US" sz="1600" b="1">
            <a:latin typeface="Calibri" panose="020F0502020204030204" pitchFamily="34" charset="0"/>
          </a:endParaRPr>
        </a:p>
      </dgm:t>
    </dgm:pt>
    <dgm:pt modelId="{DB00309F-5187-454D-83F9-461072FA3B2D}" type="sibTrans" cxnId="{D93F8378-0860-4432-B475-88BFE13CB64F}">
      <dgm:prSet/>
      <dgm:spPr/>
      <dgm:t>
        <a:bodyPr/>
        <a:lstStyle/>
        <a:p>
          <a:endParaRPr lang="en-US" sz="1600" b="1">
            <a:latin typeface="Calibri" panose="020F0502020204030204" pitchFamily="34" charset="0"/>
          </a:endParaRPr>
        </a:p>
      </dgm:t>
    </dgm:pt>
    <dgm:pt modelId="{ACA6C2F4-3190-48F2-A3D2-1882477BD446}">
      <dgm:prSet phldrT="[Text]" custT="1"/>
      <dgm:spPr>
        <a:solidFill>
          <a:schemeClr val="tx2"/>
        </a:solidFill>
      </dgm:spPr>
      <dgm:t>
        <a:bodyPr/>
        <a:lstStyle/>
        <a:p>
          <a:pPr algn="ctr"/>
          <a:r>
            <a:rPr lang="en-US" sz="1600" b="1">
              <a:latin typeface="Calibri" panose="020F0502020204030204" pitchFamily="34" charset="0"/>
            </a:rPr>
            <a:t> Present Data</a:t>
          </a:r>
        </a:p>
      </dgm:t>
    </dgm:pt>
    <dgm:pt modelId="{61418B98-53E6-494F-99FE-A5749D7FCB3A}" type="parTrans" cxnId="{EC5041F7-0CE5-4815-BDDB-787FC4034A2E}">
      <dgm:prSet/>
      <dgm:spPr/>
      <dgm:t>
        <a:bodyPr/>
        <a:lstStyle/>
        <a:p>
          <a:endParaRPr lang="en-US" sz="1600" b="1">
            <a:latin typeface="Calibri" panose="020F0502020204030204" pitchFamily="34" charset="0"/>
          </a:endParaRPr>
        </a:p>
      </dgm:t>
    </dgm:pt>
    <dgm:pt modelId="{D03F51C4-E1FC-4168-9057-8FE9981864D4}" type="sibTrans" cxnId="{EC5041F7-0CE5-4815-BDDB-787FC4034A2E}">
      <dgm:prSet/>
      <dgm:spPr/>
      <dgm:t>
        <a:bodyPr/>
        <a:lstStyle/>
        <a:p>
          <a:endParaRPr lang="en-US" sz="1600" b="1">
            <a:latin typeface="Calibri" panose="020F0502020204030204" pitchFamily="34" charset="0"/>
          </a:endParaRPr>
        </a:p>
      </dgm:t>
    </dgm:pt>
    <dgm:pt modelId="{ED76426F-BA19-473A-A5C5-C618C2D9A4E2}">
      <dgm:prSet phldrT="[Text]" custT="1"/>
      <dgm:spPr>
        <a:solidFill>
          <a:schemeClr val="accent5"/>
        </a:solidFill>
      </dgm:spPr>
      <dgm:t>
        <a:bodyPr/>
        <a:lstStyle/>
        <a:p>
          <a:pPr algn="ctr"/>
          <a:r>
            <a:rPr lang="en-US" sz="1600" b="1">
              <a:latin typeface="Calibri" panose="020F0502020204030204" pitchFamily="34" charset="0"/>
            </a:rPr>
            <a:t>Identify Areas for Improvement</a:t>
          </a:r>
        </a:p>
      </dgm:t>
    </dgm:pt>
    <dgm:pt modelId="{F776B882-80BF-45B9-ADA9-CFA0EBF68243}" type="parTrans" cxnId="{0E2CCA5A-F025-457D-B016-BDA6B7A55856}">
      <dgm:prSet/>
      <dgm:spPr/>
      <dgm:t>
        <a:bodyPr/>
        <a:lstStyle/>
        <a:p>
          <a:endParaRPr lang="en-US" sz="1600" b="1">
            <a:latin typeface="Calibri" panose="020F0502020204030204" pitchFamily="34" charset="0"/>
          </a:endParaRPr>
        </a:p>
      </dgm:t>
    </dgm:pt>
    <dgm:pt modelId="{F31841EB-4985-4CF5-A10C-500A43CDFDE8}" type="sibTrans" cxnId="{0E2CCA5A-F025-457D-B016-BDA6B7A55856}">
      <dgm:prSet/>
      <dgm:spPr/>
      <dgm:t>
        <a:bodyPr/>
        <a:lstStyle/>
        <a:p>
          <a:endParaRPr lang="en-US" sz="1600" b="1">
            <a:latin typeface="Calibri" panose="020F0502020204030204" pitchFamily="34" charset="0"/>
          </a:endParaRPr>
        </a:p>
      </dgm:t>
    </dgm:pt>
    <dgm:pt modelId="{21A33D8C-E3F2-4F65-B006-2282B0F791B4}">
      <dgm:prSet phldrT="[Text]" custT="1"/>
      <dgm:spPr/>
      <dgm:t>
        <a:bodyPr/>
        <a:lstStyle/>
        <a:p>
          <a:pPr algn="ctr"/>
          <a:r>
            <a:rPr lang="en-US" sz="1600" b="1">
              <a:latin typeface="Calibri" panose="020F0502020204030204" pitchFamily="34" charset="0"/>
            </a:rPr>
            <a:t>Create Process Maps and Key Drivers</a:t>
          </a:r>
        </a:p>
      </dgm:t>
    </dgm:pt>
    <dgm:pt modelId="{7489195B-A078-4982-9205-520575FB042D}" type="parTrans" cxnId="{53E08ADB-5F92-4427-B4B1-263D167EE6A0}">
      <dgm:prSet/>
      <dgm:spPr/>
      <dgm:t>
        <a:bodyPr/>
        <a:lstStyle/>
        <a:p>
          <a:endParaRPr lang="en-US" sz="1600" b="1">
            <a:latin typeface="Calibri" panose="020F0502020204030204" pitchFamily="34" charset="0"/>
          </a:endParaRPr>
        </a:p>
      </dgm:t>
    </dgm:pt>
    <dgm:pt modelId="{4D8E1FEF-C830-4374-9930-8766C65607CC}" type="sibTrans" cxnId="{53E08ADB-5F92-4427-B4B1-263D167EE6A0}">
      <dgm:prSet/>
      <dgm:spPr/>
      <dgm:t>
        <a:bodyPr/>
        <a:lstStyle/>
        <a:p>
          <a:endParaRPr lang="en-US" sz="1600" b="1">
            <a:latin typeface="Calibri" panose="020F0502020204030204" pitchFamily="34" charset="0"/>
          </a:endParaRPr>
        </a:p>
      </dgm:t>
    </dgm:pt>
    <dgm:pt modelId="{AE8BF44C-A446-4715-9864-09A5E0EAF82C}">
      <dgm:prSet phldrT="[Text]" custT="1"/>
      <dgm:spPr/>
      <dgm:t>
        <a:bodyPr/>
        <a:lstStyle/>
        <a:p>
          <a:pPr algn="ctr"/>
          <a:r>
            <a:rPr lang="en-US" sz="1600" b="1" baseline="0">
              <a:latin typeface="Calibri" panose="020F0502020204030204" pitchFamily="34" charset="0"/>
            </a:rPr>
            <a:t> Generate PDSA Test Cycles</a:t>
          </a:r>
          <a:endParaRPr lang="en-US" sz="1600" b="1">
            <a:latin typeface="Calibri" panose="020F0502020204030204" pitchFamily="34" charset="0"/>
          </a:endParaRPr>
        </a:p>
      </dgm:t>
    </dgm:pt>
    <dgm:pt modelId="{AC5B059D-F73E-4251-9A3B-267E62A674A4}" type="parTrans" cxnId="{CF9DC101-3E14-474F-9EB2-F59BCEF17696}">
      <dgm:prSet/>
      <dgm:spPr/>
      <dgm:t>
        <a:bodyPr/>
        <a:lstStyle/>
        <a:p>
          <a:endParaRPr lang="en-US" sz="1600" b="1">
            <a:latin typeface="Calibri" panose="020F0502020204030204" pitchFamily="34" charset="0"/>
          </a:endParaRPr>
        </a:p>
      </dgm:t>
    </dgm:pt>
    <dgm:pt modelId="{4745F0FA-C941-4485-BB88-4E61C6276A73}" type="sibTrans" cxnId="{CF9DC101-3E14-474F-9EB2-F59BCEF17696}">
      <dgm:prSet/>
      <dgm:spPr/>
      <dgm:t>
        <a:bodyPr/>
        <a:lstStyle/>
        <a:p>
          <a:endParaRPr lang="en-US" sz="1600" b="1">
            <a:latin typeface="Calibri" panose="020F0502020204030204" pitchFamily="34" charset="0"/>
          </a:endParaRPr>
        </a:p>
      </dgm:t>
    </dgm:pt>
    <dgm:pt modelId="{FACCF7E6-E3C9-4C63-981C-485F78DC2FE2}">
      <dgm:prSet phldrT="[Text]" custT="1"/>
      <dgm:spPr/>
      <dgm:t>
        <a:bodyPr/>
        <a:lstStyle/>
        <a:p>
          <a:pPr algn="ctr"/>
          <a:r>
            <a:rPr lang="en-US" sz="1600" b="1">
              <a:latin typeface="Calibri" panose="020F0502020204030204" pitchFamily="34" charset="0"/>
            </a:rPr>
            <a:t> Track and Interpret Results</a:t>
          </a:r>
        </a:p>
      </dgm:t>
    </dgm:pt>
    <dgm:pt modelId="{C6AE8771-715F-4633-831D-CB57EA2CF04E}" type="parTrans" cxnId="{5DF7F61C-0176-4CC8-A45F-DA86CC0A7301}">
      <dgm:prSet/>
      <dgm:spPr/>
      <dgm:t>
        <a:bodyPr/>
        <a:lstStyle/>
        <a:p>
          <a:endParaRPr lang="en-US" sz="1600" b="1">
            <a:latin typeface="Calibri" panose="020F0502020204030204" pitchFamily="34" charset="0"/>
          </a:endParaRPr>
        </a:p>
      </dgm:t>
    </dgm:pt>
    <dgm:pt modelId="{58301831-8A4C-4E3A-904A-7EFC105CF5BF}" type="sibTrans" cxnId="{5DF7F61C-0176-4CC8-A45F-DA86CC0A7301}">
      <dgm:prSet/>
      <dgm:spPr/>
      <dgm:t>
        <a:bodyPr/>
        <a:lstStyle/>
        <a:p>
          <a:endParaRPr lang="en-US" sz="1600" b="1">
            <a:latin typeface="Calibri" panose="020F0502020204030204" pitchFamily="34" charset="0"/>
          </a:endParaRPr>
        </a:p>
      </dgm:t>
    </dgm:pt>
    <dgm:pt modelId="{BAEF37E6-14BA-48AA-AE51-5EF1AAFBF1B7}">
      <dgm:prSet phldrT="[Text]" custT="1"/>
      <dgm:spPr>
        <a:solidFill>
          <a:schemeClr val="accent1"/>
        </a:solidFill>
      </dgm:spPr>
      <dgm:t>
        <a:bodyPr/>
        <a:lstStyle/>
        <a:p>
          <a:pPr algn="ctr"/>
          <a:r>
            <a:rPr lang="en-US" sz="1600" b="1">
              <a:latin typeface="Calibri" panose="020F0502020204030204" pitchFamily="34" charset="0"/>
            </a:rPr>
            <a:t>Identify Lessons Learned</a:t>
          </a:r>
        </a:p>
      </dgm:t>
    </dgm:pt>
    <dgm:pt modelId="{99E86871-5679-4880-BFEF-7D58B22ADF89}" type="parTrans" cxnId="{B5D42042-054B-4E74-A969-0A319AAC016E}">
      <dgm:prSet/>
      <dgm:spPr/>
      <dgm:t>
        <a:bodyPr/>
        <a:lstStyle/>
        <a:p>
          <a:endParaRPr lang="en-US" sz="1600" b="1">
            <a:latin typeface="Calibri" panose="020F0502020204030204" pitchFamily="34" charset="0"/>
          </a:endParaRPr>
        </a:p>
      </dgm:t>
    </dgm:pt>
    <dgm:pt modelId="{E5A4937F-8024-4B37-A5C2-D175DCE9BFE9}" type="sibTrans" cxnId="{B5D42042-054B-4E74-A969-0A319AAC016E}">
      <dgm:prSet/>
      <dgm:spPr/>
      <dgm:t>
        <a:bodyPr/>
        <a:lstStyle/>
        <a:p>
          <a:endParaRPr lang="en-US" sz="1600" b="1">
            <a:latin typeface="Calibri" panose="020F0502020204030204" pitchFamily="34" charset="0"/>
          </a:endParaRPr>
        </a:p>
      </dgm:t>
    </dgm:pt>
    <dgm:pt modelId="{DF78A0D6-1B80-429B-82F3-516FFEEA0627}">
      <dgm:prSet phldrT="[Text]" custT="1"/>
      <dgm:spPr>
        <a:solidFill>
          <a:schemeClr val="accent1"/>
        </a:solidFill>
      </dgm:spPr>
      <dgm:t>
        <a:bodyPr/>
        <a:lstStyle/>
        <a:p>
          <a:pPr algn="ctr"/>
          <a:r>
            <a:rPr lang="en-US" sz="1600" b="1">
              <a:latin typeface="Calibri" panose="020F0502020204030204" pitchFamily="34" charset="0"/>
            </a:rPr>
            <a:t>Engage in Wider Testing</a:t>
          </a:r>
        </a:p>
      </dgm:t>
    </dgm:pt>
    <dgm:pt modelId="{AC6EDAE4-512A-4EC5-9D53-B4A79C9A8C04}" type="parTrans" cxnId="{9B0CFC37-6F04-4F82-93DC-9BA72C32604A}">
      <dgm:prSet/>
      <dgm:spPr/>
      <dgm:t>
        <a:bodyPr/>
        <a:lstStyle/>
        <a:p>
          <a:endParaRPr lang="en-US" sz="1600" b="1">
            <a:latin typeface="Calibri" panose="020F0502020204030204" pitchFamily="34" charset="0"/>
          </a:endParaRPr>
        </a:p>
      </dgm:t>
    </dgm:pt>
    <dgm:pt modelId="{2E87F523-176A-4006-AC67-DCADC113D647}" type="sibTrans" cxnId="{9B0CFC37-6F04-4F82-93DC-9BA72C32604A}">
      <dgm:prSet/>
      <dgm:spPr/>
      <dgm:t>
        <a:bodyPr/>
        <a:lstStyle/>
        <a:p>
          <a:endParaRPr lang="en-US" sz="1600" b="1">
            <a:latin typeface="Calibri" panose="020F0502020204030204" pitchFamily="34" charset="0"/>
          </a:endParaRPr>
        </a:p>
      </dgm:t>
    </dgm:pt>
    <dgm:pt modelId="{6445DEB6-AD3F-47E6-9579-346980747F17}">
      <dgm:prSet custT="1"/>
      <dgm:spPr>
        <a:solidFill>
          <a:schemeClr val="tx2"/>
        </a:solidFill>
      </dgm:spPr>
      <dgm:t>
        <a:bodyPr/>
        <a:lstStyle/>
        <a:p>
          <a:pPr algn="ctr"/>
          <a:r>
            <a:rPr lang="en-US" sz="1600" b="1" baseline="0">
              <a:latin typeface="Calibri" panose="020F0502020204030204" pitchFamily="34" charset="0"/>
            </a:rPr>
            <a:t>Disseminate Charts</a:t>
          </a:r>
          <a:endParaRPr lang="en-US" sz="1600" b="1">
            <a:latin typeface="Calibri" panose="020F0502020204030204" pitchFamily="34" charset="0"/>
          </a:endParaRPr>
        </a:p>
      </dgm:t>
    </dgm:pt>
    <dgm:pt modelId="{301DC312-B16C-4F59-A47A-7D9A0E797443}" type="parTrans" cxnId="{9F54DC03-C478-4C82-8E47-F737DD5ED5FC}">
      <dgm:prSet/>
      <dgm:spPr/>
      <dgm:t>
        <a:bodyPr/>
        <a:lstStyle/>
        <a:p>
          <a:endParaRPr lang="en-US" sz="1600" b="1">
            <a:latin typeface="Calibri" panose="020F0502020204030204" pitchFamily="34" charset="0"/>
          </a:endParaRPr>
        </a:p>
      </dgm:t>
    </dgm:pt>
    <dgm:pt modelId="{2DD04F3D-EA9A-42B9-A373-8E607E63A2E2}" type="sibTrans" cxnId="{9F54DC03-C478-4C82-8E47-F737DD5ED5FC}">
      <dgm:prSet/>
      <dgm:spPr/>
      <dgm:t>
        <a:bodyPr/>
        <a:lstStyle/>
        <a:p>
          <a:endParaRPr lang="en-US" sz="1600" b="1">
            <a:latin typeface="Calibri" panose="020F0502020204030204" pitchFamily="34" charset="0"/>
          </a:endParaRPr>
        </a:p>
      </dgm:t>
    </dgm:pt>
    <dgm:pt modelId="{A267A42D-19C0-4242-AF86-2682E8BAA7E6}">
      <dgm:prSet custT="1"/>
      <dgm:spPr>
        <a:solidFill>
          <a:schemeClr val="accent1"/>
        </a:solidFill>
      </dgm:spPr>
      <dgm:t>
        <a:bodyPr/>
        <a:lstStyle/>
        <a:p>
          <a:pPr algn="ctr"/>
          <a:r>
            <a:rPr lang="en-US" sz="1600" b="1">
              <a:latin typeface="Calibri" panose="020F0502020204030204" pitchFamily="34" charset="0"/>
            </a:rPr>
            <a:t> Disseminate Results</a:t>
          </a:r>
        </a:p>
      </dgm:t>
    </dgm:pt>
    <dgm:pt modelId="{34993E69-A86A-477B-BB03-EFCF85D0146C}" type="parTrans" cxnId="{3C09E930-CB6E-457E-A326-75A74755C62A}">
      <dgm:prSet/>
      <dgm:spPr/>
      <dgm:t>
        <a:bodyPr/>
        <a:lstStyle/>
        <a:p>
          <a:endParaRPr lang="en-US" sz="1600" b="1">
            <a:latin typeface="Calibri" panose="020F0502020204030204" pitchFamily="34" charset="0"/>
          </a:endParaRPr>
        </a:p>
      </dgm:t>
    </dgm:pt>
    <dgm:pt modelId="{9118F5B2-378E-43B5-B5D9-DC4141912A90}" type="sibTrans" cxnId="{3C09E930-CB6E-457E-A326-75A74755C62A}">
      <dgm:prSet/>
      <dgm:spPr/>
      <dgm:t>
        <a:bodyPr/>
        <a:lstStyle/>
        <a:p>
          <a:endParaRPr lang="en-US" sz="1600" b="1">
            <a:latin typeface="Calibri" panose="020F0502020204030204" pitchFamily="34" charset="0"/>
          </a:endParaRPr>
        </a:p>
      </dgm:t>
    </dgm:pt>
    <dgm:pt modelId="{C8B9AAAC-CDC4-4071-AD41-7ED4A99626E9}">
      <dgm:prSet phldrT="[Text]" custT="1"/>
      <dgm:spPr>
        <a:solidFill>
          <a:schemeClr val="tx2"/>
        </a:solidFill>
      </dgm:spPr>
      <dgm:t>
        <a:bodyPr/>
        <a:lstStyle/>
        <a:p>
          <a:pPr algn="ctr"/>
          <a:r>
            <a:rPr lang="en-US" sz="1600" b="1">
              <a:latin typeface="Calibri" panose="020F0502020204030204" pitchFamily="34" charset="0"/>
            </a:rPr>
            <a:t>Form CQI Team</a:t>
          </a:r>
        </a:p>
      </dgm:t>
    </dgm:pt>
    <dgm:pt modelId="{799D9510-6881-4827-981B-175F101CC67C}" type="parTrans" cxnId="{0B0FD374-4DED-4E51-A92B-EBE425EA0528}">
      <dgm:prSet/>
      <dgm:spPr/>
      <dgm:t>
        <a:bodyPr/>
        <a:lstStyle/>
        <a:p>
          <a:endParaRPr lang="en-US"/>
        </a:p>
      </dgm:t>
    </dgm:pt>
    <dgm:pt modelId="{F77AD3EF-493E-4A16-9BA9-5BB8C7837CA5}" type="sibTrans" cxnId="{0B0FD374-4DED-4E51-A92B-EBE425EA0528}">
      <dgm:prSet/>
      <dgm:spPr/>
      <dgm:t>
        <a:bodyPr/>
        <a:lstStyle/>
        <a:p>
          <a:endParaRPr lang="en-US"/>
        </a:p>
      </dgm:t>
    </dgm:pt>
    <dgm:pt modelId="{724B60EA-5175-4776-AA0F-6F252F1A337F}" type="pres">
      <dgm:prSet presAssocID="{01CE0FB4-9B94-4114-B748-ED90D48A21F5}" presName="Name0" presStyleCnt="0">
        <dgm:presLayoutVars>
          <dgm:dir/>
          <dgm:resizeHandles/>
        </dgm:presLayoutVars>
      </dgm:prSet>
      <dgm:spPr/>
    </dgm:pt>
    <dgm:pt modelId="{44980019-D0C1-4767-ABAA-7631288F7A6E}" type="pres">
      <dgm:prSet presAssocID="{C8B9AAAC-CDC4-4071-AD41-7ED4A99626E9}" presName="compNode" presStyleCnt="0"/>
      <dgm:spPr/>
    </dgm:pt>
    <dgm:pt modelId="{89319D59-FDB2-45B5-8A5E-118C3088F64E}" type="pres">
      <dgm:prSet presAssocID="{C8B9AAAC-CDC4-4071-AD41-7ED4A99626E9}" presName="dummyConnPt" presStyleCnt="0"/>
      <dgm:spPr/>
    </dgm:pt>
    <dgm:pt modelId="{676C9826-22E1-4654-BE14-1FE4BDA926A8}" type="pres">
      <dgm:prSet presAssocID="{C8B9AAAC-CDC4-4071-AD41-7ED4A99626E9}" presName="node" presStyleLbl="node1" presStyleIdx="0" presStyleCnt="12">
        <dgm:presLayoutVars>
          <dgm:bulletEnabled val="1"/>
        </dgm:presLayoutVars>
      </dgm:prSet>
      <dgm:spPr/>
    </dgm:pt>
    <dgm:pt modelId="{8940C134-9622-48BF-BBEF-C08414E9E5F0}" type="pres">
      <dgm:prSet presAssocID="{F77AD3EF-493E-4A16-9BA9-5BB8C7837CA5}" presName="sibTrans" presStyleLbl="bgSibTrans2D1" presStyleIdx="0" presStyleCnt="11" custAng="21517998" custScaleX="100613" custScaleY="102949" custLinFactNeighborX="36028"/>
      <dgm:spPr/>
    </dgm:pt>
    <dgm:pt modelId="{C620D1D3-5A63-47DE-B858-13E3F60B8FDE}" type="pres">
      <dgm:prSet presAssocID="{89552855-DAC1-4E4A-B71F-7E4C81ACFDA0}" presName="compNode" presStyleCnt="0"/>
      <dgm:spPr/>
    </dgm:pt>
    <dgm:pt modelId="{5DAAA502-541D-4C37-B392-9187D96E0BFE}" type="pres">
      <dgm:prSet presAssocID="{89552855-DAC1-4E4A-B71F-7E4C81ACFDA0}" presName="dummyConnPt" presStyleCnt="0"/>
      <dgm:spPr/>
    </dgm:pt>
    <dgm:pt modelId="{57935CE3-D5EF-45CD-9BB0-E4E2A55CF9C8}" type="pres">
      <dgm:prSet presAssocID="{89552855-DAC1-4E4A-B71F-7E4C81ACFDA0}" presName="node" presStyleLbl="node1" presStyleIdx="1" presStyleCnt="12" custLinFactNeighborX="-1781">
        <dgm:presLayoutVars>
          <dgm:bulletEnabled val="1"/>
        </dgm:presLayoutVars>
      </dgm:prSet>
      <dgm:spPr/>
    </dgm:pt>
    <dgm:pt modelId="{A73304F4-881B-426A-B69E-BCA5DE1480F8}" type="pres">
      <dgm:prSet presAssocID="{C2EDA8B1-FB57-4245-A3AC-95D768150131}" presName="sibTrans" presStyleLbl="bgSibTrans2D1" presStyleIdx="1" presStyleCnt="11" custLinFactNeighborX="36181" custLinFactNeighborY="26001"/>
      <dgm:spPr/>
    </dgm:pt>
    <dgm:pt modelId="{2C6B337A-5F04-4AE2-8181-719035149EB3}" type="pres">
      <dgm:prSet presAssocID="{81EDEA1F-AB68-4FB6-A197-FF54BAFAD471}" presName="compNode" presStyleCnt="0"/>
      <dgm:spPr/>
    </dgm:pt>
    <dgm:pt modelId="{26012E32-0B65-4EFC-B19C-0B97D775863D}" type="pres">
      <dgm:prSet presAssocID="{81EDEA1F-AB68-4FB6-A197-FF54BAFAD471}" presName="dummyConnPt" presStyleCnt="0"/>
      <dgm:spPr/>
    </dgm:pt>
    <dgm:pt modelId="{DD168E97-F85B-4E88-83A6-32C944D07917}" type="pres">
      <dgm:prSet presAssocID="{81EDEA1F-AB68-4FB6-A197-FF54BAFAD471}" presName="node" presStyleLbl="node1" presStyleIdx="2" presStyleCnt="12" custLinFactNeighborX="-2911" custLinFactNeighborY="4928">
        <dgm:presLayoutVars>
          <dgm:bulletEnabled val="1"/>
        </dgm:presLayoutVars>
      </dgm:prSet>
      <dgm:spPr/>
    </dgm:pt>
    <dgm:pt modelId="{406B11B2-02C4-4517-A7FF-1FD7E8DCD54A}" type="pres">
      <dgm:prSet presAssocID="{DB00309F-5187-454D-83F9-461072FA3B2D}" presName="sibTrans" presStyleLbl="bgSibTrans2D1" presStyleIdx="2" presStyleCnt="11" custAng="130812" custLinFactNeighborX="37418" custLinFactNeighborY="65003"/>
      <dgm:spPr/>
    </dgm:pt>
    <dgm:pt modelId="{DC5F489D-0931-4A63-9141-1F2319AF1238}" type="pres">
      <dgm:prSet presAssocID="{ACA6C2F4-3190-48F2-A3D2-1882477BD446}" presName="compNode" presStyleCnt="0"/>
      <dgm:spPr/>
    </dgm:pt>
    <dgm:pt modelId="{72F4F80E-C7CF-46B3-B1D1-A732E29C222C}" type="pres">
      <dgm:prSet presAssocID="{ACA6C2F4-3190-48F2-A3D2-1882477BD446}" presName="dummyConnPt" presStyleCnt="0"/>
      <dgm:spPr/>
    </dgm:pt>
    <dgm:pt modelId="{6D1EB43C-2EE3-4FFB-B6CF-A70F98CD412F}" type="pres">
      <dgm:prSet presAssocID="{ACA6C2F4-3190-48F2-A3D2-1882477BD446}" presName="node" presStyleLbl="node1" presStyleIdx="3" presStyleCnt="12">
        <dgm:presLayoutVars>
          <dgm:bulletEnabled val="1"/>
        </dgm:presLayoutVars>
      </dgm:prSet>
      <dgm:spPr/>
    </dgm:pt>
    <dgm:pt modelId="{B410053B-AE6B-427F-AB7F-BCD19D52B420}" type="pres">
      <dgm:prSet presAssocID="{D03F51C4-E1FC-4168-9057-8FE9981864D4}" presName="sibTrans" presStyleLbl="bgSibTrans2D1" presStyleIdx="3" presStyleCnt="11" custLinFactY="78445" custLinFactNeighborY="100000"/>
      <dgm:spPr/>
    </dgm:pt>
    <dgm:pt modelId="{B2364517-21B9-4B20-ACAF-7B1031DB9D8D}" type="pres">
      <dgm:prSet presAssocID="{6445DEB6-AD3F-47E6-9579-346980747F17}" presName="compNode" presStyleCnt="0"/>
      <dgm:spPr/>
    </dgm:pt>
    <dgm:pt modelId="{3BAF90D6-2189-42CD-BCAD-3BAA7CF36C83}" type="pres">
      <dgm:prSet presAssocID="{6445DEB6-AD3F-47E6-9579-346980747F17}" presName="dummyConnPt" presStyleCnt="0"/>
      <dgm:spPr/>
    </dgm:pt>
    <dgm:pt modelId="{09AF3329-7365-419A-98DE-A081BFAE2912}" type="pres">
      <dgm:prSet presAssocID="{6445DEB6-AD3F-47E6-9579-346980747F17}" presName="node" presStyleLbl="node1" presStyleIdx="4" presStyleCnt="12">
        <dgm:presLayoutVars>
          <dgm:bulletEnabled val="1"/>
        </dgm:presLayoutVars>
      </dgm:prSet>
      <dgm:spPr/>
    </dgm:pt>
    <dgm:pt modelId="{23D26493-5705-4473-A0B3-91C1C7BDE3D9}" type="pres">
      <dgm:prSet presAssocID="{2DD04F3D-EA9A-42B9-A373-8E607E63A2E2}" presName="sibTrans" presStyleLbl="bgSibTrans2D1" presStyleIdx="4" presStyleCnt="11" custLinFactNeighborX="43028" custLinFactNeighborY="46551"/>
      <dgm:spPr/>
    </dgm:pt>
    <dgm:pt modelId="{43A929CE-A710-4BCF-925B-F0618C12E2B8}" type="pres">
      <dgm:prSet presAssocID="{ED76426F-BA19-473A-A5C5-C618C2D9A4E2}" presName="compNode" presStyleCnt="0"/>
      <dgm:spPr/>
    </dgm:pt>
    <dgm:pt modelId="{9A9B708E-3D01-4B85-82D1-478746BA8B3B}" type="pres">
      <dgm:prSet presAssocID="{ED76426F-BA19-473A-A5C5-C618C2D9A4E2}" presName="dummyConnPt" presStyleCnt="0"/>
      <dgm:spPr/>
    </dgm:pt>
    <dgm:pt modelId="{32954715-8CB1-4A76-9235-76D0ECA4486E}" type="pres">
      <dgm:prSet presAssocID="{ED76426F-BA19-473A-A5C5-C618C2D9A4E2}" presName="node" presStyleLbl="node1" presStyleIdx="5" presStyleCnt="12">
        <dgm:presLayoutVars>
          <dgm:bulletEnabled val="1"/>
        </dgm:presLayoutVars>
      </dgm:prSet>
      <dgm:spPr/>
    </dgm:pt>
    <dgm:pt modelId="{E1F1D590-ECD6-4F31-A1DB-D0C60FEE6C81}" type="pres">
      <dgm:prSet presAssocID="{F31841EB-4985-4CF5-A10C-500A43CDFDE8}" presName="sibTrans" presStyleLbl="bgSibTrans2D1" presStyleIdx="5" presStyleCnt="11" custLinFactNeighborX="40222" custLinFactNeighborY="-15517"/>
      <dgm:spPr/>
    </dgm:pt>
    <dgm:pt modelId="{0F039B70-16DA-454B-818D-8CEF17CF028F}" type="pres">
      <dgm:prSet presAssocID="{21A33D8C-E3F2-4F65-B006-2282B0F791B4}" presName="compNode" presStyleCnt="0"/>
      <dgm:spPr/>
    </dgm:pt>
    <dgm:pt modelId="{BEA5E952-DDD7-466A-A1A3-67CDB42E962F}" type="pres">
      <dgm:prSet presAssocID="{21A33D8C-E3F2-4F65-B006-2282B0F791B4}" presName="dummyConnPt" presStyleCnt="0"/>
      <dgm:spPr/>
    </dgm:pt>
    <dgm:pt modelId="{2A1FE7A5-D4BE-451D-BAA7-EB1650AFC33C}" type="pres">
      <dgm:prSet presAssocID="{21A33D8C-E3F2-4F65-B006-2282B0F791B4}" presName="node" presStyleLbl="node1" presStyleIdx="6" presStyleCnt="12">
        <dgm:presLayoutVars>
          <dgm:bulletEnabled val="1"/>
        </dgm:presLayoutVars>
      </dgm:prSet>
      <dgm:spPr/>
    </dgm:pt>
    <dgm:pt modelId="{9B0AA70F-EDB8-4004-B43D-7A908B74DB2C}" type="pres">
      <dgm:prSet presAssocID="{4D8E1FEF-C830-4374-9930-8766C65607CC}" presName="sibTrans" presStyleLbl="bgSibTrans2D1" presStyleIdx="6" presStyleCnt="11" custLinFactNeighborX="40222" custLinFactNeighborY="15517"/>
      <dgm:spPr/>
    </dgm:pt>
    <dgm:pt modelId="{59B09EF4-6686-48E4-9A1E-E0DD49444E77}" type="pres">
      <dgm:prSet presAssocID="{AE8BF44C-A446-4715-9864-09A5E0EAF82C}" presName="compNode" presStyleCnt="0"/>
      <dgm:spPr/>
    </dgm:pt>
    <dgm:pt modelId="{18E74C9C-D958-4783-B356-8BD9B5E00CEF}" type="pres">
      <dgm:prSet presAssocID="{AE8BF44C-A446-4715-9864-09A5E0EAF82C}" presName="dummyConnPt" presStyleCnt="0"/>
      <dgm:spPr/>
    </dgm:pt>
    <dgm:pt modelId="{DE2608FA-360F-4CBA-A36F-88617A7785B4}" type="pres">
      <dgm:prSet presAssocID="{AE8BF44C-A446-4715-9864-09A5E0EAF82C}" presName="node" presStyleLbl="node1" presStyleIdx="7" presStyleCnt="12">
        <dgm:presLayoutVars>
          <dgm:bulletEnabled val="1"/>
        </dgm:presLayoutVars>
      </dgm:prSet>
      <dgm:spPr/>
    </dgm:pt>
    <dgm:pt modelId="{11627AC4-302B-4DE8-BC14-12305173BD36}" type="pres">
      <dgm:prSet presAssocID="{4745F0FA-C941-4485-BB88-4E61C6276A73}" presName="sibTrans" presStyleLbl="bgSibTrans2D1" presStyleIdx="7" presStyleCnt="11" custLinFactY="55170" custLinFactNeighborX="-526" custLinFactNeighborY="100000"/>
      <dgm:spPr/>
    </dgm:pt>
    <dgm:pt modelId="{64B29F40-A54E-4A8A-BFB9-081A91EA12F6}" type="pres">
      <dgm:prSet presAssocID="{FACCF7E6-E3C9-4C63-981C-485F78DC2FE2}" presName="compNode" presStyleCnt="0"/>
      <dgm:spPr/>
    </dgm:pt>
    <dgm:pt modelId="{1AE963D8-36A5-4761-930C-75AE61D314D1}" type="pres">
      <dgm:prSet presAssocID="{FACCF7E6-E3C9-4C63-981C-485F78DC2FE2}" presName="dummyConnPt" presStyleCnt="0"/>
      <dgm:spPr/>
    </dgm:pt>
    <dgm:pt modelId="{56DF632F-47BA-46D7-9508-DF67BB2E232A}" type="pres">
      <dgm:prSet presAssocID="{FACCF7E6-E3C9-4C63-981C-485F78DC2FE2}" presName="node" presStyleLbl="node1" presStyleIdx="8" presStyleCnt="12">
        <dgm:presLayoutVars>
          <dgm:bulletEnabled val="1"/>
        </dgm:presLayoutVars>
      </dgm:prSet>
      <dgm:spPr/>
    </dgm:pt>
    <dgm:pt modelId="{11FD28C2-26B1-46D8-9F6B-13746827C693}" type="pres">
      <dgm:prSet presAssocID="{58301831-8A4C-4E3A-904A-7EFC105CF5BF}" presName="sibTrans" presStyleLbl="bgSibTrans2D1" presStyleIdx="8" presStyleCnt="11" custLinFactNeighborX="39286" custLinFactNeighborY="7758"/>
      <dgm:spPr/>
    </dgm:pt>
    <dgm:pt modelId="{924071F3-6FFF-4BEC-AAE8-916D3BFFE380}" type="pres">
      <dgm:prSet presAssocID="{BAEF37E6-14BA-48AA-AE51-5EF1AAFBF1B7}" presName="compNode" presStyleCnt="0"/>
      <dgm:spPr/>
    </dgm:pt>
    <dgm:pt modelId="{777EA4C3-9347-4CD4-A37F-651174FCD3C3}" type="pres">
      <dgm:prSet presAssocID="{BAEF37E6-14BA-48AA-AE51-5EF1AAFBF1B7}" presName="dummyConnPt" presStyleCnt="0"/>
      <dgm:spPr/>
    </dgm:pt>
    <dgm:pt modelId="{507EAF7B-5AFC-49F1-B183-0DC3A2FEFFFA}" type="pres">
      <dgm:prSet presAssocID="{BAEF37E6-14BA-48AA-AE51-5EF1AAFBF1B7}" presName="node" presStyleLbl="node1" presStyleIdx="9" presStyleCnt="12">
        <dgm:presLayoutVars>
          <dgm:bulletEnabled val="1"/>
        </dgm:presLayoutVars>
      </dgm:prSet>
      <dgm:spPr/>
    </dgm:pt>
    <dgm:pt modelId="{1DACA6DD-2386-4899-BDF3-3171A2F4EFA4}" type="pres">
      <dgm:prSet presAssocID="{E5A4937F-8024-4B37-A5C2-D175DCE9BFE9}" presName="sibTrans" presStyleLbl="bgSibTrans2D1" presStyleIdx="9" presStyleCnt="11" custLinFactNeighborX="38351"/>
      <dgm:spPr/>
    </dgm:pt>
    <dgm:pt modelId="{F990F4AD-AEDA-458A-B8E5-33849C144AC4}" type="pres">
      <dgm:prSet presAssocID="{DF78A0D6-1B80-429B-82F3-516FFEEA0627}" presName="compNode" presStyleCnt="0"/>
      <dgm:spPr/>
    </dgm:pt>
    <dgm:pt modelId="{BEBA3825-0F2E-455B-B844-53D45CCF522D}" type="pres">
      <dgm:prSet presAssocID="{DF78A0D6-1B80-429B-82F3-516FFEEA0627}" presName="dummyConnPt" presStyleCnt="0"/>
      <dgm:spPr/>
    </dgm:pt>
    <dgm:pt modelId="{8AA5FDEE-D43C-487C-9D41-73DAFBC75748}" type="pres">
      <dgm:prSet presAssocID="{DF78A0D6-1B80-429B-82F3-516FFEEA0627}" presName="node" presStyleLbl="node1" presStyleIdx="10" presStyleCnt="12">
        <dgm:presLayoutVars>
          <dgm:bulletEnabled val="1"/>
        </dgm:presLayoutVars>
      </dgm:prSet>
      <dgm:spPr/>
    </dgm:pt>
    <dgm:pt modelId="{7C75C272-3114-49A0-AB71-55E974854EA1}" type="pres">
      <dgm:prSet presAssocID="{2E87F523-176A-4006-AC67-DCADC113D647}" presName="sibTrans" presStyleLbl="bgSibTrans2D1" presStyleIdx="10" presStyleCnt="11" custLinFactNeighborX="39286" custLinFactNeighborY="-23275"/>
      <dgm:spPr/>
    </dgm:pt>
    <dgm:pt modelId="{2A47B31D-116E-4289-B387-0B7E31617DF0}" type="pres">
      <dgm:prSet presAssocID="{A267A42D-19C0-4242-AF86-2682E8BAA7E6}" presName="compNode" presStyleCnt="0"/>
      <dgm:spPr/>
    </dgm:pt>
    <dgm:pt modelId="{10F95614-5C49-4EAB-AEB3-016047AA57F3}" type="pres">
      <dgm:prSet presAssocID="{A267A42D-19C0-4242-AF86-2682E8BAA7E6}" presName="dummyConnPt" presStyleCnt="0"/>
      <dgm:spPr/>
    </dgm:pt>
    <dgm:pt modelId="{5C9BA320-B1E2-4072-B21A-DAB77F465024}" type="pres">
      <dgm:prSet presAssocID="{A267A42D-19C0-4242-AF86-2682E8BAA7E6}" presName="node" presStyleLbl="node1" presStyleIdx="11" presStyleCnt="12">
        <dgm:presLayoutVars>
          <dgm:bulletEnabled val="1"/>
        </dgm:presLayoutVars>
      </dgm:prSet>
      <dgm:spPr/>
    </dgm:pt>
  </dgm:ptLst>
  <dgm:cxnLst>
    <dgm:cxn modelId="{D9E59400-140C-4855-97C8-EB5DB96A9C02}" type="presOf" srcId="{DF78A0D6-1B80-429B-82F3-516FFEEA0627}" destId="{8AA5FDEE-D43C-487C-9D41-73DAFBC75748}" srcOrd="0" destOrd="0" presId="urn:microsoft.com/office/officeart/2005/8/layout/bProcess4"/>
    <dgm:cxn modelId="{21189C01-2475-4052-91BC-849FF1D94355}" type="presOf" srcId="{F77AD3EF-493E-4A16-9BA9-5BB8C7837CA5}" destId="{8940C134-9622-48BF-BBEF-C08414E9E5F0}" srcOrd="0" destOrd="0" presId="urn:microsoft.com/office/officeart/2005/8/layout/bProcess4"/>
    <dgm:cxn modelId="{CF9DC101-3E14-474F-9EB2-F59BCEF17696}" srcId="{01CE0FB4-9B94-4114-B748-ED90D48A21F5}" destId="{AE8BF44C-A446-4715-9864-09A5E0EAF82C}" srcOrd="7" destOrd="0" parTransId="{AC5B059D-F73E-4251-9A3B-267E62A674A4}" sibTransId="{4745F0FA-C941-4485-BB88-4E61C6276A73}"/>
    <dgm:cxn modelId="{9F54DC03-C478-4C82-8E47-F737DD5ED5FC}" srcId="{01CE0FB4-9B94-4114-B748-ED90D48A21F5}" destId="{6445DEB6-AD3F-47E6-9579-346980747F17}" srcOrd="4" destOrd="0" parTransId="{301DC312-B16C-4F59-A47A-7D9A0E797443}" sibTransId="{2DD04F3D-EA9A-42B9-A373-8E607E63A2E2}"/>
    <dgm:cxn modelId="{510CE30D-253B-4FF2-AD0E-7FE406AC44DC}" type="presOf" srcId="{A267A42D-19C0-4242-AF86-2682E8BAA7E6}" destId="{5C9BA320-B1E2-4072-B21A-DAB77F465024}" srcOrd="0" destOrd="0" presId="urn:microsoft.com/office/officeart/2005/8/layout/bProcess4"/>
    <dgm:cxn modelId="{FF002B0F-83D2-4D0D-A141-2EF90317444C}" type="presOf" srcId="{2DD04F3D-EA9A-42B9-A373-8E607E63A2E2}" destId="{23D26493-5705-4473-A0B3-91C1C7BDE3D9}" srcOrd="0" destOrd="0" presId="urn:microsoft.com/office/officeart/2005/8/layout/bProcess4"/>
    <dgm:cxn modelId="{5DF7F61C-0176-4CC8-A45F-DA86CC0A7301}" srcId="{01CE0FB4-9B94-4114-B748-ED90D48A21F5}" destId="{FACCF7E6-E3C9-4C63-981C-485F78DC2FE2}" srcOrd="8" destOrd="0" parTransId="{C6AE8771-715F-4633-831D-CB57EA2CF04E}" sibTransId="{58301831-8A4C-4E3A-904A-7EFC105CF5BF}"/>
    <dgm:cxn modelId="{B15C7D20-151C-4956-AA37-D5CCD731CFE0}" type="presOf" srcId="{E5A4937F-8024-4B37-A5C2-D175DCE9BFE9}" destId="{1DACA6DD-2386-4899-BDF3-3171A2F4EFA4}" srcOrd="0" destOrd="0" presId="urn:microsoft.com/office/officeart/2005/8/layout/bProcess4"/>
    <dgm:cxn modelId="{4BF2D620-4273-4D96-858D-A20361402C4E}" type="presOf" srcId="{F31841EB-4985-4CF5-A10C-500A43CDFDE8}" destId="{E1F1D590-ECD6-4F31-A1DB-D0C60FEE6C81}" srcOrd="0" destOrd="0" presId="urn:microsoft.com/office/officeart/2005/8/layout/bProcess4"/>
    <dgm:cxn modelId="{7D6A0F2B-FFA4-4AD9-9169-C986FA3B4346}" type="presOf" srcId="{D03F51C4-E1FC-4168-9057-8FE9981864D4}" destId="{B410053B-AE6B-427F-AB7F-BCD19D52B420}" srcOrd="0" destOrd="0" presId="urn:microsoft.com/office/officeart/2005/8/layout/bProcess4"/>
    <dgm:cxn modelId="{3C09E930-CB6E-457E-A326-75A74755C62A}" srcId="{01CE0FB4-9B94-4114-B748-ED90D48A21F5}" destId="{A267A42D-19C0-4242-AF86-2682E8BAA7E6}" srcOrd="11" destOrd="0" parTransId="{34993E69-A86A-477B-BB03-EFCF85D0146C}" sibTransId="{9118F5B2-378E-43B5-B5D9-DC4141912A90}"/>
    <dgm:cxn modelId="{9B0CFC37-6F04-4F82-93DC-9BA72C32604A}" srcId="{01CE0FB4-9B94-4114-B748-ED90D48A21F5}" destId="{DF78A0D6-1B80-429B-82F3-516FFEEA0627}" srcOrd="10" destOrd="0" parTransId="{AC6EDAE4-512A-4EC5-9D53-B4A79C9A8C04}" sibTransId="{2E87F523-176A-4006-AC67-DCADC113D647}"/>
    <dgm:cxn modelId="{52DB4F3A-45E7-42A3-AC7C-250AFCA469C0}" type="presOf" srcId="{6445DEB6-AD3F-47E6-9579-346980747F17}" destId="{09AF3329-7365-419A-98DE-A081BFAE2912}" srcOrd="0" destOrd="0" presId="urn:microsoft.com/office/officeart/2005/8/layout/bProcess4"/>
    <dgm:cxn modelId="{160C9040-53C3-4DD6-864B-A5403CE9D0DA}" type="presOf" srcId="{ACA6C2F4-3190-48F2-A3D2-1882477BD446}" destId="{6D1EB43C-2EE3-4FFB-B6CF-A70F98CD412F}" srcOrd="0" destOrd="0" presId="urn:microsoft.com/office/officeart/2005/8/layout/bProcess4"/>
    <dgm:cxn modelId="{658C865E-5FC0-48E3-A054-65BD0C6D4429}" type="presOf" srcId="{58301831-8A4C-4E3A-904A-7EFC105CF5BF}" destId="{11FD28C2-26B1-46D8-9F6B-13746827C693}" srcOrd="0" destOrd="0" presId="urn:microsoft.com/office/officeart/2005/8/layout/bProcess4"/>
    <dgm:cxn modelId="{3DC63260-5DCA-42F0-832A-BF2E927E29B5}" type="presOf" srcId="{01CE0FB4-9B94-4114-B748-ED90D48A21F5}" destId="{724B60EA-5175-4776-AA0F-6F252F1A337F}" srcOrd="0" destOrd="0" presId="urn:microsoft.com/office/officeart/2005/8/layout/bProcess4"/>
    <dgm:cxn modelId="{B5D42042-054B-4E74-A969-0A319AAC016E}" srcId="{01CE0FB4-9B94-4114-B748-ED90D48A21F5}" destId="{BAEF37E6-14BA-48AA-AE51-5EF1AAFBF1B7}" srcOrd="9" destOrd="0" parTransId="{99E86871-5679-4880-BFEF-7D58B22ADF89}" sibTransId="{E5A4937F-8024-4B37-A5C2-D175DCE9BFE9}"/>
    <dgm:cxn modelId="{F9E46745-5BC0-44F3-AF43-DD7D0293317A}" type="presOf" srcId="{C8B9AAAC-CDC4-4071-AD41-7ED4A99626E9}" destId="{676C9826-22E1-4654-BE14-1FE4BDA926A8}" srcOrd="0" destOrd="0" presId="urn:microsoft.com/office/officeart/2005/8/layout/bProcess4"/>
    <dgm:cxn modelId="{9AF4F26F-F562-48F5-9873-EF857AA10C7C}" type="presOf" srcId="{FACCF7E6-E3C9-4C63-981C-485F78DC2FE2}" destId="{56DF632F-47BA-46D7-9508-DF67BB2E232A}" srcOrd="0" destOrd="0" presId="urn:microsoft.com/office/officeart/2005/8/layout/bProcess4"/>
    <dgm:cxn modelId="{99162370-B3E0-41ED-825A-4AA637D5F5A5}" type="presOf" srcId="{81EDEA1F-AB68-4FB6-A197-FF54BAFAD471}" destId="{DD168E97-F85B-4E88-83A6-32C944D07917}" srcOrd="0" destOrd="0" presId="urn:microsoft.com/office/officeart/2005/8/layout/bProcess4"/>
    <dgm:cxn modelId="{0B0FD374-4DED-4E51-A92B-EBE425EA0528}" srcId="{01CE0FB4-9B94-4114-B748-ED90D48A21F5}" destId="{C8B9AAAC-CDC4-4071-AD41-7ED4A99626E9}" srcOrd="0" destOrd="0" parTransId="{799D9510-6881-4827-981B-175F101CC67C}" sibTransId="{F77AD3EF-493E-4A16-9BA9-5BB8C7837CA5}"/>
    <dgm:cxn modelId="{D93F8378-0860-4432-B475-88BFE13CB64F}" srcId="{01CE0FB4-9B94-4114-B748-ED90D48A21F5}" destId="{81EDEA1F-AB68-4FB6-A197-FF54BAFAD471}" srcOrd="2" destOrd="0" parTransId="{4BAD722E-A0CF-4EF3-919D-ECFD1A945582}" sibTransId="{DB00309F-5187-454D-83F9-461072FA3B2D}"/>
    <dgm:cxn modelId="{0E2CCA5A-F025-457D-B016-BDA6B7A55856}" srcId="{01CE0FB4-9B94-4114-B748-ED90D48A21F5}" destId="{ED76426F-BA19-473A-A5C5-C618C2D9A4E2}" srcOrd="5" destOrd="0" parTransId="{F776B882-80BF-45B9-ADA9-CFA0EBF68243}" sibTransId="{F31841EB-4985-4CF5-A10C-500A43CDFDE8}"/>
    <dgm:cxn modelId="{A966BE87-DA4C-4858-A9A5-2C76E4A4B840}" type="presOf" srcId="{4745F0FA-C941-4485-BB88-4E61C6276A73}" destId="{11627AC4-302B-4DE8-BC14-12305173BD36}" srcOrd="0" destOrd="0" presId="urn:microsoft.com/office/officeart/2005/8/layout/bProcess4"/>
    <dgm:cxn modelId="{044B858A-5D30-47FA-82FA-15A5860FAFFC}" type="presOf" srcId="{4D8E1FEF-C830-4374-9930-8766C65607CC}" destId="{9B0AA70F-EDB8-4004-B43D-7A908B74DB2C}" srcOrd="0" destOrd="0" presId="urn:microsoft.com/office/officeart/2005/8/layout/bProcess4"/>
    <dgm:cxn modelId="{0359A998-1C26-47F9-982D-8068643F0F06}" type="presOf" srcId="{BAEF37E6-14BA-48AA-AE51-5EF1AAFBF1B7}" destId="{507EAF7B-5AFC-49F1-B183-0DC3A2FEFFFA}" srcOrd="0" destOrd="0" presId="urn:microsoft.com/office/officeart/2005/8/layout/bProcess4"/>
    <dgm:cxn modelId="{E10BFE9A-A677-4005-9B01-B9C502DD5CFB}" type="presOf" srcId="{AE8BF44C-A446-4715-9864-09A5E0EAF82C}" destId="{DE2608FA-360F-4CBA-A36F-88617A7785B4}" srcOrd="0" destOrd="0" presId="urn:microsoft.com/office/officeart/2005/8/layout/bProcess4"/>
    <dgm:cxn modelId="{B73376C1-2780-4E37-A6C5-E6B7BCBBF2CD}" type="presOf" srcId="{89552855-DAC1-4E4A-B71F-7E4C81ACFDA0}" destId="{57935CE3-D5EF-45CD-9BB0-E4E2A55CF9C8}" srcOrd="0" destOrd="0" presId="urn:microsoft.com/office/officeart/2005/8/layout/bProcess4"/>
    <dgm:cxn modelId="{752949D3-69C4-4B34-8773-358E59DE08C7}" srcId="{01CE0FB4-9B94-4114-B748-ED90D48A21F5}" destId="{89552855-DAC1-4E4A-B71F-7E4C81ACFDA0}" srcOrd="1" destOrd="0" parTransId="{767924BF-CC54-45D1-A5E2-3BBFEE22CD3B}" sibTransId="{C2EDA8B1-FB57-4245-A3AC-95D768150131}"/>
    <dgm:cxn modelId="{B1CC19D5-6946-4822-B5B8-69C9A9886EB8}" type="presOf" srcId="{ED76426F-BA19-473A-A5C5-C618C2D9A4E2}" destId="{32954715-8CB1-4A76-9235-76D0ECA4486E}" srcOrd="0" destOrd="0" presId="urn:microsoft.com/office/officeart/2005/8/layout/bProcess4"/>
    <dgm:cxn modelId="{53E08ADB-5F92-4427-B4B1-263D167EE6A0}" srcId="{01CE0FB4-9B94-4114-B748-ED90D48A21F5}" destId="{21A33D8C-E3F2-4F65-B006-2282B0F791B4}" srcOrd="6" destOrd="0" parTransId="{7489195B-A078-4982-9205-520575FB042D}" sibTransId="{4D8E1FEF-C830-4374-9930-8766C65607CC}"/>
    <dgm:cxn modelId="{7D4184E6-A58C-4563-96CC-594B0624EA7E}" type="presOf" srcId="{21A33D8C-E3F2-4F65-B006-2282B0F791B4}" destId="{2A1FE7A5-D4BE-451D-BAA7-EB1650AFC33C}" srcOrd="0" destOrd="0" presId="urn:microsoft.com/office/officeart/2005/8/layout/bProcess4"/>
    <dgm:cxn modelId="{8DD7ADE7-7BEE-4C1F-A3E4-1602A4E0A724}" type="presOf" srcId="{2E87F523-176A-4006-AC67-DCADC113D647}" destId="{7C75C272-3114-49A0-AB71-55E974854EA1}" srcOrd="0" destOrd="0" presId="urn:microsoft.com/office/officeart/2005/8/layout/bProcess4"/>
    <dgm:cxn modelId="{53FD10ED-512C-4385-9CEA-9A2FFF07D448}" type="presOf" srcId="{C2EDA8B1-FB57-4245-A3AC-95D768150131}" destId="{A73304F4-881B-426A-B69E-BCA5DE1480F8}" srcOrd="0" destOrd="0" presId="urn:microsoft.com/office/officeart/2005/8/layout/bProcess4"/>
    <dgm:cxn modelId="{6C0718F2-6765-4C3F-87F2-16E7D7E869A3}" type="presOf" srcId="{DB00309F-5187-454D-83F9-461072FA3B2D}" destId="{406B11B2-02C4-4517-A7FF-1FD7E8DCD54A}" srcOrd="0" destOrd="0" presId="urn:microsoft.com/office/officeart/2005/8/layout/bProcess4"/>
    <dgm:cxn modelId="{EC5041F7-0CE5-4815-BDDB-787FC4034A2E}" srcId="{01CE0FB4-9B94-4114-B748-ED90D48A21F5}" destId="{ACA6C2F4-3190-48F2-A3D2-1882477BD446}" srcOrd="3" destOrd="0" parTransId="{61418B98-53E6-494F-99FE-A5749D7FCB3A}" sibTransId="{D03F51C4-E1FC-4168-9057-8FE9981864D4}"/>
    <dgm:cxn modelId="{42553C62-C561-49B9-9F95-FCA176B71224}" type="presParOf" srcId="{724B60EA-5175-4776-AA0F-6F252F1A337F}" destId="{44980019-D0C1-4767-ABAA-7631288F7A6E}" srcOrd="0" destOrd="0" presId="urn:microsoft.com/office/officeart/2005/8/layout/bProcess4"/>
    <dgm:cxn modelId="{BDDD0CBA-EDFF-4023-B26F-171DC7943D9E}" type="presParOf" srcId="{44980019-D0C1-4767-ABAA-7631288F7A6E}" destId="{89319D59-FDB2-45B5-8A5E-118C3088F64E}" srcOrd="0" destOrd="0" presId="urn:microsoft.com/office/officeart/2005/8/layout/bProcess4"/>
    <dgm:cxn modelId="{1D21D661-E1CC-4CD4-A483-77CD25B0F60E}" type="presParOf" srcId="{44980019-D0C1-4767-ABAA-7631288F7A6E}" destId="{676C9826-22E1-4654-BE14-1FE4BDA926A8}" srcOrd="1" destOrd="0" presId="urn:microsoft.com/office/officeart/2005/8/layout/bProcess4"/>
    <dgm:cxn modelId="{6090BFDD-042E-4A9F-9A5E-59AF985828DD}" type="presParOf" srcId="{724B60EA-5175-4776-AA0F-6F252F1A337F}" destId="{8940C134-9622-48BF-BBEF-C08414E9E5F0}" srcOrd="1" destOrd="0" presId="urn:microsoft.com/office/officeart/2005/8/layout/bProcess4"/>
    <dgm:cxn modelId="{FAA65AFD-C385-4AB0-95E2-5393FEB91E11}" type="presParOf" srcId="{724B60EA-5175-4776-AA0F-6F252F1A337F}" destId="{C620D1D3-5A63-47DE-B858-13E3F60B8FDE}" srcOrd="2" destOrd="0" presId="urn:microsoft.com/office/officeart/2005/8/layout/bProcess4"/>
    <dgm:cxn modelId="{22C31DA3-2BE8-48F2-B25D-1109652DCAB4}" type="presParOf" srcId="{C620D1D3-5A63-47DE-B858-13E3F60B8FDE}" destId="{5DAAA502-541D-4C37-B392-9187D96E0BFE}" srcOrd="0" destOrd="0" presId="urn:microsoft.com/office/officeart/2005/8/layout/bProcess4"/>
    <dgm:cxn modelId="{C3CD8F6B-8BBB-41A9-A654-D09F98B7A2D8}" type="presParOf" srcId="{C620D1D3-5A63-47DE-B858-13E3F60B8FDE}" destId="{57935CE3-D5EF-45CD-9BB0-E4E2A55CF9C8}" srcOrd="1" destOrd="0" presId="urn:microsoft.com/office/officeart/2005/8/layout/bProcess4"/>
    <dgm:cxn modelId="{B0B50699-7DA5-45E0-8309-825AD8CC8675}" type="presParOf" srcId="{724B60EA-5175-4776-AA0F-6F252F1A337F}" destId="{A73304F4-881B-426A-B69E-BCA5DE1480F8}" srcOrd="3" destOrd="0" presId="urn:microsoft.com/office/officeart/2005/8/layout/bProcess4"/>
    <dgm:cxn modelId="{235D691F-F778-4635-8A08-A0380FB728BF}" type="presParOf" srcId="{724B60EA-5175-4776-AA0F-6F252F1A337F}" destId="{2C6B337A-5F04-4AE2-8181-719035149EB3}" srcOrd="4" destOrd="0" presId="urn:microsoft.com/office/officeart/2005/8/layout/bProcess4"/>
    <dgm:cxn modelId="{ED3D12FD-0514-49A6-9DD3-C22A6F023F2E}" type="presParOf" srcId="{2C6B337A-5F04-4AE2-8181-719035149EB3}" destId="{26012E32-0B65-4EFC-B19C-0B97D775863D}" srcOrd="0" destOrd="0" presId="urn:microsoft.com/office/officeart/2005/8/layout/bProcess4"/>
    <dgm:cxn modelId="{7E476E62-9540-469F-AB4B-14FC18ECA65F}" type="presParOf" srcId="{2C6B337A-5F04-4AE2-8181-719035149EB3}" destId="{DD168E97-F85B-4E88-83A6-32C944D07917}" srcOrd="1" destOrd="0" presId="urn:microsoft.com/office/officeart/2005/8/layout/bProcess4"/>
    <dgm:cxn modelId="{01F9859A-A261-4974-BB74-1A362A023502}" type="presParOf" srcId="{724B60EA-5175-4776-AA0F-6F252F1A337F}" destId="{406B11B2-02C4-4517-A7FF-1FD7E8DCD54A}" srcOrd="5" destOrd="0" presId="urn:microsoft.com/office/officeart/2005/8/layout/bProcess4"/>
    <dgm:cxn modelId="{AD6171C7-B436-47A2-9457-4C85855B0F36}" type="presParOf" srcId="{724B60EA-5175-4776-AA0F-6F252F1A337F}" destId="{DC5F489D-0931-4A63-9141-1F2319AF1238}" srcOrd="6" destOrd="0" presId="urn:microsoft.com/office/officeart/2005/8/layout/bProcess4"/>
    <dgm:cxn modelId="{9058B11E-A78B-4332-97A0-D585A76C54FD}" type="presParOf" srcId="{DC5F489D-0931-4A63-9141-1F2319AF1238}" destId="{72F4F80E-C7CF-46B3-B1D1-A732E29C222C}" srcOrd="0" destOrd="0" presId="urn:microsoft.com/office/officeart/2005/8/layout/bProcess4"/>
    <dgm:cxn modelId="{23E791A8-F518-43EA-9D80-1B70C45AC99C}" type="presParOf" srcId="{DC5F489D-0931-4A63-9141-1F2319AF1238}" destId="{6D1EB43C-2EE3-4FFB-B6CF-A70F98CD412F}" srcOrd="1" destOrd="0" presId="urn:microsoft.com/office/officeart/2005/8/layout/bProcess4"/>
    <dgm:cxn modelId="{AF363382-044C-4CED-8EC6-52C811D65CBA}" type="presParOf" srcId="{724B60EA-5175-4776-AA0F-6F252F1A337F}" destId="{B410053B-AE6B-427F-AB7F-BCD19D52B420}" srcOrd="7" destOrd="0" presId="urn:microsoft.com/office/officeart/2005/8/layout/bProcess4"/>
    <dgm:cxn modelId="{A2660D5D-D5E2-4BFC-BA48-D0C4449D3B4A}" type="presParOf" srcId="{724B60EA-5175-4776-AA0F-6F252F1A337F}" destId="{B2364517-21B9-4B20-ACAF-7B1031DB9D8D}" srcOrd="8" destOrd="0" presId="urn:microsoft.com/office/officeart/2005/8/layout/bProcess4"/>
    <dgm:cxn modelId="{F7DC4E44-180F-4372-AEA0-08FE5ADF2277}" type="presParOf" srcId="{B2364517-21B9-4B20-ACAF-7B1031DB9D8D}" destId="{3BAF90D6-2189-42CD-BCAD-3BAA7CF36C83}" srcOrd="0" destOrd="0" presId="urn:microsoft.com/office/officeart/2005/8/layout/bProcess4"/>
    <dgm:cxn modelId="{73AE0485-D0A1-4222-8542-975BE7A6378F}" type="presParOf" srcId="{B2364517-21B9-4B20-ACAF-7B1031DB9D8D}" destId="{09AF3329-7365-419A-98DE-A081BFAE2912}" srcOrd="1" destOrd="0" presId="urn:microsoft.com/office/officeart/2005/8/layout/bProcess4"/>
    <dgm:cxn modelId="{8E626390-176F-4941-B019-2B212F889BD1}" type="presParOf" srcId="{724B60EA-5175-4776-AA0F-6F252F1A337F}" destId="{23D26493-5705-4473-A0B3-91C1C7BDE3D9}" srcOrd="9" destOrd="0" presId="urn:microsoft.com/office/officeart/2005/8/layout/bProcess4"/>
    <dgm:cxn modelId="{603602E6-47B7-451F-A147-1271A454EFA1}" type="presParOf" srcId="{724B60EA-5175-4776-AA0F-6F252F1A337F}" destId="{43A929CE-A710-4BCF-925B-F0618C12E2B8}" srcOrd="10" destOrd="0" presId="urn:microsoft.com/office/officeart/2005/8/layout/bProcess4"/>
    <dgm:cxn modelId="{4D8DDED3-8B6E-4901-BF19-D8240DAFB30E}" type="presParOf" srcId="{43A929CE-A710-4BCF-925B-F0618C12E2B8}" destId="{9A9B708E-3D01-4B85-82D1-478746BA8B3B}" srcOrd="0" destOrd="0" presId="urn:microsoft.com/office/officeart/2005/8/layout/bProcess4"/>
    <dgm:cxn modelId="{B3F9B5F1-E87C-4282-95DA-038699384700}" type="presParOf" srcId="{43A929CE-A710-4BCF-925B-F0618C12E2B8}" destId="{32954715-8CB1-4A76-9235-76D0ECA4486E}" srcOrd="1" destOrd="0" presId="urn:microsoft.com/office/officeart/2005/8/layout/bProcess4"/>
    <dgm:cxn modelId="{688517CF-1A50-4670-A504-621266FE7A34}" type="presParOf" srcId="{724B60EA-5175-4776-AA0F-6F252F1A337F}" destId="{E1F1D590-ECD6-4F31-A1DB-D0C60FEE6C81}" srcOrd="11" destOrd="0" presId="urn:microsoft.com/office/officeart/2005/8/layout/bProcess4"/>
    <dgm:cxn modelId="{92EAF2FA-A24E-40D5-A3E0-668FF4348462}" type="presParOf" srcId="{724B60EA-5175-4776-AA0F-6F252F1A337F}" destId="{0F039B70-16DA-454B-818D-8CEF17CF028F}" srcOrd="12" destOrd="0" presId="urn:microsoft.com/office/officeart/2005/8/layout/bProcess4"/>
    <dgm:cxn modelId="{B6D5C472-1E4F-4B7B-A393-3D4CDFACE07C}" type="presParOf" srcId="{0F039B70-16DA-454B-818D-8CEF17CF028F}" destId="{BEA5E952-DDD7-466A-A1A3-67CDB42E962F}" srcOrd="0" destOrd="0" presId="urn:microsoft.com/office/officeart/2005/8/layout/bProcess4"/>
    <dgm:cxn modelId="{2E5CA420-79E8-461B-9CD7-59AA15F3C403}" type="presParOf" srcId="{0F039B70-16DA-454B-818D-8CEF17CF028F}" destId="{2A1FE7A5-D4BE-451D-BAA7-EB1650AFC33C}" srcOrd="1" destOrd="0" presId="urn:microsoft.com/office/officeart/2005/8/layout/bProcess4"/>
    <dgm:cxn modelId="{DB122ADA-3202-4CFF-B125-0F83D9DBB765}" type="presParOf" srcId="{724B60EA-5175-4776-AA0F-6F252F1A337F}" destId="{9B0AA70F-EDB8-4004-B43D-7A908B74DB2C}" srcOrd="13" destOrd="0" presId="urn:microsoft.com/office/officeart/2005/8/layout/bProcess4"/>
    <dgm:cxn modelId="{4378520C-1A08-44CC-A2E6-46F0BFD50EF4}" type="presParOf" srcId="{724B60EA-5175-4776-AA0F-6F252F1A337F}" destId="{59B09EF4-6686-48E4-9A1E-E0DD49444E77}" srcOrd="14" destOrd="0" presId="urn:microsoft.com/office/officeart/2005/8/layout/bProcess4"/>
    <dgm:cxn modelId="{7A094D77-FC86-42BA-8A8E-0CD33E8560A7}" type="presParOf" srcId="{59B09EF4-6686-48E4-9A1E-E0DD49444E77}" destId="{18E74C9C-D958-4783-B356-8BD9B5E00CEF}" srcOrd="0" destOrd="0" presId="urn:microsoft.com/office/officeart/2005/8/layout/bProcess4"/>
    <dgm:cxn modelId="{1CE14EAD-F8A6-4AF7-944D-81AC76379C63}" type="presParOf" srcId="{59B09EF4-6686-48E4-9A1E-E0DD49444E77}" destId="{DE2608FA-360F-4CBA-A36F-88617A7785B4}" srcOrd="1" destOrd="0" presId="urn:microsoft.com/office/officeart/2005/8/layout/bProcess4"/>
    <dgm:cxn modelId="{F580E149-9850-41AA-BC7A-C88CAFEB73B4}" type="presParOf" srcId="{724B60EA-5175-4776-AA0F-6F252F1A337F}" destId="{11627AC4-302B-4DE8-BC14-12305173BD36}" srcOrd="15" destOrd="0" presId="urn:microsoft.com/office/officeart/2005/8/layout/bProcess4"/>
    <dgm:cxn modelId="{F61A3D99-DC0C-4D46-8DE9-C8613DE6B9A6}" type="presParOf" srcId="{724B60EA-5175-4776-AA0F-6F252F1A337F}" destId="{64B29F40-A54E-4A8A-BFB9-081A91EA12F6}" srcOrd="16" destOrd="0" presId="urn:microsoft.com/office/officeart/2005/8/layout/bProcess4"/>
    <dgm:cxn modelId="{ED8544E3-826A-4BB5-9287-DFD54171F526}" type="presParOf" srcId="{64B29F40-A54E-4A8A-BFB9-081A91EA12F6}" destId="{1AE963D8-36A5-4761-930C-75AE61D314D1}" srcOrd="0" destOrd="0" presId="urn:microsoft.com/office/officeart/2005/8/layout/bProcess4"/>
    <dgm:cxn modelId="{8731F37A-A3E3-4CEE-9B0B-87BC65B8E867}" type="presParOf" srcId="{64B29F40-A54E-4A8A-BFB9-081A91EA12F6}" destId="{56DF632F-47BA-46D7-9508-DF67BB2E232A}" srcOrd="1" destOrd="0" presId="urn:microsoft.com/office/officeart/2005/8/layout/bProcess4"/>
    <dgm:cxn modelId="{713F1FFD-6496-45E4-8BE3-66A42FEDE49C}" type="presParOf" srcId="{724B60EA-5175-4776-AA0F-6F252F1A337F}" destId="{11FD28C2-26B1-46D8-9F6B-13746827C693}" srcOrd="17" destOrd="0" presId="urn:microsoft.com/office/officeart/2005/8/layout/bProcess4"/>
    <dgm:cxn modelId="{CF557F76-795A-4E6D-AAE1-C245D3369B6C}" type="presParOf" srcId="{724B60EA-5175-4776-AA0F-6F252F1A337F}" destId="{924071F3-6FFF-4BEC-AAE8-916D3BFFE380}" srcOrd="18" destOrd="0" presId="urn:microsoft.com/office/officeart/2005/8/layout/bProcess4"/>
    <dgm:cxn modelId="{FED59B5B-FB68-4CB7-9EC2-83DBBB0FF158}" type="presParOf" srcId="{924071F3-6FFF-4BEC-AAE8-916D3BFFE380}" destId="{777EA4C3-9347-4CD4-A37F-651174FCD3C3}" srcOrd="0" destOrd="0" presId="urn:microsoft.com/office/officeart/2005/8/layout/bProcess4"/>
    <dgm:cxn modelId="{9EF2EF4D-B6E0-469D-BAF3-A6E9C4008984}" type="presParOf" srcId="{924071F3-6FFF-4BEC-AAE8-916D3BFFE380}" destId="{507EAF7B-5AFC-49F1-B183-0DC3A2FEFFFA}" srcOrd="1" destOrd="0" presId="urn:microsoft.com/office/officeart/2005/8/layout/bProcess4"/>
    <dgm:cxn modelId="{193D45F9-11AC-4AC2-827E-686F28827F6A}" type="presParOf" srcId="{724B60EA-5175-4776-AA0F-6F252F1A337F}" destId="{1DACA6DD-2386-4899-BDF3-3171A2F4EFA4}" srcOrd="19" destOrd="0" presId="urn:microsoft.com/office/officeart/2005/8/layout/bProcess4"/>
    <dgm:cxn modelId="{031B5B2E-31FC-4495-B543-955B758BA2F4}" type="presParOf" srcId="{724B60EA-5175-4776-AA0F-6F252F1A337F}" destId="{F990F4AD-AEDA-458A-B8E5-33849C144AC4}" srcOrd="20" destOrd="0" presId="urn:microsoft.com/office/officeart/2005/8/layout/bProcess4"/>
    <dgm:cxn modelId="{C5E14DD5-41C4-456E-A120-4679BF71B4CB}" type="presParOf" srcId="{F990F4AD-AEDA-458A-B8E5-33849C144AC4}" destId="{BEBA3825-0F2E-455B-B844-53D45CCF522D}" srcOrd="0" destOrd="0" presId="urn:microsoft.com/office/officeart/2005/8/layout/bProcess4"/>
    <dgm:cxn modelId="{27EB22E2-050A-46E6-8ACF-B35514F43904}" type="presParOf" srcId="{F990F4AD-AEDA-458A-B8E5-33849C144AC4}" destId="{8AA5FDEE-D43C-487C-9D41-73DAFBC75748}" srcOrd="1" destOrd="0" presId="urn:microsoft.com/office/officeart/2005/8/layout/bProcess4"/>
    <dgm:cxn modelId="{6384DA80-C50E-40BC-8C03-F1DA2967F787}" type="presParOf" srcId="{724B60EA-5175-4776-AA0F-6F252F1A337F}" destId="{7C75C272-3114-49A0-AB71-55E974854EA1}" srcOrd="21" destOrd="0" presId="urn:microsoft.com/office/officeart/2005/8/layout/bProcess4"/>
    <dgm:cxn modelId="{A9F15F39-91A0-41A3-8BCD-B81AC1818F79}" type="presParOf" srcId="{724B60EA-5175-4776-AA0F-6F252F1A337F}" destId="{2A47B31D-116E-4289-B387-0B7E31617DF0}" srcOrd="22" destOrd="0" presId="urn:microsoft.com/office/officeart/2005/8/layout/bProcess4"/>
    <dgm:cxn modelId="{53C572C7-023C-443C-942E-C662EA103EE4}" type="presParOf" srcId="{2A47B31D-116E-4289-B387-0B7E31617DF0}" destId="{10F95614-5C49-4EAB-AEB3-016047AA57F3}" srcOrd="0" destOrd="0" presId="urn:microsoft.com/office/officeart/2005/8/layout/bProcess4"/>
    <dgm:cxn modelId="{5D5A2AF1-22D7-4125-A003-FA6C9DBAE270}" type="presParOf" srcId="{2A47B31D-116E-4289-B387-0B7E31617DF0}" destId="{5C9BA320-B1E2-4072-B21A-DAB77F46502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C5140C7-2220-4B34-BBFC-B578D431983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480484D-0021-4DAB-9BDA-7739A601651A}">
      <dgm:prSet phldrT="[Text]"/>
      <dgm:spPr/>
      <dgm:t>
        <a:bodyPr/>
        <a:lstStyle/>
        <a:p>
          <a:r>
            <a:rPr lang="en-US">
              <a:solidFill>
                <a:schemeClr val="bg1">
                  <a:lumMod val="65000"/>
                </a:schemeClr>
              </a:solidFill>
              <a:latin typeface="Calibri" panose="020F0502020204030204" pitchFamily="34" charset="0"/>
            </a:rPr>
            <a:t>Quality Improvement</a:t>
          </a:r>
        </a:p>
      </dgm:t>
    </dgm:pt>
    <dgm:pt modelId="{609A11A7-D7F7-4F8A-826F-B00BF666B789}" type="parTrans" cxnId="{5F4D76E3-DC01-462D-93EF-03548D228868}">
      <dgm:prSet/>
      <dgm:spPr/>
      <dgm:t>
        <a:bodyPr/>
        <a:lstStyle/>
        <a:p>
          <a:endParaRPr lang="en-US">
            <a:latin typeface="Calibri" panose="020F0502020204030204" pitchFamily="34" charset="0"/>
          </a:endParaRPr>
        </a:p>
      </dgm:t>
    </dgm:pt>
    <dgm:pt modelId="{E5A4358F-70A0-4C48-BBCF-3718039A6C3E}" type="sibTrans" cxnId="{5F4D76E3-DC01-462D-93EF-03548D228868}">
      <dgm:prSet/>
      <dgm:spPr>
        <a:solidFill>
          <a:schemeClr val="bg1">
            <a:lumMod val="75000"/>
          </a:schemeClr>
        </a:solidFill>
      </dgm:spPr>
      <dgm:t>
        <a:bodyPr/>
        <a:lstStyle/>
        <a:p>
          <a:endParaRPr lang="en-US">
            <a:latin typeface="Calibri" panose="020F0502020204030204" pitchFamily="34" charset="0"/>
          </a:endParaRPr>
        </a:p>
      </dgm:t>
    </dgm:pt>
    <dgm:pt modelId="{7483091D-E1E9-403D-A0D1-7FA80D3959AD}">
      <dgm:prSet phldrT="[Text]"/>
      <dgm:spPr/>
      <dgm:t>
        <a:bodyPr/>
        <a:lstStyle/>
        <a:p>
          <a:r>
            <a:rPr lang="en-US" b="1" dirty="0">
              <a:solidFill>
                <a:schemeClr val="accent5">
                  <a:lumMod val="75000"/>
                </a:schemeClr>
              </a:solidFill>
              <a:latin typeface="Calibri" panose="020F0502020204030204" pitchFamily="34" charset="0"/>
            </a:rPr>
            <a:t>Quality Assurance</a:t>
          </a:r>
        </a:p>
      </dgm:t>
    </dgm:pt>
    <dgm:pt modelId="{1370D670-7343-43AE-AB2D-BF60FE00419A}" type="parTrans" cxnId="{97C35705-90DE-46F2-A1AD-4A928E5267CB}">
      <dgm:prSet/>
      <dgm:spPr/>
      <dgm:t>
        <a:bodyPr/>
        <a:lstStyle/>
        <a:p>
          <a:endParaRPr lang="en-US">
            <a:latin typeface="Calibri" panose="020F0502020204030204" pitchFamily="34" charset="0"/>
          </a:endParaRPr>
        </a:p>
      </dgm:t>
    </dgm:pt>
    <dgm:pt modelId="{F37A72F2-C110-43B4-9300-2F0BB2112663}" type="sibTrans" cxnId="{97C35705-90DE-46F2-A1AD-4A928E5267CB}">
      <dgm:prSet/>
      <dgm:spPr>
        <a:solidFill>
          <a:srgbClr val="37537B"/>
        </a:solidFill>
      </dgm:spPr>
      <dgm:t>
        <a:bodyPr/>
        <a:lstStyle/>
        <a:p>
          <a:endParaRPr lang="en-US">
            <a:latin typeface="Calibri" panose="020F0502020204030204" pitchFamily="34" charset="0"/>
          </a:endParaRPr>
        </a:p>
      </dgm:t>
    </dgm:pt>
    <dgm:pt modelId="{61AFC3F6-2015-4301-9074-F3BCCFBC4811}" type="pres">
      <dgm:prSet presAssocID="{BC5140C7-2220-4B34-BBFC-B578D431983F}" presName="cycle" presStyleCnt="0">
        <dgm:presLayoutVars>
          <dgm:dir/>
          <dgm:resizeHandles val="exact"/>
        </dgm:presLayoutVars>
      </dgm:prSet>
      <dgm:spPr/>
    </dgm:pt>
    <dgm:pt modelId="{1B44C810-96C4-4E9F-B8EC-D4D797AF9456}" type="pres">
      <dgm:prSet presAssocID="{8480484D-0021-4DAB-9BDA-7739A601651A}" presName="dummy" presStyleCnt="0"/>
      <dgm:spPr/>
    </dgm:pt>
    <dgm:pt modelId="{673CBBE8-2819-4D0B-9870-A733E1C869F3}" type="pres">
      <dgm:prSet presAssocID="{8480484D-0021-4DAB-9BDA-7739A601651A}" presName="node" presStyleLbl="revTx" presStyleIdx="0" presStyleCnt="2">
        <dgm:presLayoutVars>
          <dgm:bulletEnabled val="1"/>
        </dgm:presLayoutVars>
      </dgm:prSet>
      <dgm:spPr/>
    </dgm:pt>
    <dgm:pt modelId="{AF284814-29E6-45E9-A6E2-F46C0C3D1A97}" type="pres">
      <dgm:prSet presAssocID="{E5A4358F-70A0-4C48-BBCF-3718039A6C3E}" presName="sibTrans" presStyleLbl="node1" presStyleIdx="0" presStyleCnt="2"/>
      <dgm:spPr/>
    </dgm:pt>
    <dgm:pt modelId="{E4936AD3-22FE-4533-86B0-FF36B6242108}" type="pres">
      <dgm:prSet presAssocID="{7483091D-E1E9-403D-A0D1-7FA80D3959AD}" presName="dummy" presStyleCnt="0"/>
      <dgm:spPr/>
    </dgm:pt>
    <dgm:pt modelId="{85FC260B-2CB2-4520-BCF1-341E302BB141}" type="pres">
      <dgm:prSet presAssocID="{7483091D-E1E9-403D-A0D1-7FA80D3959AD}" presName="node" presStyleLbl="revTx" presStyleIdx="1" presStyleCnt="2">
        <dgm:presLayoutVars>
          <dgm:bulletEnabled val="1"/>
        </dgm:presLayoutVars>
      </dgm:prSet>
      <dgm:spPr/>
    </dgm:pt>
    <dgm:pt modelId="{1A049EA6-649B-42C7-8BB2-5CF2CE7FA7B3}" type="pres">
      <dgm:prSet presAssocID="{F37A72F2-C110-43B4-9300-2F0BB2112663}" presName="sibTrans" presStyleLbl="node1" presStyleIdx="1" presStyleCnt="2"/>
      <dgm:spPr/>
    </dgm:pt>
  </dgm:ptLst>
  <dgm:cxnLst>
    <dgm:cxn modelId="{23E0FD03-B708-44F6-AF70-11CF957B9411}" type="presOf" srcId="{BC5140C7-2220-4B34-BBFC-B578D431983F}" destId="{61AFC3F6-2015-4301-9074-F3BCCFBC4811}" srcOrd="0" destOrd="0" presId="urn:microsoft.com/office/officeart/2005/8/layout/cycle1"/>
    <dgm:cxn modelId="{97C35705-90DE-46F2-A1AD-4A928E5267CB}" srcId="{BC5140C7-2220-4B34-BBFC-B578D431983F}" destId="{7483091D-E1E9-403D-A0D1-7FA80D3959AD}" srcOrd="1" destOrd="0" parTransId="{1370D670-7343-43AE-AB2D-BF60FE00419A}" sibTransId="{F37A72F2-C110-43B4-9300-2F0BB2112663}"/>
    <dgm:cxn modelId="{B0E75A24-5BB5-4B35-A8D4-DD92B93C3DC4}" type="presOf" srcId="{E5A4358F-70A0-4C48-BBCF-3718039A6C3E}" destId="{AF284814-29E6-45E9-A6E2-F46C0C3D1A97}" srcOrd="0" destOrd="0" presId="urn:microsoft.com/office/officeart/2005/8/layout/cycle1"/>
    <dgm:cxn modelId="{A46D5648-B6FD-404A-BA18-43AE031F2B6B}" type="presOf" srcId="{F37A72F2-C110-43B4-9300-2F0BB2112663}" destId="{1A049EA6-649B-42C7-8BB2-5CF2CE7FA7B3}" srcOrd="0" destOrd="0" presId="urn:microsoft.com/office/officeart/2005/8/layout/cycle1"/>
    <dgm:cxn modelId="{4E285EB0-A218-43D1-A782-E5CD845AC9BC}" type="presOf" srcId="{7483091D-E1E9-403D-A0D1-7FA80D3959AD}" destId="{85FC260B-2CB2-4520-BCF1-341E302BB141}" srcOrd="0" destOrd="0" presId="urn:microsoft.com/office/officeart/2005/8/layout/cycle1"/>
    <dgm:cxn modelId="{5F4D76E3-DC01-462D-93EF-03548D228868}" srcId="{BC5140C7-2220-4B34-BBFC-B578D431983F}" destId="{8480484D-0021-4DAB-9BDA-7739A601651A}" srcOrd="0" destOrd="0" parTransId="{609A11A7-D7F7-4F8A-826F-B00BF666B789}" sibTransId="{E5A4358F-70A0-4C48-BBCF-3718039A6C3E}"/>
    <dgm:cxn modelId="{7800F8F1-696F-4E0C-BD39-93C13C1CA10C}" type="presOf" srcId="{8480484D-0021-4DAB-9BDA-7739A601651A}" destId="{673CBBE8-2819-4D0B-9870-A733E1C869F3}" srcOrd="0" destOrd="0" presId="urn:microsoft.com/office/officeart/2005/8/layout/cycle1"/>
    <dgm:cxn modelId="{BC1EB9BA-3658-4D02-8940-0BE9F831678D}" type="presParOf" srcId="{61AFC3F6-2015-4301-9074-F3BCCFBC4811}" destId="{1B44C810-96C4-4E9F-B8EC-D4D797AF9456}" srcOrd="0" destOrd="0" presId="urn:microsoft.com/office/officeart/2005/8/layout/cycle1"/>
    <dgm:cxn modelId="{FE634174-5539-4225-B9DC-2E45A1BB5AF3}" type="presParOf" srcId="{61AFC3F6-2015-4301-9074-F3BCCFBC4811}" destId="{673CBBE8-2819-4D0B-9870-A733E1C869F3}" srcOrd="1" destOrd="0" presId="urn:microsoft.com/office/officeart/2005/8/layout/cycle1"/>
    <dgm:cxn modelId="{8EBE2471-7385-446E-A59B-33F2788E3519}" type="presParOf" srcId="{61AFC3F6-2015-4301-9074-F3BCCFBC4811}" destId="{AF284814-29E6-45E9-A6E2-F46C0C3D1A97}" srcOrd="2" destOrd="0" presId="urn:microsoft.com/office/officeart/2005/8/layout/cycle1"/>
    <dgm:cxn modelId="{2C95ABDB-11DC-433A-BF7D-44A67197C54B}" type="presParOf" srcId="{61AFC3F6-2015-4301-9074-F3BCCFBC4811}" destId="{E4936AD3-22FE-4533-86B0-FF36B6242108}" srcOrd="3" destOrd="0" presId="urn:microsoft.com/office/officeart/2005/8/layout/cycle1"/>
    <dgm:cxn modelId="{9A6E2A76-47EC-458D-9E3A-208FB2CDC921}" type="presParOf" srcId="{61AFC3F6-2015-4301-9074-F3BCCFBC4811}" destId="{85FC260B-2CB2-4520-BCF1-341E302BB141}" srcOrd="4" destOrd="0" presId="urn:microsoft.com/office/officeart/2005/8/layout/cycle1"/>
    <dgm:cxn modelId="{8EB63F7A-6C2E-406B-9373-C16508672EE2}" type="presParOf" srcId="{61AFC3F6-2015-4301-9074-F3BCCFBC4811}" destId="{1A049EA6-649B-42C7-8BB2-5CF2CE7FA7B3}" srcOrd="5"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5140C7-2220-4B34-BBFC-B578D431983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480484D-0021-4DAB-9BDA-7739A601651A}">
      <dgm:prSet phldrT="[Text]"/>
      <dgm:spPr/>
      <dgm:t>
        <a:bodyPr/>
        <a:lstStyle/>
        <a:p>
          <a:r>
            <a:rPr lang="en-US" b="1">
              <a:solidFill>
                <a:schemeClr val="accent5">
                  <a:lumMod val="75000"/>
                </a:schemeClr>
              </a:solidFill>
              <a:latin typeface="Calibri" panose="020F0502020204030204" pitchFamily="34" charset="0"/>
            </a:rPr>
            <a:t>Quality Improvement</a:t>
          </a:r>
        </a:p>
      </dgm:t>
    </dgm:pt>
    <dgm:pt modelId="{609A11A7-D7F7-4F8A-826F-B00BF666B789}" type="parTrans" cxnId="{5F4D76E3-DC01-462D-93EF-03548D228868}">
      <dgm:prSet/>
      <dgm:spPr/>
      <dgm:t>
        <a:bodyPr/>
        <a:lstStyle/>
        <a:p>
          <a:endParaRPr lang="en-US">
            <a:latin typeface="Calibri" panose="020F0502020204030204" pitchFamily="34" charset="0"/>
          </a:endParaRPr>
        </a:p>
      </dgm:t>
    </dgm:pt>
    <dgm:pt modelId="{E5A4358F-70A0-4C48-BBCF-3718039A6C3E}" type="sibTrans" cxnId="{5F4D76E3-DC01-462D-93EF-03548D228868}">
      <dgm:prSet/>
      <dgm:spPr>
        <a:solidFill>
          <a:srgbClr val="37537B"/>
        </a:solidFill>
      </dgm:spPr>
      <dgm:t>
        <a:bodyPr/>
        <a:lstStyle/>
        <a:p>
          <a:endParaRPr lang="en-US">
            <a:latin typeface="Calibri" panose="020F0502020204030204" pitchFamily="34" charset="0"/>
          </a:endParaRPr>
        </a:p>
      </dgm:t>
    </dgm:pt>
    <dgm:pt modelId="{7483091D-E1E9-403D-A0D1-7FA80D3959AD}">
      <dgm:prSet phldrT="[Text]"/>
      <dgm:spPr/>
      <dgm:t>
        <a:bodyPr/>
        <a:lstStyle/>
        <a:p>
          <a:r>
            <a:rPr lang="en-US" dirty="0">
              <a:solidFill>
                <a:schemeClr val="bg1">
                  <a:lumMod val="65000"/>
                </a:schemeClr>
              </a:solidFill>
              <a:latin typeface="Calibri" panose="020F0502020204030204" pitchFamily="34" charset="0"/>
            </a:rPr>
            <a:t>Quality Assurance</a:t>
          </a:r>
        </a:p>
      </dgm:t>
    </dgm:pt>
    <dgm:pt modelId="{1370D670-7343-43AE-AB2D-BF60FE00419A}" type="parTrans" cxnId="{97C35705-90DE-46F2-A1AD-4A928E5267CB}">
      <dgm:prSet/>
      <dgm:spPr/>
      <dgm:t>
        <a:bodyPr/>
        <a:lstStyle/>
        <a:p>
          <a:endParaRPr lang="en-US">
            <a:latin typeface="Calibri" panose="020F0502020204030204" pitchFamily="34" charset="0"/>
          </a:endParaRPr>
        </a:p>
      </dgm:t>
    </dgm:pt>
    <dgm:pt modelId="{F37A72F2-C110-43B4-9300-2F0BB2112663}" type="sibTrans" cxnId="{97C35705-90DE-46F2-A1AD-4A928E5267CB}">
      <dgm:prSet/>
      <dgm:spPr>
        <a:solidFill>
          <a:schemeClr val="bg1">
            <a:lumMod val="75000"/>
          </a:schemeClr>
        </a:solidFill>
      </dgm:spPr>
      <dgm:t>
        <a:bodyPr/>
        <a:lstStyle/>
        <a:p>
          <a:endParaRPr lang="en-US">
            <a:latin typeface="Calibri" panose="020F0502020204030204" pitchFamily="34" charset="0"/>
          </a:endParaRPr>
        </a:p>
      </dgm:t>
    </dgm:pt>
    <dgm:pt modelId="{61AFC3F6-2015-4301-9074-F3BCCFBC4811}" type="pres">
      <dgm:prSet presAssocID="{BC5140C7-2220-4B34-BBFC-B578D431983F}" presName="cycle" presStyleCnt="0">
        <dgm:presLayoutVars>
          <dgm:dir/>
          <dgm:resizeHandles val="exact"/>
        </dgm:presLayoutVars>
      </dgm:prSet>
      <dgm:spPr/>
    </dgm:pt>
    <dgm:pt modelId="{1B44C810-96C4-4E9F-B8EC-D4D797AF9456}" type="pres">
      <dgm:prSet presAssocID="{8480484D-0021-4DAB-9BDA-7739A601651A}" presName="dummy" presStyleCnt="0"/>
      <dgm:spPr/>
    </dgm:pt>
    <dgm:pt modelId="{673CBBE8-2819-4D0B-9870-A733E1C869F3}" type="pres">
      <dgm:prSet presAssocID="{8480484D-0021-4DAB-9BDA-7739A601651A}" presName="node" presStyleLbl="revTx" presStyleIdx="0" presStyleCnt="2" custScaleX="106177">
        <dgm:presLayoutVars>
          <dgm:bulletEnabled val="1"/>
        </dgm:presLayoutVars>
      </dgm:prSet>
      <dgm:spPr/>
    </dgm:pt>
    <dgm:pt modelId="{AF284814-29E6-45E9-A6E2-F46C0C3D1A97}" type="pres">
      <dgm:prSet presAssocID="{E5A4358F-70A0-4C48-BBCF-3718039A6C3E}" presName="sibTrans" presStyleLbl="node1" presStyleIdx="0" presStyleCnt="2"/>
      <dgm:spPr/>
    </dgm:pt>
    <dgm:pt modelId="{E4936AD3-22FE-4533-86B0-FF36B6242108}" type="pres">
      <dgm:prSet presAssocID="{7483091D-E1E9-403D-A0D1-7FA80D3959AD}" presName="dummy" presStyleCnt="0"/>
      <dgm:spPr/>
    </dgm:pt>
    <dgm:pt modelId="{85FC260B-2CB2-4520-BCF1-341E302BB141}" type="pres">
      <dgm:prSet presAssocID="{7483091D-E1E9-403D-A0D1-7FA80D3959AD}" presName="node" presStyleLbl="revTx" presStyleIdx="1" presStyleCnt="2">
        <dgm:presLayoutVars>
          <dgm:bulletEnabled val="1"/>
        </dgm:presLayoutVars>
      </dgm:prSet>
      <dgm:spPr/>
    </dgm:pt>
    <dgm:pt modelId="{1A049EA6-649B-42C7-8BB2-5CF2CE7FA7B3}" type="pres">
      <dgm:prSet presAssocID="{F37A72F2-C110-43B4-9300-2F0BB2112663}" presName="sibTrans" presStyleLbl="node1" presStyleIdx="1" presStyleCnt="2"/>
      <dgm:spPr/>
    </dgm:pt>
  </dgm:ptLst>
  <dgm:cxnLst>
    <dgm:cxn modelId="{23E0FD03-B708-44F6-AF70-11CF957B9411}" type="presOf" srcId="{BC5140C7-2220-4B34-BBFC-B578D431983F}" destId="{61AFC3F6-2015-4301-9074-F3BCCFBC4811}" srcOrd="0" destOrd="0" presId="urn:microsoft.com/office/officeart/2005/8/layout/cycle1"/>
    <dgm:cxn modelId="{97C35705-90DE-46F2-A1AD-4A928E5267CB}" srcId="{BC5140C7-2220-4B34-BBFC-B578D431983F}" destId="{7483091D-E1E9-403D-A0D1-7FA80D3959AD}" srcOrd="1" destOrd="0" parTransId="{1370D670-7343-43AE-AB2D-BF60FE00419A}" sibTransId="{F37A72F2-C110-43B4-9300-2F0BB2112663}"/>
    <dgm:cxn modelId="{B0E75A24-5BB5-4B35-A8D4-DD92B93C3DC4}" type="presOf" srcId="{E5A4358F-70A0-4C48-BBCF-3718039A6C3E}" destId="{AF284814-29E6-45E9-A6E2-F46C0C3D1A97}" srcOrd="0" destOrd="0" presId="urn:microsoft.com/office/officeart/2005/8/layout/cycle1"/>
    <dgm:cxn modelId="{A46D5648-B6FD-404A-BA18-43AE031F2B6B}" type="presOf" srcId="{F37A72F2-C110-43B4-9300-2F0BB2112663}" destId="{1A049EA6-649B-42C7-8BB2-5CF2CE7FA7B3}" srcOrd="0" destOrd="0" presId="urn:microsoft.com/office/officeart/2005/8/layout/cycle1"/>
    <dgm:cxn modelId="{4E285EB0-A218-43D1-A782-E5CD845AC9BC}" type="presOf" srcId="{7483091D-E1E9-403D-A0D1-7FA80D3959AD}" destId="{85FC260B-2CB2-4520-BCF1-341E302BB141}" srcOrd="0" destOrd="0" presId="urn:microsoft.com/office/officeart/2005/8/layout/cycle1"/>
    <dgm:cxn modelId="{5F4D76E3-DC01-462D-93EF-03548D228868}" srcId="{BC5140C7-2220-4B34-BBFC-B578D431983F}" destId="{8480484D-0021-4DAB-9BDA-7739A601651A}" srcOrd="0" destOrd="0" parTransId="{609A11A7-D7F7-4F8A-826F-B00BF666B789}" sibTransId="{E5A4358F-70A0-4C48-BBCF-3718039A6C3E}"/>
    <dgm:cxn modelId="{7800F8F1-696F-4E0C-BD39-93C13C1CA10C}" type="presOf" srcId="{8480484D-0021-4DAB-9BDA-7739A601651A}" destId="{673CBBE8-2819-4D0B-9870-A733E1C869F3}" srcOrd="0" destOrd="0" presId="urn:microsoft.com/office/officeart/2005/8/layout/cycle1"/>
    <dgm:cxn modelId="{BC1EB9BA-3658-4D02-8940-0BE9F831678D}" type="presParOf" srcId="{61AFC3F6-2015-4301-9074-F3BCCFBC4811}" destId="{1B44C810-96C4-4E9F-B8EC-D4D797AF9456}" srcOrd="0" destOrd="0" presId="urn:microsoft.com/office/officeart/2005/8/layout/cycle1"/>
    <dgm:cxn modelId="{FE634174-5539-4225-B9DC-2E45A1BB5AF3}" type="presParOf" srcId="{61AFC3F6-2015-4301-9074-F3BCCFBC4811}" destId="{673CBBE8-2819-4D0B-9870-A733E1C869F3}" srcOrd="1" destOrd="0" presId="urn:microsoft.com/office/officeart/2005/8/layout/cycle1"/>
    <dgm:cxn modelId="{8EBE2471-7385-446E-A59B-33F2788E3519}" type="presParOf" srcId="{61AFC3F6-2015-4301-9074-F3BCCFBC4811}" destId="{AF284814-29E6-45E9-A6E2-F46C0C3D1A97}" srcOrd="2" destOrd="0" presId="urn:microsoft.com/office/officeart/2005/8/layout/cycle1"/>
    <dgm:cxn modelId="{2C95ABDB-11DC-433A-BF7D-44A67197C54B}" type="presParOf" srcId="{61AFC3F6-2015-4301-9074-F3BCCFBC4811}" destId="{E4936AD3-22FE-4533-86B0-FF36B6242108}" srcOrd="3" destOrd="0" presId="urn:microsoft.com/office/officeart/2005/8/layout/cycle1"/>
    <dgm:cxn modelId="{9A6E2A76-47EC-458D-9E3A-208FB2CDC921}" type="presParOf" srcId="{61AFC3F6-2015-4301-9074-F3BCCFBC4811}" destId="{85FC260B-2CB2-4520-BCF1-341E302BB141}" srcOrd="4" destOrd="0" presId="urn:microsoft.com/office/officeart/2005/8/layout/cycle1"/>
    <dgm:cxn modelId="{8EB63F7A-6C2E-406B-9373-C16508672EE2}" type="presParOf" srcId="{61AFC3F6-2015-4301-9074-F3BCCFBC4811}" destId="{1A049EA6-649B-42C7-8BB2-5CF2CE7FA7B3}" srcOrd="5"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5140C7-2220-4B34-BBFC-B578D431983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480484D-0021-4DAB-9BDA-7739A601651A}">
      <dgm:prSet phldrT="[Text]" custT="1"/>
      <dgm:spPr/>
      <dgm:t>
        <a:bodyPr/>
        <a:lstStyle/>
        <a:p>
          <a:r>
            <a:rPr lang="en-US" sz="4200" dirty="0">
              <a:solidFill>
                <a:srgbClr val="37537B"/>
              </a:solidFill>
              <a:latin typeface="Calibri" panose="020F0502020204030204" pitchFamily="34" charset="0"/>
            </a:rPr>
            <a:t>Improving Practice</a:t>
          </a:r>
        </a:p>
      </dgm:t>
    </dgm:pt>
    <dgm:pt modelId="{609A11A7-D7F7-4F8A-826F-B00BF666B789}" type="parTrans" cxnId="{5F4D76E3-DC01-462D-93EF-03548D228868}">
      <dgm:prSet/>
      <dgm:spPr/>
      <dgm:t>
        <a:bodyPr/>
        <a:lstStyle/>
        <a:p>
          <a:endParaRPr lang="en-US">
            <a:latin typeface="Calibri" panose="020F0502020204030204" pitchFamily="34" charset="0"/>
          </a:endParaRPr>
        </a:p>
      </dgm:t>
    </dgm:pt>
    <dgm:pt modelId="{E5A4358F-70A0-4C48-BBCF-3718039A6C3E}" type="sibTrans" cxnId="{5F4D76E3-DC01-462D-93EF-03548D228868}">
      <dgm:prSet/>
      <dgm:spPr>
        <a:solidFill>
          <a:srgbClr val="37537B"/>
        </a:solidFill>
      </dgm:spPr>
      <dgm:t>
        <a:bodyPr/>
        <a:lstStyle/>
        <a:p>
          <a:endParaRPr lang="en-US">
            <a:latin typeface="Calibri" panose="020F0502020204030204" pitchFamily="34" charset="0"/>
          </a:endParaRPr>
        </a:p>
      </dgm:t>
    </dgm:pt>
    <dgm:pt modelId="{7483091D-E1E9-403D-A0D1-7FA80D3959AD}">
      <dgm:prSet phldrT="[Text]" custT="1"/>
      <dgm:spPr/>
      <dgm:t>
        <a:bodyPr/>
        <a:lstStyle/>
        <a:p>
          <a:r>
            <a:rPr lang="en-US" sz="4200" b="0" dirty="0">
              <a:solidFill>
                <a:schemeClr val="accent5">
                  <a:lumMod val="75000"/>
                </a:schemeClr>
              </a:solidFill>
              <a:latin typeface="Calibri" panose="020F0502020204030204" pitchFamily="34" charset="0"/>
            </a:rPr>
            <a:t>Using Data</a:t>
          </a:r>
        </a:p>
      </dgm:t>
    </dgm:pt>
    <dgm:pt modelId="{1370D670-7343-43AE-AB2D-BF60FE00419A}" type="parTrans" cxnId="{97C35705-90DE-46F2-A1AD-4A928E5267CB}">
      <dgm:prSet/>
      <dgm:spPr/>
      <dgm:t>
        <a:bodyPr/>
        <a:lstStyle/>
        <a:p>
          <a:endParaRPr lang="en-US">
            <a:latin typeface="Calibri" panose="020F0502020204030204" pitchFamily="34" charset="0"/>
          </a:endParaRPr>
        </a:p>
      </dgm:t>
    </dgm:pt>
    <dgm:pt modelId="{F37A72F2-C110-43B4-9300-2F0BB2112663}" type="sibTrans" cxnId="{97C35705-90DE-46F2-A1AD-4A928E5267CB}">
      <dgm:prSet/>
      <dgm:spPr>
        <a:solidFill>
          <a:srgbClr val="37537B"/>
        </a:solidFill>
      </dgm:spPr>
      <dgm:t>
        <a:bodyPr/>
        <a:lstStyle/>
        <a:p>
          <a:endParaRPr lang="en-US">
            <a:latin typeface="Calibri" panose="020F0502020204030204" pitchFamily="34" charset="0"/>
          </a:endParaRPr>
        </a:p>
      </dgm:t>
    </dgm:pt>
    <dgm:pt modelId="{61AFC3F6-2015-4301-9074-F3BCCFBC4811}" type="pres">
      <dgm:prSet presAssocID="{BC5140C7-2220-4B34-BBFC-B578D431983F}" presName="cycle" presStyleCnt="0">
        <dgm:presLayoutVars>
          <dgm:dir/>
          <dgm:resizeHandles val="exact"/>
        </dgm:presLayoutVars>
      </dgm:prSet>
      <dgm:spPr/>
    </dgm:pt>
    <dgm:pt modelId="{1B44C810-96C4-4E9F-B8EC-D4D797AF9456}" type="pres">
      <dgm:prSet presAssocID="{8480484D-0021-4DAB-9BDA-7739A601651A}" presName="dummy" presStyleCnt="0"/>
      <dgm:spPr/>
    </dgm:pt>
    <dgm:pt modelId="{673CBBE8-2819-4D0B-9870-A733E1C869F3}" type="pres">
      <dgm:prSet presAssocID="{8480484D-0021-4DAB-9BDA-7739A601651A}" presName="node" presStyleLbl="revTx" presStyleIdx="0" presStyleCnt="2">
        <dgm:presLayoutVars>
          <dgm:bulletEnabled val="1"/>
        </dgm:presLayoutVars>
      </dgm:prSet>
      <dgm:spPr/>
    </dgm:pt>
    <dgm:pt modelId="{AF284814-29E6-45E9-A6E2-F46C0C3D1A97}" type="pres">
      <dgm:prSet presAssocID="{E5A4358F-70A0-4C48-BBCF-3718039A6C3E}" presName="sibTrans" presStyleLbl="node1" presStyleIdx="0" presStyleCnt="2"/>
      <dgm:spPr/>
    </dgm:pt>
    <dgm:pt modelId="{E4936AD3-22FE-4533-86B0-FF36B6242108}" type="pres">
      <dgm:prSet presAssocID="{7483091D-E1E9-403D-A0D1-7FA80D3959AD}" presName="dummy" presStyleCnt="0"/>
      <dgm:spPr/>
    </dgm:pt>
    <dgm:pt modelId="{85FC260B-2CB2-4520-BCF1-341E302BB141}" type="pres">
      <dgm:prSet presAssocID="{7483091D-E1E9-403D-A0D1-7FA80D3959AD}" presName="node" presStyleLbl="revTx" presStyleIdx="1" presStyleCnt="2">
        <dgm:presLayoutVars>
          <dgm:bulletEnabled val="1"/>
        </dgm:presLayoutVars>
      </dgm:prSet>
      <dgm:spPr/>
    </dgm:pt>
    <dgm:pt modelId="{1A049EA6-649B-42C7-8BB2-5CF2CE7FA7B3}" type="pres">
      <dgm:prSet presAssocID="{F37A72F2-C110-43B4-9300-2F0BB2112663}" presName="sibTrans" presStyleLbl="node1" presStyleIdx="1" presStyleCnt="2"/>
      <dgm:spPr/>
    </dgm:pt>
  </dgm:ptLst>
  <dgm:cxnLst>
    <dgm:cxn modelId="{23E0FD03-B708-44F6-AF70-11CF957B9411}" type="presOf" srcId="{BC5140C7-2220-4B34-BBFC-B578D431983F}" destId="{61AFC3F6-2015-4301-9074-F3BCCFBC4811}" srcOrd="0" destOrd="0" presId="urn:microsoft.com/office/officeart/2005/8/layout/cycle1"/>
    <dgm:cxn modelId="{97C35705-90DE-46F2-A1AD-4A928E5267CB}" srcId="{BC5140C7-2220-4B34-BBFC-B578D431983F}" destId="{7483091D-E1E9-403D-A0D1-7FA80D3959AD}" srcOrd="1" destOrd="0" parTransId="{1370D670-7343-43AE-AB2D-BF60FE00419A}" sibTransId="{F37A72F2-C110-43B4-9300-2F0BB2112663}"/>
    <dgm:cxn modelId="{B0E75A24-5BB5-4B35-A8D4-DD92B93C3DC4}" type="presOf" srcId="{E5A4358F-70A0-4C48-BBCF-3718039A6C3E}" destId="{AF284814-29E6-45E9-A6E2-F46C0C3D1A97}" srcOrd="0" destOrd="0" presId="urn:microsoft.com/office/officeart/2005/8/layout/cycle1"/>
    <dgm:cxn modelId="{A46D5648-B6FD-404A-BA18-43AE031F2B6B}" type="presOf" srcId="{F37A72F2-C110-43B4-9300-2F0BB2112663}" destId="{1A049EA6-649B-42C7-8BB2-5CF2CE7FA7B3}" srcOrd="0" destOrd="0" presId="urn:microsoft.com/office/officeart/2005/8/layout/cycle1"/>
    <dgm:cxn modelId="{4E285EB0-A218-43D1-A782-E5CD845AC9BC}" type="presOf" srcId="{7483091D-E1E9-403D-A0D1-7FA80D3959AD}" destId="{85FC260B-2CB2-4520-BCF1-341E302BB141}" srcOrd="0" destOrd="0" presId="urn:microsoft.com/office/officeart/2005/8/layout/cycle1"/>
    <dgm:cxn modelId="{5F4D76E3-DC01-462D-93EF-03548D228868}" srcId="{BC5140C7-2220-4B34-BBFC-B578D431983F}" destId="{8480484D-0021-4DAB-9BDA-7739A601651A}" srcOrd="0" destOrd="0" parTransId="{609A11A7-D7F7-4F8A-826F-B00BF666B789}" sibTransId="{E5A4358F-70A0-4C48-BBCF-3718039A6C3E}"/>
    <dgm:cxn modelId="{7800F8F1-696F-4E0C-BD39-93C13C1CA10C}" type="presOf" srcId="{8480484D-0021-4DAB-9BDA-7739A601651A}" destId="{673CBBE8-2819-4D0B-9870-A733E1C869F3}" srcOrd="0" destOrd="0" presId="urn:microsoft.com/office/officeart/2005/8/layout/cycle1"/>
    <dgm:cxn modelId="{BC1EB9BA-3658-4D02-8940-0BE9F831678D}" type="presParOf" srcId="{61AFC3F6-2015-4301-9074-F3BCCFBC4811}" destId="{1B44C810-96C4-4E9F-B8EC-D4D797AF9456}" srcOrd="0" destOrd="0" presId="urn:microsoft.com/office/officeart/2005/8/layout/cycle1"/>
    <dgm:cxn modelId="{FE634174-5539-4225-B9DC-2E45A1BB5AF3}" type="presParOf" srcId="{61AFC3F6-2015-4301-9074-F3BCCFBC4811}" destId="{673CBBE8-2819-4D0B-9870-A733E1C869F3}" srcOrd="1" destOrd="0" presId="urn:microsoft.com/office/officeart/2005/8/layout/cycle1"/>
    <dgm:cxn modelId="{8EBE2471-7385-446E-A59B-33F2788E3519}" type="presParOf" srcId="{61AFC3F6-2015-4301-9074-F3BCCFBC4811}" destId="{AF284814-29E6-45E9-A6E2-F46C0C3D1A97}" srcOrd="2" destOrd="0" presId="urn:microsoft.com/office/officeart/2005/8/layout/cycle1"/>
    <dgm:cxn modelId="{2C95ABDB-11DC-433A-BF7D-44A67197C54B}" type="presParOf" srcId="{61AFC3F6-2015-4301-9074-F3BCCFBC4811}" destId="{E4936AD3-22FE-4533-86B0-FF36B6242108}" srcOrd="3" destOrd="0" presId="urn:microsoft.com/office/officeart/2005/8/layout/cycle1"/>
    <dgm:cxn modelId="{9A6E2A76-47EC-458D-9E3A-208FB2CDC921}" type="presParOf" srcId="{61AFC3F6-2015-4301-9074-F3BCCFBC4811}" destId="{85FC260B-2CB2-4520-BCF1-341E302BB141}" srcOrd="4" destOrd="0" presId="urn:microsoft.com/office/officeart/2005/8/layout/cycle1"/>
    <dgm:cxn modelId="{8EB63F7A-6C2E-406B-9373-C16508672EE2}" type="presParOf" srcId="{61AFC3F6-2015-4301-9074-F3BCCFBC4811}" destId="{1A049EA6-649B-42C7-8BB2-5CF2CE7FA7B3}" srcOrd="5"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0C134-9622-48BF-BBEF-C08414E9E5F0}">
      <dsp:nvSpPr>
        <dsp:cNvPr id="0" name=""/>
        <dsp:cNvSpPr/>
      </dsp:nvSpPr>
      <dsp:spPr>
        <a:xfrm rot="5400000">
          <a:off x="1460386" y="1004250"/>
          <a:ext cx="1586837" cy="195699"/>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6C9826-22E1-4654-BE14-1FE4BDA926A8}">
      <dsp:nvSpPr>
        <dsp:cNvPr id="0" name=""/>
        <dsp:cNvSpPr/>
      </dsp:nvSpPr>
      <dsp:spPr>
        <a:xfrm>
          <a:off x="1278265" y="86"/>
          <a:ext cx="2112150" cy="1267290"/>
        </a:xfrm>
        <a:prstGeom prst="roundRect">
          <a:avLst>
            <a:gd name="adj" fmla="val 10000"/>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rPr>
            <a:t>Form CQI Team</a:t>
          </a:r>
        </a:p>
      </dsp:txBody>
      <dsp:txXfrm>
        <a:off x="1315383" y="37204"/>
        <a:ext cx="2037914" cy="1193054"/>
      </dsp:txXfrm>
    </dsp:sp>
    <dsp:sp modelId="{A73304F4-881B-426A-B69E-BCA5DE1480F8}">
      <dsp:nvSpPr>
        <dsp:cNvPr id="0" name=""/>
        <dsp:cNvSpPr/>
      </dsp:nvSpPr>
      <dsp:spPr>
        <a:xfrm rot="5450052">
          <a:off x="1428298" y="2671818"/>
          <a:ext cx="1639346" cy="190093"/>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935CE3-D5EF-45CD-9BB0-E4E2A55CF9C8}">
      <dsp:nvSpPr>
        <dsp:cNvPr id="0" name=""/>
        <dsp:cNvSpPr/>
      </dsp:nvSpPr>
      <dsp:spPr>
        <a:xfrm>
          <a:off x="1240647" y="1584198"/>
          <a:ext cx="2112150" cy="1267290"/>
        </a:xfrm>
        <a:prstGeom prst="roundRect">
          <a:avLst>
            <a:gd name="adj" fmla="val 10000"/>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rPr>
            <a:t>Collect Data</a:t>
          </a:r>
        </a:p>
      </dsp:txBody>
      <dsp:txXfrm>
        <a:off x="1277765" y="1621316"/>
        <a:ext cx="2037914" cy="1193054"/>
      </dsp:txXfrm>
    </dsp:sp>
    <dsp:sp modelId="{406B11B2-02C4-4517-A7FF-1FD7E8DCD54A}">
      <dsp:nvSpPr>
        <dsp:cNvPr id="0" name=""/>
        <dsp:cNvSpPr/>
      </dsp:nvSpPr>
      <dsp:spPr>
        <a:xfrm rot="5400000">
          <a:off x="1480672" y="4331918"/>
          <a:ext cx="1519064" cy="190093"/>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168E97-F85B-4E88-83A6-32C944D07917}">
      <dsp:nvSpPr>
        <dsp:cNvPr id="0" name=""/>
        <dsp:cNvSpPr/>
      </dsp:nvSpPr>
      <dsp:spPr>
        <a:xfrm>
          <a:off x="1216780" y="3230763"/>
          <a:ext cx="2112150" cy="1267290"/>
        </a:xfrm>
        <a:prstGeom prst="roundRect">
          <a:avLst>
            <a:gd name="adj" fmla="val 10000"/>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rPr>
            <a:t>Ensure Data Quality</a:t>
          </a:r>
        </a:p>
      </dsp:txBody>
      <dsp:txXfrm>
        <a:off x="1253898" y="3267881"/>
        <a:ext cx="2037914" cy="1193054"/>
      </dsp:txXfrm>
    </dsp:sp>
    <dsp:sp modelId="{B410053B-AE6B-427F-AB7F-BCD19D52B420}">
      <dsp:nvSpPr>
        <dsp:cNvPr id="0" name=""/>
        <dsp:cNvSpPr/>
      </dsp:nvSpPr>
      <dsp:spPr>
        <a:xfrm>
          <a:off x="1708086" y="5306547"/>
          <a:ext cx="2801768" cy="190093"/>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1EB43C-2EE3-4FFB-B6CF-A70F98CD412F}">
      <dsp:nvSpPr>
        <dsp:cNvPr id="0" name=""/>
        <dsp:cNvSpPr/>
      </dsp:nvSpPr>
      <dsp:spPr>
        <a:xfrm>
          <a:off x="1278265" y="4752423"/>
          <a:ext cx="2112150" cy="1267290"/>
        </a:xfrm>
        <a:prstGeom prst="roundRect">
          <a:avLst>
            <a:gd name="adj" fmla="val 10000"/>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rPr>
            <a:t> Present Data</a:t>
          </a:r>
        </a:p>
      </dsp:txBody>
      <dsp:txXfrm>
        <a:off x="1315383" y="4789541"/>
        <a:ext cx="2037914" cy="1193054"/>
      </dsp:txXfrm>
    </dsp:sp>
    <dsp:sp modelId="{23D26493-5705-4473-A0B3-91C1C7BDE3D9}">
      <dsp:nvSpPr>
        <dsp:cNvPr id="0" name=""/>
        <dsp:cNvSpPr/>
      </dsp:nvSpPr>
      <dsp:spPr>
        <a:xfrm rot="16200000">
          <a:off x="4403621" y="4263768"/>
          <a:ext cx="1576721" cy="190093"/>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AF3329-7365-419A-98DE-A081BFAE2912}">
      <dsp:nvSpPr>
        <dsp:cNvPr id="0" name=""/>
        <dsp:cNvSpPr/>
      </dsp:nvSpPr>
      <dsp:spPr>
        <a:xfrm>
          <a:off x="4087424" y="4752423"/>
          <a:ext cx="2112150" cy="1267290"/>
        </a:xfrm>
        <a:prstGeom prst="roundRect">
          <a:avLst>
            <a:gd name="adj" fmla="val 10000"/>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a:latin typeface="Calibri" panose="020F0502020204030204" pitchFamily="34" charset="0"/>
            </a:rPr>
            <a:t>Disseminate Charts</a:t>
          </a:r>
          <a:endParaRPr lang="en-US" sz="1600" b="1" kern="1200">
            <a:latin typeface="Calibri" panose="020F0502020204030204" pitchFamily="34" charset="0"/>
          </a:endParaRPr>
        </a:p>
      </dsp:txBody>
      <dsp:txXfrm>
        <a:off x="4124542" y="4789541"/>
        <a:ext cx="2037914" cy="1193054"/>
      </dsp:txXfrm>
    </dsp:sp>
    <dsp:sp modelId="{E1F1D590-ECD6-4F31-A1DB-D0C60FEE6C81}">
      <dsp:nvSpPr>
        <dsp:cNvPr id="0" name=""/>
        <dsp:cNvSpPr/>
      </dsp:nvSpPr>
      <dsp:spPr>
        <a:xfrm rot="16200000">
          <a:off x="4359378" y="2561668"/>
          <a:ext cx="1576721" cy="190093"/>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954715-8CB1-4A76-9235-76D0ECA4486E}">
      <dsp:nvSpPr>
        <dsp:cNvPr id="0" name=""/>
        <dsp:cNvSpPr/>
      </dsp:nvSpPr>
      <dsp:spPr>
        <a:xfrm>
          <a:off x="4087424" y="3168311"/>
          <a:ext cx="2112150" cy="1267290"/>
        </a:xfrm>
        <a:prstGeom prst="roundRect">
          <a:avLst>
            <a:gd name="adj" fmla="val 10000"/>
          </a:avLst>
        </a:prstGeom>
        <a:solidFill>
          <a:schemeClr val="accent5"/>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rPr>
            <a:t>Identify Areas for Improvement</a:t>
          </a:r>
        </a:p>
      </dsp:txBody>
      <dsp:txXfrm>
        <a:off x="4124542" y="3205429"/>
        <a:ext cx="2037914" cy="1193054"/>
      </dsp:txXfrm>
    </dsp:sp>
    <dsp:sp modelId="{9B0AA70F-EDB8-4004-B43D-7A908B74DB2C}">
      <dsp:nvSpPr>
        <dsp:cNvPr id="0" name=""/>
        <dsp:cNvSpPr/>
      </dsp:nvSpPr>
      <dsp:spPr>
        <a:xfrm rot="16200000">
          <a:off x="4359378" y="1036549"/>
          <a:ext cx="1576721" cy="190093"/>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1FE7A5-D4BE-451D-BAA7-EB1650AFC33C}">
      <dsp:nvSpPr>
        <dsp:cNvPr id="0" name=""/>
        <dsp:cNvSpPr/>
      </dsp:nvSpPr>
      <dsp:spPr>
        <a:xfrm>
          <a:off x="4087424" y="1584198"/>
          <a:ext cx="2112150" cy="1267290"/>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rPr>
            <a:t>Create Process Maps and Key Drivers</a:t>
          </a:r>
        </a:p>
      </dsp:txBody>
      <dsp:txXfrm>
        <a:off x="4124542" y="1621316"/>
        <a:ext cx="2037914" cy="1193054"/>
      </dsp:txXfrm>
    </dsp:sp>
    <dsp:sp modelId="{11627AC4-302B-4DE8-BC14-12305173BD36}">
      <dsp:nvSpPr>
        <dsp:cNvPr id="0" name=""/>
        <dsp:cNvSpPr/>
      </dsp:nvSpPr>
      <dsp:spPr>
        <a:xfrm>
          <a:off x="4502509" y="509964"/>
          <a:ext cx="2801768" cy="190093"/>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2608FA-360F-4CBA-A36F-88617A7785B4}">
      <dsp:nvSpPr>
        <dsp:cNvPr id="0" name=""/>
        <dsp:cNvSpPr/>
      </dsp:nvSpPr>
      <dsp:spPr>
        <a:xfrm>
          <a:off x="4087424" y="86"/>
          <a:ext cx="2112150" cy="1267290"/>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a:latin typeface="Calibri" panose="020F0502020204030204" pitchFamily="34" charset="0"/>
            </a:rPr>
            <a:t> Generate PDSA Test Cycles</a:t>
          </a:r>
          <a:endParaRPr lang="en-US" sz="1600" b="1" kern="1200">
            <a:latin typeface="Calibri" panose="020F0502020204030204" pitchFamily="34" charset="0"/>
          </a:endParaRPr>
        </a:p>
      </dsp:txBody>
      <dsp:txXfrm>
        <a:off x="4124542" y="37204"/>
        <a:ext cx="2037914" cy="1193054"/>
      </dsp:txXfrm>
    </dsp:sp>
    <dsp:sp modelId="{11FD28C2-26B1-46D8-9F6B-13746827C693}">
      <dsp:nvSpPr>
        <dsp:cNvPr id="0" name=""/>
        <dsp:cNvSpPr/>
      </dsp:nvSpPr>
      <dsp:spPr>
        <a:xfrm rot="5400000">
          <a:off x="7153780" y="1021800"/>
          <a:ext cx="1576721" cy="190093"/>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DF632F-47BA-46D7-9508-DF67BB2E232A}">
      <dsp:nvSpPr>
        <dsp:cNvPr id="0" name=""/>
        <dsp:cNvSpPr/>
      </dsp:nvSpPr>
      <dsp:spPr>
        <a:xfrm>
          <a:off x="6896584" y="86"/>
          <a:ext cx="2112150" cy="1267290"/>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rPr>
            <a:t> Track and Interpret Results</a:t>
          </a:r>
        </a:p>
      </dsp:txBody>
      <dsp:txXfrm>
        <a:off x="6933702" y="37204"/>
        <a:ext cx="2037914" cy="1193054"/>
      </dsp:txXfrm>
    </dsp:sp>
    <dsp:sp modelId="{1DACA6DD-2386-4899-BDF3-3171A2F4EFA4}">
      <dsp:nvSpPr>
        <dsp:cNvPr id="0" name=""/>
        <dsp:cNvSpPr/>
      </dsp:nvSpPr>
      <dsp:spPr>
        <a:xfrm rot="5400000">
          <a:off x="7139038" y="2591165"/>
          <a:ext cx="1576721" cy="190093"/>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7EAF7B-5AFC-49F1-B183-0DC3A2FEFFFA}">
      <dsp:nvSpPr>
        <dsp:cNvPr id="0" name=""/>
        <dsp:cNvSpPr/>
      </dsp:nvSpPr>
      <dsp:spPr>
        <a:xfrm>
          <a:off x="6896584" y="1584198"/>
          <a:ext cx="2112150" cy="1267290"/>
        </a:xfrm>
        <a:prstGeom prst="roundRect">
          <a:avLst>
            <a:gd name="adj" fmla="val 10000"/>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rPr>
            <a:t>Identify Lessons Learned</a:t>
          </a:r>
        </a:p>
      </dsp:txBody>
      <dsp:txXfrm>
        <a:off x="6933702" y="1621316"/>
        <a:ext cx="2037914" cy="1193054"/>
      </dsp:txXfrm>
    </dsp:sp>
    <dsp:sp modelId="{7C75C272-3114-49A0-AB71-55E974854EA1}">
      <dsp:nvSpPr>
        <dsp:cNvPr id="0" name=""/>
        <dsp:cNvSpPr/>
      </dsp:nvSpPr>
      <dsp:spPr>
        <a:xfrm rot="5400000">
          <a:off x="7153780" y="4131034"/>
          <a:ext cx="1576721" cy="190093"/>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A5FDEE-D43C-487C-9D41-73DAFBC75748}">
      <dsp:nvSpPr>
        <dsp:cNvPr id="0" name=""/>
        <dsp:cNvSpPr/>
      </dsp:nvSpPr>
      <dsp:spPr>
        <a:xfrm>
          <a:off x="6896584" y="3168311"/>
          <a:ext cx="2112150" cy="1267290"/>
        </a:xfrm>
        <a:prstGeom prst="roundRect">
          <a:avLst>
            <a:gd name="adj" fmla="val 10000"/>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rPr>
            <a:t>Engage in Wider Testing</a:t>
          </a:r>
        </a:p>
      </dsp:txBody>
      <dsp:txXfrm>
        <a:off x="6933702" y="3205429"/>
        <a:ext cx="2037914" cy="1193054"/>
      </dsp:txXfrm>
    </dsp:sp>
    <dsp:sp modelId="{5C9BA320-B1E2-4072-B21A-DAB77F465024}">
      <dsp:nvSpPr>
        <dsp:cNvPr id="0" name=""/>
        <dsp:cNvSpPr/>
      </dsp:nvSpPr>
      <dsp:spPr>
        <a:xfrm>
          <a:off x="6896584" y="4752423"/>
          <a:ext cx="2112150" cy="1267290"/>
        </a:xfrm>
        <a:prstGeom prst="roundRect">
          <a:avLst>
            <a:gd name="adj" fmla="val 10000"/>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rPr>
            <a:t> Disseminate Results</a:t>
          </a:r>
        </a:p>
      </dsp:txBody>
      <dsp:txXfrm>
        <a:off x="6933702" y="4789541"/>
        <a:ext cx="2037914" cy="1193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CBBE8-2819-4D0B-9870-A733E1C869F3}">
      <dsp:nvSpPr>
        <dsp:cNvPr id="0" name=""/>
        <dsp:cNvSpPr/>
      </dsp:nvSpPr>
      <dsp:spPr>
        <a:xfrm>
          <a:off x="5193478" y="1604367"/>
          <a:ext cx="3039665" cy="303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a:solidFill>
                <a:schemeClr val="bg1">
                  <a:lumMod val="65000"/>
                </a:schemeClr>
              </a:solidFill>
              <a:latin typeface="Calibri" panose="020F0502020204030204" pitchFamily="34" charset="0"/>
            </a:rPr>
            <a:t>Quality Improvement</a:t>
          </a:r>
        </a:p>
      </dsp:txBody>
      <dsp:txXfrm>
        <a:off x="5193478" y="1604367"/>
        <a:ext cx="3039665" cy="3039665"/>
      </dsp:txXfrm>
    </dsp:sp>
    <dsp:sp modelId="{AF284814-29E6-45E9-A6E2-F46C0C3D1A97}">
      <dsp:nvSpPr>
        <dsp:cNvPr id="0" name=""/>
        <dsp:cNvSpPr/>
      </dsp:nvSpPr>
      <dsp:spPr>
        <a:xfrm>
          <a:off x="1102759" y="-2140"/>
          <a:ext cx="6252681" cy="6252681"/>
        </a:xfrm>
        <a:prstGeom prst="circularArrow">
          <a:avLst>
            <a:gd name="adj1" fmla="val 9480"/>
            <a:gd name="adj2" fmla="val 684672"/>
            <a:gd name="adj3" fmla="val 7852155"/>
            <a:gd name="adj4" fmla="val 2263173"/>
            <a:gd name="adj5" fmla="val 11060"/>
          </a:avLst>
        </a:prstGeom>
        <a:solidFill>
          <a:schemeClr val="bg1">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FC260B-2CB2-4520-BCF1-341E302BB141}">
      <dsp:nvSpPr>
        <dsp:cNvPr id="0" name=""/>
        <dsp:cNvSpPr/>
      </dsp:nvSpPr>
      <dsp:spPr>
        <a:xfrm>
          <a:off x="225055" y="1604367"/>
          <a:ext cx="3039665" cy="303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accent5">
                  <a:lumMod val="75000"/>
                </a:schemeClr>
              </a:solidFill>
              <a:latin typeface="Calibri" panose="020F0502020204030204" pitchFamily="34" charset="0"/>
            </a:rPr>
            <a:t>Quality Assurance</a:t>
          </a:r>
        </a:p>
      </dsp:txBody>
      <dsp:txXfrm>
        <a:off x="225055" y="1604367"/>
        <a:ext cx="3039665" cy="3039665"/>
      </dsp:txXfrm>
    </dsp:sp>
    <dsp:sp modelId="{1A049EA6-649B-42C7-8BB2-5CF2CE7FA7B3}">
      <dsp:nvSpPr>
        <dsp:cNvPr id="0" name=""/>
        <dsp:cNvSpPr/>
      </dsp:nvSpPr>
      <dsp:spPr>
        <a:xfrm>
          <a:off x="1102759" y="-2140"/>
          <a:ext cx="6252681" cy="6252681"/>
        </a:xfrm>
        <a:prstGeom prst="circularArrow">
          <a:avLst>
            <a:gd name="adj1" fmla="val 9480"/>
            <a:gd name="adj2" fmla="val 684672"/>
            <a:gd name="adj3" fmla="val 18652155"/>
            <a:gd name="adj4" fmla="val 13063173"/>
            <a:gd name="adj5" fmla="val 11060"/>
          </a:avLst>
        </a:prstGeom>
        <a:solidFill>
          <a:srgbClr val="37537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CBBE8-2819-4D0B-9870-A733E1C869F3}">
      <dsp:nvSpPr>
        <dsp:cNvPr id="0" name=""/>
        <dsp:cNvSpPr/>
      </dsp:nvSpPr>
      <dsp:spPr>
        <a:xfrm>
          <a:off x="5033474" y="1565337"/>
          <a:ext cx="3148494" cy="296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b="1" kern="1200">
              <a:solidFill>
                <a:schemeClr val="accent5">
                  <a:lumMod val="75000"/>
                </a:schemeClr>
              </a:solidFill>
              <a:latin typeface="Calibri" panose="020F0502020204030204" pitchFamily="34" charset="0"/>
            </a:rPr>
            <a:t>Quality Improvement</a:t>
          </a:r>
        </a:p>
      </dsp:txBody>
      <dsp:txXfrm>
        <a:off x="5033474" y="1565337"/>
        <a:ext cx="3148494" cy="2965325"/>
      </dsp:txXfrm>
    </dsp:sp>
    <dsp:sp modelId="{AF284814-29E6-45E9-A6E2-F46C0C3D1A97}">
      <dsp:nvSpPr>
        <dsp:cNvPr id="0" name=""/>
        <dsp:cNvSpPr/>
      </dsp:nvSpPr>
      <dsp:spPr>
        <a:xfrm>
          <a:off x="1132469" y="-2838"/>
          <a:ext cx="6101677" cy="6101677"/>
        </a:xfrm>
        <a:prstGeom prst="circularArrow">
          <a:avLst>
            <a:gd name="adj1" fmla="val 9477"/>
            <a:gd name="adj2" fmla="val 684401"/>
            <a:gd name="adj3" fmla="val 7853477"/>
            <a:gd name="adj4" fmla="val 2262123"/>
            <a:gd name="adj5" fmla="val 11056"/>
          </a:avLst>
        </a:prstGeom>
        <a:solidFill>
          <a:srgbClr val="37537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FC260B-2CB2-4520-BCF1-341E302BB141}">
      <dsp:nvSpPr>
        <dsp:cNvPr id="0" name=""/>
        <dsp:cNvSpPr/>
      </dsp:nvSpPr>
      <dsp:spPr>
        <a:xfrm>
          <a:off x="276231" y="1565337"/>
          <a:ext cx="2965325" cy="296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chemeClr val="bg1">
                  <a:lumMod val="65000"/>
                </a:schemeClr>
              </a:solidFill>
              <a:latin typeface="Calibri" panose="020F0502020204030204" pitchFamily="34" charset="0"/>
            </a:rPr>
            <a:t>Quality Assurance</a:t>
          </a:r>
        </a:p>
      </dsp:txBody>
      <dsp:txXfrm>
        <a:off x="276231" y="1565337"/>
        <a:ext cx="2965325" cy="2965325"/>
      </dsp:txXfrm>
    </dsp:sp>
    <dsp:sp modelId="{1A049EA6-649B-42C7-8BB2-5CF2CE7FA7B3}">
      <dsp:nvSpPr>
        <dsp:cNvPr id="0" name=""/>
        <dsp:cNvSpPr/>
      </dsp:nvSpPr>
      <dsp:spPr>
        <a:xfrm>
          <a:off x="1132469" y="-2838"/>
          <a:ext cx="6101677" cy="6101677"/>
        </a:xfrm>
        <a:prstGeom prst="circularArrow">
          <a:avLst>
            <a:gd name="adj1" fmla="val 9477"/>
            <a:gd name="adj2" fmla="val 684401"/>
            <a:gd name="adj3" fmla="val 18653477"/>
            <a:gd name="adj4" fmla="val 13062123"/>
            <a:gd name="adj5" fmla="val 11056"/>
          </a:avLst>
        </a:prstGeom>
        <a:solidFill>
          <a:schemeClr val="bg1">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CBBE8-2819-4D0B-9870-A733E1C869F3}">
      <dsp:nvSpPr>
        <dsp:cNvPr id="0" name=""/>
        <dsp:cNvSpPr/>
      </dsp:nvSpPr>
      <dsp:spPr>
        <a:xfrm>
          <a:off x="5193478" y="1604367"/>
          <a:ext cx="3039665" cy="303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rgbClr val="37537B"/>
              </a:solidFill>
              <a:latin typeface="Calibri" panose="020F0502020204030204" pitchFamily="34" charset="0"/>
            </a:rPr>
            <a:t>Improving Practice</a:t>
          </a:r>
        </a:p>
      </dsp:txBody>
      <dsp:txXfrm>
        <a:off x="5193478" y="1604367"/>
        <a:ext cx="3039665" cy="3039665"/>
      </dsp:txXfrm>
    </dsp:sp>
    <dsp:sp modelId="{AF284814-29E6-45E9-A6E2-F46C0C3D1A97}">
      <dsp:nvSpPr>
        <dsp:cNvPr id="0" name=""/>
        <dsp:cNvSpPr/>
      </dsp:nvSpPr>
      <dsp:spPr>
        <a:xfrm>
          <a:off x="1102759" y="-2140"/>
          <a:ext cx="6252681" cy="6252681"/>
        </a:xfrm>
        <a:prstGeom prst="circularArrow">
          <a:avLst>
            <a:gd name="adj1" fmla="val 9480"/>
            <a:gd name="adj2" fmla="val 684672"/>
            <a:gd name="adj3" fmla="val 7852155"/>
            <a:gd name="adj4" fmla="val 2263173"/>
            <a:gd name="adj5" fmla="val 11060"/>
          </a:avLst>
        </a:prstGeom>
        <a:solidFill>
          <a:srgbClr val="37537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FC260B-2CB2-4520-BCF1-341E302BB141}">
      <dsp:nvSpPr>
        <dsp:cNvPr id="0" name=""/>
        <dsp:cNvSpPr/>
      </dsp:nvSpPr>
      <dsp:spPr>
        <a:xfrm>
          <a:off x="225055" y="1604367"/>
          <a:ext cx="3039665" cy="303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b="0" kern="1200" dirty="0">
              <a:solidFill>
                <a:schemeClr val="accent5">
                  <a:lumMod val="75000"/>
                </a:schemeClr>
              </a:solidFill>
              <a:latin typeface="Calibri" panose="020F0502020204030204" pitchFamily="34" charset="0"/>
            </a:rPr>
            <a:t>Using Data</a:t>
          </a:r>
        </a:p>
      </dsp:txBody>
      <dsp:txXfrm>
        <a:off x="225055" y="1604367"/>
        <a:ext cx="3039665" cy="3039665"/>
      </dsp:txXfrm>
    </dsp:sp>
    <dsp:sp modelId="{1A049EA6-649B-42C7-8BB2-5CF2CE7FA7B3}">
      <dsp:nvSpPr>
        <dsp:cNvPr id="0" name=""/>
        <dsp:cNvSpPr/>
      </dsp:nvSpPr>
      <dsp:spPr>
        <a:xfrm>
          <a:off x="1102759" y="-2140"/>
          <a:ext cx="6252681" cy="6252681"/>
        </a:xfrm>
        <a:prstGeom prst="circularArrow">
          <a:avLst>
            <a:gd name="adj1" fmla="val 9480"/>
            <a:gd name="adj2" fmla="val 684672"/>
            <a:gd name="adj3" fmla="val 18652155"/>
            <a:gd name="adj4" fmla="val 13063173"/>
            <a:gd name="adj5" fmla="val 11060"/>
          </a:avLst>
        </a:prstGeom>
        <a:solidFill>
          <a:srgbClr val="37537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22B0DF-3E41-4354-8729-EF32F2F006D1}" type="datetimeFigureOut">
              <a:rPr lang="en-US" smtClean="0"/>
              <a:t>7/13/2018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43DF58-3088-4C6A-8980-7F8A83783F08}"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34130-9D75-4168-9007-280E554272C1}" type="datetimeFigureOut">
              <a:rPr lang="en-US" smtClean="0"/>
              <a:t>7/13/2018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28201-4BBF-455A-9765-CF9869D2B1B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This presentation is intended to be delivered by state-level Continuous Quality Improvement (CQI) support staff. The notes are a suggested script for the presenter. Please see the accompanying Facilitation Guide and handouts. </a:t>
            </a:r>
          </a:p>
          <a:p>
            <a:endParaRPr lang="en-US" i="1" dirty="0"/>
          </a:p>
        </p:txBody>
      </p:sp>
      <p:sp>
        <p:nvSpPr>
          <p:cNvPr id="4" name="Slide Number Placeholder 3"/>
          <p:cNvSpPr>
            <a:spLocks noGrp="1"/>
          </p:cNvSpPr>
          <p:nvPr>
            <p:ph type="sldNum" sz="quarter" idx="10"/>
          </p:nvPr>
        </p:nvSpPr>
        <p:spPr/>
        <p:txBody>
          <a:bodyPr/>
          <a:lstStyle/>
          <a:p>
            <a:fld id="{D8455C17-EC44-4A90-A9B0-CD3F978DD129}"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fld id="{120A4E4B-C897-4641-A345-FB8C86A27A9C}" type="datetime1">
              <a:rPr lang="en-US" smtClean="0">
                <a:solidFill>
                  <a:prstClr val="black"/>
                </a:solidFill>
              </a:rPr>
              <a:pPr/>
              <a:t>7/13/2018</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DOHVE TA</a:t>
            </a:r>
          </a:p>
        </p:txBody>
      </p:sp>
    </p:spTree>
    <p:extLst>
      <p:ext uri="{BB962C8B-B14F-4D97-AF65-F5344CB8AC3E}">
        <p14:creationId xmlns:p14="http://schemas.microsoft.com/office/powerpoint/2010/main" val="398241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Next, we are going to talk about why to do CQI.</a:t>
            </a:r>
          </a:p>
        </p:txBody>
      </p:sp>
      <p:sp>
        <p:nvSpPr>
          <p:cNvPr id="4" name="Slide Number Placeholder 3"/>
          <p:cNvSpPr>
            <a:spLocks noGrp="1"/>
          </p:cNvSpPr>
          <p:nvPr>
            <p:ph type="sldNum" sz="quarter" idx="10"/>
          </p:nvPr>
        </p:nvSpPr>
        <p:spPr/>
        <p:txBody>
          <a:bodyPr/>
          <a:lstStyle/>
          <a:p>
            <a:fld id="{AED28201-4BBF-455A-9765-CF9869D2B1B3}" type="slidenum">
              <a:rPr lang="en-US" smtClean="0"/>
              <a:t>10</a:t>
            </a:fld>
            <a:endParaRPr lang="en-US"/>
          </a:p>
        </p:txBody>
      </p:sp>
    </p:spTree>
    <p:extLst>
      <p:ext uri="{BB962C8B-B14F-4D97-AF65-F5344CB8AC3E}">
        <p14:creationId xmlns:p14="http://schemas.microsoft.com/office/powerpoint/2010/main" val="3005059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Let’s use the following analogy – operating home visiting services is like sailing a boat from one island to another.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captain uses the old standard approach to point the boat toward its target destination. The captain knows the ETA (estimated time of arrival) is within 24 hours.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But neither the crew nor the captain check to see if the boat is approaching its destination until the very end of the 24 hours.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If the compass is a degree off, the captain will miss his target. The captain and crew need to continuously check and measure to reach the appropriate destination, and to also avoid other vessels and potential disasters.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CQI would be the equivalent of keeping the captain at the helm and constantly checking directions, weather, etc. In other words, continuous use of data to check course direction toward a predetermined target would ensure that the boat arrives at its destination, avoids dangerous situations, and wastes little time or effort heading in the wrong direction.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11</a:t>
            </a:fld>
            <a:endParaRPr lang="en-US"/>
          </a:p>
        </p:txBody>
      </p:sp>
    </p:spTree>
    <p:extLst>
      <p:ext uri="{BB962C8B-B14F-4D97-AF65-F5344CB8AC3E}">
        <p14:creationId xmlns:p14="http://schemas.microsoft.com/office/powerpoint/2010/main" val="4157954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baseline="0" dirty="0"/>
              <a:t>There are five key reasons for using CQI in our work. Let’s discuss each of these in more detail.</a:t>
            </a:r>
          </a:p>
        </p:txBody>
      </p:sp>
      <p:sp>
        <p:nvSpPr>
          <p:cNvPr id="4" name="Slide Number Placeholder 3"/>
          <p:cNvSpPr>
            <a:spLocks noGrp="1"/>
          </p:cNvSpPr>
          <p:nvPr>
            <p:ph type="sldNum" sz="quarter" idx="10"/>
          </p:nvPr>
        </p:nvSpPr>
        <p:spPr/>
        <p:txBody>
          <a:bodyPr/>
          <a:lstStyle/>
          <a:p>
            <a:fld id="{B4F400E9-EBBB-4D39-B62E-0EA92AF3E27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87773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kern="1200" dirty="0">
                <a:solidFill>
                  <a:schemeClr val="tx1"/>
                </a:solidFill>
                <a:effectLst/>
                <a:latin typeface="+mn-lt"/>
                <a:ea typeface="+mn-ea"/>
                <a:cs typeface="+mn-cs"/>
              </a:rPr>
              <a:t>The first reason to use</a:t>
            </a:r>
            <a:r>
              <a:rPr lang="en-US" sz="1200" b="0" kern="1200" baseline="0" dirty="0">
                <a:solidFill>
                  <a:schemeClr val="tx1"/>
                </a:solidFill>
                <a:effectLst/>
                <a:latin typeface="+mn-lt"/>
                <a:ea typeface="+mn-ea"/>
                <a:cs typeface="+mn-cs"/>
              </a:rPr>
              <a:t> CQI is because it can s</a:t>
            </a:r>
            <a:r>
              <a:rPr lang="en-US" sz="1200" b="0" kern="1200" dirty="0">
                <a:solidFill>
                  <a:schemeClr val="tx1"/>
                </a:solidFill>
                <a:effectLst/>
                <a:latin typeface="+mn-lt"/>
                <a:ea typeface="+mn-ea"/>
                <a:cs typeface="+mn-cs"/>
              </a:rPr>
              <a:t>treamline and improve services.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CQI can help find what works and is most effective for specific families participating in home visiting,</a:t>
            </a:r>
            <a:r>
              <a:rPr lang="en-US" sz="1200" kern="1200" baseline="0" dirty="0">
                <a:solidFill>
                  <a:schemeClr val="tx1"/>
                </a:solidFill>
                <a:effectLst/>
                <a:latin typeface="+mn-lt"/>
                <a:ea typeface="+mn-ea"/>
                <a:cs typeface="+mn-cs"/>
              </a:rPr>
              <a:t> while eliminating practices that are not helpful or interfere with the goals of home visiting.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solidFill>
                <a:effectLst/>
                <a:latin typeface="+mn-lt"/>
                <a:ea typeface="+mn-ea"/>
                <a:cs typeface="+mn-cs"/>
              </a:rPr>
              <a:t>Home visitors are all different—having different approaches, life experiences, and ideas which may or may not work for the families they serve. CQI can help find those approaches most likely to work with specific types of families.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CQI can increase home visitor effectiveness, thereby increasing the value of the program for families and making it more likely that they will stay engaged in services.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As mentioned previously, there will always be some families that fall through the cracks. CQI can help fill in those cracks.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CQI can be used to adapt service delivery to the local context, culture, and need – again, providing more effective services to families. </a:t>
            </a:r>
          </a:p>
        </p:txBody>
      </p:sp>
      <p:sp>
        <p:nvSpPr>
          <p:cNvPr id="4" name="Slide Number Placeholder 3"/>
          <p:cNvSpPr>
            <a:spLocks noGrp="1"/>
          </p:cNvSpPr>
          <p:nvPr>
            <p:ph type="sldNum" sz="quarter" idx="10"/>
          </p:nvPr>
        </p:nvSpPr>
        <p:spPr/>
        <p:txBody>
          <a:bodyPr/>
          <a:lstStyle/>
          <a:p>
            <a:fld id="{B4F400E9-EBBB-4D39-B62E-0EA92AF3E27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574132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0" dirty="0"/>
              <a:t>CQI connects</a:t>
            </a:r>
            <a:r>
              <a:rPr lang="en-US" b="0" baseline="0" dirty="0"/>
              <a:t> data to practice. </a:t>
            </a:r>
          </a:p>
          <a:p>
            <a:pPr marL="628650" lvl="1" indent="-171450">
              <a:buFont typeface="Courier New" panose="02070309020205020404" pitchFamily="49" charset="0"/>
              <a:buChar char="o"/>
            </a:pPr>
            <a:r>
              <a:rPr lang="en-US" sz="1200" b="0" i="0" kern="1200" dirty="0">
                <a:solidFill>
                  <a:schemeClr val="tx1"/>
                </a:solidFill>
                <a:effectLst/>
                <a:latin typeface="+mn-lt"/>
                <a:ea typeface="+mn-ea"/>
                <a:cs typeface="+mn-cs"/>
              </a:rPr>
              <a:t>Using CQI methods and tools can help you understand (quantitatively) what needs to be improved and if the changes you make toward improvement are successful.  </a:t>
            </a:r>
          </a:p>
          <a:p>
            <a:pPr marL="628650" lvl="1" indent="-171450">
              <a:buFont typeface="Courier New" panose="02070309020205020404" pitchFamily="49" charset="0"/>
              <a:buChar char="o"/>
            </a:pPr>
            <a:r>
              <a:rPr lang="en-US" sz="1200" b="0" i="0" kern="1200" dirty="0">
                <a:solidFill>
                  <a:schemeClr val="tx1"/>
                </a:solidFill>
                <a:effectLst/>
                <a:latin typeface="+mn-lt"/>
                <a:ea typeface="+mn-ea"/>
                <a:cs typeface="+mn-cs"/>
              </a:rPr>
              <a:t>Quantifying home visiting service provision can help tell a story so that home visitors, supervisors, families, and key stakeholders can gain a clearer picture of the services being provided. </a:t>
            </a:r>
          </a:p>
          <a:p>
            <a:pPr marL="628650" lvl="1" indent="-171450">
              <a:buFont typeface="Courier New" panose="02070309020205020404" pitchFamily="49" charset="0"/>
              <a:buChar char="o"/>
            </a:pPr>
            <a:r>
              <a:rPr lang="en-US" sz="1200" b="0" i="0" kern="1200" dirty="0">
                <a:solidFill>
                  <a:schemeClr val="tx1"/>
                </a:solidFill>
                <a:effectLst/>
                <a:latin typeface="+mn-lt"/>
                <a:ea typeface="+mn-ea"/>
                <a:cs typeface="+mn-cs"/>
              </a:rPr>
              <a:t>Data are critical for understanding practice because opinions and anecdotal observations can sometimes be incorrect or misleading. </a:t>
            </a:r>
          </a:p>
          <a:p>
            <a:pPr marL="0" lvl="0" indent="0">
              <a:buFont typeface="Arial" panose="020B0604020202020204" pitchFamily="34" charset="0"/>
              <a:buNone/>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4F400E9-EBBB-4D39-B62E-0EA92AF3E27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1191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CQI ensures that implemented changes are effective and ineffective changes are abandoned.</a:t>
            </a:r>
            <a:r>
              <a:rPr lang="en-US" b="0" baseline="0" dirty="0"/>
              <a:t> </a:t>
            </a:r>
            <a:endParaRPr lang="en-US" sz="1200" b="0" i="0" kern="1200" baseline="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i="0" kern="1200" dirty="0">
                <a:solidFill>
                  <a:schemeClr val="tx1"/>
                </a:solidFill>
                <a:effectLst/>
                <a:latin typeface="+mn-lt"/>
                <a:ea typeface="+mn-ea"/>
                <a:cs typeface="+mn-cs"/>
              </a:rPr>
              <a:t>By connecting data to practice, CQI allows you to determine which changes are successful and which are not. </a:t>
            </a:r>
          </a:p>
          <a:p>
            <a:pPr marL="628650" lvl="1" indent="-171450">
              <a:buFont typeface="Courier New" panose="02070309020205020404" pitchFamily="49" charset="0"/>
              <a:buChar char="o"/>
            </a:pPr>
            <a:r>
              <a:rPr lang="en-US" sz="1200" b="0" i="0" kern="1200" dirty="0">
                <a:solidFill>
                  <a:schemeClr val="tx1"/>
                </a:solidFill>
                <a:effectLst/>
                <a:latin typeface="+mn-lt"/>
                <a:ea typeface="+mn-ea"/>
                <a:cs typeface="+mn-cs"/>
              </a:rPr>
              <a:t>Monitoring the effectiveness of adopted change strategies allows for successful changes to be fully adopted and for ineffective changes to be abandoned. </a:t>
            </a:r>
          </a:p>
          <a:p>
            <a:pPr marL="628650" lvl="1" indent="-171450">
              <a:buFont typeface="Courier New" panose="02070309020205020404" pitchFamily="49" charset="0"/>
              <a:buChar char="o"/>
            </a:pPr>
            <a:r>
              <a:rPr lang="en-US" sz="1200" b="0" i="0" kern="1200" dirty="0">
                <a:solidFill>
                  <a:schemeClr val="tx1"/>
                </a:solidFill>
                <a:effectLst/>
                <a:latin typeface="+mn-lt"/>
                <a:ea typeface="+mn-ea"/>
                <a:cs typeface="+mn-cs"/>
              </a:rPr>
              <a:t>CQI also enables you to determine if your services are effective for your local context and conditions. </a:t>
            </a:r>
          </a:p>
          <a:p>
            <a:endParaRPr lang="en-US" baseline="0" dirty="0"/>
          </a:p>
        </p:txBody>
      </p:sp>
      <p:sp>
        <p:nvSpPr>
          <p:cNvPr id="4" name="Slide Number Placeholder 3"/>
          <p:cNvSpPr>
            <a:spLocks noGrp="1"/>
          </p:cNvSpPr>
          <p:nvPr>
            <p:ph type="sldNum" sz="quarter" idx="10"/>
          </p:nvPr>
        </p:nvSpPr>
        <p:spPr/>
        <p:txBody>
          <a:bodyPr/>
          <a:lstStyle/>
          <a:p>
            <a:fld id="{B4F400E9-EBBB-4D39-B62E-0EA92AF3E27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48628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CQI allows users to identify and disseminate best practices.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Once successful change strategies are identified, the CQI team</a:t>
            </a:r>
            <a:r>
              <a:rPr lang="en-US" sz="1200" b="0" i="0" kern="1200" baseline="0" dirty="0">
                <a:solidFill>
                  <a:schemeClr val="tx1"/>
                </a:solidFill>
                <a:effectLst/>
                <a:latin typeface="+mn-lt"/>
                <a:ea typeface="+mn-ea"/>
                <a:cs typeface="+mn-cs"/>
              </a:rPr>
              <a:t> can</a:t>
            </a:r>
            <a:r>
              <a:rPr lang="en-US" sz="1200" b="0" i="0" kern="1200" dirty="0">
                <a:solidFill>
                  <a:schemeClr val="tx1"/>
                </a:solidFill>
                <a:effectLst/>
                <a:latin typeface="+mn-lt"/>
                <a:ea typeface="+mn-ea"/>
                <a:cs typeface="+mn-cs"/>
              </a:rPr>
              <a:t> share them with others within and outside their agency.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If a change strategy was not successful, sharing the lessons learned from the experience can also be helpful. (There are no failures, just different lessons.)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This reflective approach to service delivery helps make all involved more aware of what they are doing, what works, what does not work, and what they should focus on moving forward. </a:t>
            </a:r>
          </a:p>
          <a:p>
            <a:endParaRPr lang="en-US" baseline="0" dirty="0"/>
          </a:p>
        </p:txBody>
      </p:sp>
      <p:sp>
        <p:nvSpPr>
          <p:cNvPr id="4" name="Slide Number Placeholder 3"/>
          <p:cNvSpPr>
            <a:spLocks noGrp="1"/>
          </p:cNvSpPr>
          <p:nvPr>
            <p:ph type="sldNum" sz="quarter" idx="10"/>
          </p:nvPr>
        </p:nvSpPr>
        <p:spPr/>
        <p:txBody>
          <a:bodyPr/>
          <a:lstStyle/>
          <a:p>
            <a:fld id="{B4F400E9-EBBB-4D39-B62E-0EA92AF3E27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5643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Finally,</a:t>
            </a:r>
            <a:r>
              <a:rPr lang="en-US" sz="1200" b="0" i="0" kern="1200" baseline="0" dirty="0">
                <a:solidFill>
                  <a:schemeClr val="tx1"/>
                </a:solidFill>
                <a:effectLst/>
                <a:latin typeface="+mn-lt"/>
                <a:ea typeface="+mn-ea"/>
                <a:cs typeface="+mn-cs"/>
              </a:rPr>
              <a:t> CQI e</a:t>
            </a:r>
            <a:r>
              <a:rPr lang="en-US" sz="1200" b="0" i="0" kern="1200" dirty="0">
                <a:solidFill>
                  <a:schemeClr val="tx1"/>
                </a:solidFill>
                <a:effectLst/>
                <a:latin typeface="+mn-lt"/>
                <a:ea typeface="+mn-ea"/>
                <a:cs typeface="+mn-cs"/>
              </a:rPr>
              <a:t>ngages a broader set of constituents and experts.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Effectively involving content experts in service delivery can sometimes be challenging. CQI can provide an avenue for engaging content experts and provide a specific role for them to play.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For example, imagine home visitors at your agency are finding it challenging to engage families who are struggling with depression in home visiting. The state has a content expert on maternal depression, but this person has never been involved in home visiting work. A CQI project to improve support for mothers with maternal depression could bring the expert in and ask them to provide support in this area by providing trainings on maternal depression, connecting home visiting programs with mental health service providers in the area, helping to introduce effective tools for measuring depressive symptoms, etc. The Local Implementing Agency (LIA) then might ask the person to help identify change strategies to test in PDSA cycles as well.  </a:t>
            </a:r>
          </a:p>
          <a:p>
            <a:pPr marL="628650" lvl="1" indent="-171450" rtl="0" fontAlgn="base">
              <a:buFont typeface="Courier New" panose="02070309020205020404" pitchFamily="49" charset="0"/>
              <a:buChar char="o"/>
            </a:pPr>
            <a:r>
              <a:rPr lang="en-US" sz="1200" b="0" i="0" kern="1200" baseline="0" dirty="0">
                <a:solidFill>
                  <a:schemeClr val="tx1"/>
                </a:solidFill>
                <a:effectLst/>
                <a:latin typeface="+mn-lt"/>
                <a:ea typeface="+mn-ea"/>
                <a:cs typeface="+mn-cs"/>
              </a:rPr>
              <a:t>CQI also can help you tell the story of your program and share that story with a broader set of stakeholders.</a:t>
            </a:r>
            <a:endParaRPr lang="en-US" baseline="0" dirty="0"/>
          </a:p>
        </p:txBody>
      </p:sp>
      <p:sp>
        <p:nvSpPr>
          <p:cNvPr id="4" name="Slide Number Placeholder 3"/>
          <p:cNvSpPr>
            <a:spLocks noGrp="1"/>
          </p:cNvSpPr>
          <p:nvPr>
            <p:ph type="sldNum" sz="quarter" idx="10"/>
          </p:nvPr>
        </p:nvSpPr>
        <p:spPr/>
        <p:txBody>
          <a:bodyPr/>
          <a:lstStyle/>
          <a:p>
            <a:fld id="{B4F400E9-EBBB-4D39-B62E-0EA92AF3E27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25269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move on to discussing the difference between quality improvement (QI) and quality assurance (QA). The two concepts are closely related, but they serve different purposes. In this section, we will explore</a:t>
            </a:r>
            <a:r>
              <a:rPr lang="en-US" baseline="0" dirty="0"/>
              <a:t> the difference.</a:t>
            </a:r>
          </a:p>
          <a:p>
            <a:pPr marL="0" indent="0">
              <a:buFont typeface="Arial" panose="020B0604020202020204" pitchFamily="34" charset="0"/>
              <a:buNone/>
            </a:pPr>
            <a:r>
              <a:rPr lang="en-US" sz="1200" i="1" kern="1200" dirty="0">
                <a:solidFill>
                  <a:schemeClr val="tx1"/>
                </a:solidFill>
                <a:effectLst/>
                <a:latin typeface="+mn-lt"/>
                <a:ea typeface="+mn-ea"/>
                <a:cs typeface="+mn-cs"/>
              </a:rPr>
              <a:t>Pass out the QA vs. QI handout. This handout provides a brief overview of the content covered during the QA vs. QI portion of this module. Direct</a:t>
            </a:r>
            <a:r>
              <a:rPr lang="en-US" sz="1200" i="1" kern="1200" baseline="0" dirty="0">
                <a:solidFill>
                  <a:schemeClr val="tx1"/>
                </a:solidFill>
                <a:effectLst/>
                <a:latin typeface="+mn-lt"/>
                <a:ea typeface="+mn-ea"/>
                <a:cs typeface="+mn-cs"/>
              </a:rPr>
              <a:t> participants here to follow along as you discuss this component.</a:t>
            </a:r>
            <a:endParaRPr lang="en-US" i="1" dirty="0"/>
          </a:p>
        </p:txBody>
      </p:sp>
      <p:sp>
        <p:nvSpPr>
          <p:cNvPr id="4" name="Slide Number Placeholder 3"/>
          <p:cNvSpPr>
            <a:spLocks noGrp="1"/>
          </p:cNvSpPr>
          <p:nvPr>
            <p:ph type="sldNum" sz="quarter" idx="10"/>
          </p:nvPr>
        </p:nvSpPr>
        <p:spPr/>
        <p:txBody>
          <a:bodyPr/>
          <a:lstStyle/>
          <a:p>
            <a:fld id="{B4F400E9-EBBB-4D39-B62E-0EA92AF3E27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70564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126" indent="-174126">
              <a:buFont typeface="Arial" pitchFamily="34" charset="0"/>
              <a:buChar char="•"/>
            </a:pPr>
            <a:r>
              <a:rPr lang="en-US" sz="1200" b="0" i="0" kern="1200" dirty="0">
                <a:solidFill>
                  <a:schemeClr val="tx1"/>
                </a:solidFill>
                <a:effectLst/>
                <a:latin typeface="+mn-lt"/>
                <a:ea typeface="+mn-ea"/>
                <a:cs typeface="+mn-cs"/>
              </a:rPr>
              <a:t>QA is the process used to determine if a quality control system is working. Effective compliance is determined by audits of records. </a:t>
            </a:r>
            <a:endParaRPr lang="en-US" dirty="0"/>
          </a:p>
        </p:txBody>
      </p:sp>
      <p:sp>
        <p:nvSpPr>
          <p:cNvPr id="4" name="Slide Number Placeholder 3"/>
          <p:cNvSpPr>
            <a:spLocks noGrp="1"/>
          </p:cNvSpPr>
          <p:nvPr>
            <p:ph type="sldNum" sz="quarter" idx="10"/>
          </p:nvPr>
        </p:nvSpPr>
        <p:spPr/>
        <p:txBody>
          <a:bodyPr/>
          <a:lstStyle/>
          <a:p>
            <a:fld id="{A30CDC45-FEFA-4940-9ADD-5AC3F1A71F7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3840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the first module in a nine-part series.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session provides a general introduction to Continuous Quality Improvement, or CQI.</a:t>
            </a:r>
          </a:p>
        </p:txBody>
      </p:sp>
      <p:sp>
        <p:nvSpPr>
          <p:cNvPr id="4" name="Slide Number Placeholder 3"/>
          <p:cNvSpPr>
            <a:spLocks noGrp="1"/>
          </p:cNvSpPr>
          <p:nvPr>
            <p:ph type="sldNum" sz="quarter" idx="10"/>
          </p:nvPr>
        </p:nvSpPr>
        <p:spPr/>
        <p:txBody>
          <a:bodyPr/>
          <a:lstStyle/>
          <a:p>
            <a:fld id="{AED28201-4BBF-455A-9765-CF9869D2B1B3}" type="slidenum">
              <a:rPr lang="en-US" smtClean="0"/>
              <a:t>2</a:t>
            </a:fld>
            <a:endParaRPr lang="en-US"/>
          </a:p>
        </p:txBody>
      </p:sp>
    </p:spTree>
    <p:extLst>
      <p:ext uri="{BB962C8B-B14F-4D97-AF65-F5344CB8AC3E}">
        <p14:creationId xmlns:p14="http://schemas.microsoft.com/office/powerpoint/2010/main" val="81987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QI uses knowledge gained from QA audits to inform change strategies. QA can be used with a QI lens as a first step in the QI process.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QI encourages consistency across agencies and home visitors.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QI uses small tests of change strategies to increase the understanding of the process.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QI spreads the improvement beyond the original target population, throughout the agency or all agencies state-wide. </a:t>
            </a:r>
          </a:p>
        </p:txBody>
      </p:sp>
      <p:sp>
        <p:nvSpPr>
          <p:cNvPr id="4" name="Slide Number Placeholder 3"/>
          <p:cNvSpPr>
            <a:spLocks noGrp="1"/>
          </p:cNvSpPr>
          <p:nvPr>
            <p:ph type="sldNum" sz="quarter" idx="10"/>
          </p:nvPr>
        </p:nvSpPr>
        <p:spPr/>
        <p:txBody>
          <a:bodyPr/>
          <a:lstStyle/>
          <a:p>
            <a:fld id="{A30CDC45-FEFA-4940-9ADD-5AC3F1A71F7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673042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cyclical relationship between QA and QI is similar to the cyclical nature of the QI process. QI begins with collecting and sharing data with stakeholders. These data are then used to inform practice by making small program modifications to enhance program outcomes. Data are then analyzed again to review the effects of the program modifications on the targeted outcomes. QI continues this cyclical review of data and making program improvements until the program changes have become institutionalized and consistent. </a:t>
            </a:r>
            <a:endParaRPr lang="en-US" dirty="0"/>
          </a:p>
        </p:txBody>
      </p:sp>
      <p:sp>
        <p:nvSpPr>
          <p:cNvPr id="4" name="Slide Number Placeholder 3"/>
          <p:cNvSpPr>
            <a:spLocks noGrp="1"/>
          </p:cNvSpPr>
          <p:nvPr>
            <p:ph type="sldNum" sz="quarter" idx="10"/>
          </p:nvPr>
        </p:nvSpPr>
        <p:spPr/>
        <p:txBody>
          <a:bodyPr/>
          <a:lstStyle/>
          <a:p>
            <a:fld id="{A30CDC45-FEFA-4940-9ADD-5AC3F1A71F7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83696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Here is an overview of the differences between QA and QI.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Let’s look at QA</a:t>
            </a:r>
            <a:r>
              <a:rPr lang="en-US" sz="1200" b="0" i="0" kern="1200" baseline="0" dirty="0">
                <a:solidFill>
                  <a:schemeClr val="tx1"/>
                </a:solidFill>
                <a:effectLst/>
                <a:latin typeface="+mn-lt"/>
                <a:ea typeface="+mn-ea"/>
                <a:cs typeface="+mn-cs"/>
              </a:rPr>
              <a:t> first:</a:t>
            </a:r>
          </a:p>
          <a:p>
            <a:pPr marL="628650" lvl="1" indent="-171450" rtl="0" fontAlgn="base">
              <a:buFont typeface="Courier New" panose="02070309020205020404" pitchFamily="49" charset="0"/>
              <a:buChar char="o"/>
            </a:pPr>
            <a:r>
              <a:rPr lang="en-US" sz="1200" b="0" i="0" kern="1200" baseline="0" dirty="0">
                <a:solidFill>
                  <a:schemeClr val="tx1"/>
                </a:solidFill>
                <a:effectLst/>
                <a:latin typeface="+mn-lt"/>
                <a:ea typeface="+mn-ea"/>
                <a:cs typeface="+mn-cs"/>
              </a:rPr>
              <a:t>QA is r</a:t>
            </a:r>
            <a:r>
              <a:rPr lang="en-US" sz="1200" b="0" i="0" kern="1200" dirty="0">
                <a:solidFill>
                  <a:schemeClr val="tx1"/>
                </a:solidFill>
                <a:effectLst/>
                <a:latin typeface="+mn-lt"/>
                <a:ea typeface="+mn-ea"/>
                <a:cs typeface="+mn-cs"/>
              </a:rPr>
              <a:t>eactive.</a:t>
            </a:r>
            <a:r>
              <a:rPr lang="en-US" sz="1200" b="0" i="0" kern="1200" baseline="0" dirty="0">
                <a:solidFill>
                  <a:schemeClr val="tx1"/>
                </a:solidFill>
                <a:effectLst/>
                <a:latin typeface="+mn-lt"/>
                <a:ea typeface="+mn-ea"/>
                <a:cs typeface="+mn-cs"/>
              </a:rPr>
              <a:t> It looks </a:t>
            </a:r>
            <a:r>
              <a:rPr lang="en-US" sz="1200" b="0" i="0" kern="1200" dirty="0">
                <a:solidFill>
                  <a:schemeClr val="tx1"/>
                </a:solidFill>
                <a:effectLst/>
                <a:latin typeface="+mn-lt"/>
                <a:ea typeface="+mn-ea"/>
                <a:cs typeface="+mn-cs"/>
              </a:rPr>
              <a:t>at what was done in the past.</a:t>
            </a:r>
            <a:endParaRPr lang="en-US" sz="1200" b="0" i="0" kern="1200" baseline="0" dirty="0">
              <a:solidFill>
                <a:schemeClr val="tx1"/>
              </a:solidFill>
              <a:effectLst/>
              <a:latin typeface="+mn-lt"/>
              <a:ea typeface="+mn-ea"/>
              <a:cs typeface="+mn-cs"/>
            </a:endParaRP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It asks</a:t>
            </a:r>
            <a:r>
              <a:rPr lang="en-US" sz="1200" b="0" i="0" kern="1200" baseline="0" dirty="0">
                <a:solidFill>
                  <a:schemeClr val="tx1"/>
                </a:solidFill>
                <a:effectLst/>
                <a:latin typeface="+mn-lt"/>
                <a:ea typeface="+mn-ea"/>
                <a:cs typeface="+mn-cs"/>
              </a:rPr>
              <a:t> if expectations were met, in effect just ensuring that services are g</a:t>
            </a:r>
            <a:r>
              <a:rPr lang="en-US" sz="1200" b="0" i="0" kern="1200" dirty="0">
                <a:solidFill>
                  <a:schemeClr val="tx1"/>
                </a:solidFill>
                <a:effectLst/>
                <a:latin typeface="+mn-lt"/>
                <a:ea typeface="+mn-ea"/>
                <a:cs typeface="+mn-cs"/>
              </a:rPr>
              <a:t>ood enough.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QA looks at a single point in time; for example, were all female caregivers screened for depression at 4 weeks postpartum?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The responsibility for QA rests on</a:t>
            </a:r>
            <a:r>
              <a:rPr lang="en-US" sz="1200" b="0" i="0" kern="1200" baseline="0" dirty="0">
                <a:solidFill>
                  <a:schemeClr val="tx1"/>
                </a:solidFill>
                <a:effectLst/>
                <a:latin typeface="+mn-lt"/>
                <a:ea typeface="+mn-ea"/>
                <a:cs typeface="+mn-cs"/>
              </a:rPr>
              <a:t> those few individuals who collect the data.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QA examines</a:t>
            </a:r>
            <a:r>
              <a:rPr lang="en-US" sz="1200" b="0" i="0" kern="1200" baseline="0" dirty="0">
                <a:solidFill>
                  <a:schemeClr val="tx1"/>
                </a:solidFill>
                <a:effectLst/>
                <a:latin typeface="+mn-lt"/>
                <a:ea typeface="+mn-ea"/>
                <a:cs typeface="+mn-cs"/>
              </a:rPr>
              <a:t> whether </a:t>
            </a:r>
            <a:r>
              <a:rPr lang="en-US" sz="1200" b="0" i="0" kern="1200" dirty="0">
                <a:solidFill>
                  <a:schemeClr val="tx1"/>
                </a:solidFill>
                <a:effectLst/>
                <a:latin typeface="+mn-lt"/>
                <a:ea typeface="+mn-ea"/>
                <a:cs typeface="+mn-cs"/>
              </a:rPr>
              <a:t>the expectation or standard was</a:t>
            </a:r>
            <a:r>
              <a:rPr lang="en-US" sz="1200" b="0" i="0" kern="1200" baseline="0" dirty="0">
                <a:solidFill>
                  <a:schemeClr val="tx1"/>
                </a:solidFill>
                <a:effectLst/>
                <a:latin typeface="+mn-lt"/>
                <a:ea typeface="+mn-ea"/>
                <a:cs typeface="+mn-cs"/>
              </a:rPr>
              <a:t> met, or sets the standard to meet. </a:t>
            </a:r>
          </a:p>
          <a:p>
            <a:pPr marL="628650" lvl="1" indent="-171450" rtl="0" fontAlgn="base">
              <a:buFont typeface="Courier New" panose="02070309020205020404" pitchFamily="49" charset="0"/>
              <a:buChar char="o"/>
            </a:pPr>
            <a:r>
              <a:rPr lang="en-US" sz="1200" b="0" i="0" kern="1200" baseline="0" dirty="0">
                <a:solidFill>
                  <a:schemeClr val="tx1"/>
                </a:solidFill>
                <a:effectLst/>
                <a:latin typeface="+mn-lt"/>
                <a:ea typeface="+mn-ea"/>
                <a:cs typeface="+mn-cs"/>
              </a:rPr>
              <a:t>Historically, QA has been perceived as judgmental and punitive</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An example of QA </a:t>
            </a:r>
            <a:r>
              <a:rPr lang="en-US" sz="1200" b="0" i="0" kern="1200" baseline="0" dirty="0">
                <a:solidFill>
                  <a:schemeClr val="tx1"/>
                </a:solidFill>
                <a:effectLst/>
                <a:latin typeface="+mn-lt"/>
                <a:ea typeface="+mn-ea"/>
                <a:cs typeface="+mn-cs"/>
              </a:rPr>
              <a:t>would be, “</a:t>
            </a:r>
            <a:r>
              <a:rPr lang="en-US" sz="1200" b="0" i="0" kern="1200" dirty="0">
                <a:solidFill>
                  <a:schemeClr val="tx1"/>
                </a:solidFill>
                <a:effectLst/>
                <a:latin typeface="+mn-lt"/>
                <a:ea typeface="+mn-ea"/>
                <a:cs typeface="+mn-cs"/>
              </a:rPr>
              <a:t>90 percent of mothers have been screened for maternal depression at 4 weeks postpartum.”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As for QI</a:t>
            </a:r>
            <a:r>
              <a:rPr lang="en-US" sz="1200" b="0" i="0" kern="1200" baseline="0" dirty="0">
                <a:solidFill>
                  <a:schemeClr val="tx1"/>
                </a:solidFill>
                <a:effectLst/>
                <a:latin typeface="+mn-lt"/>
                <a:ea typeface="+mn-ea"/>
                <a:cs typeface="+mn-cs"/>
              </a:rPr>
              <a:t>:  </a:t>
            </a:r>
          </a:p>
          <a:p>
            <a:pPr marL="628650" lvl="1" indent="-171450" rtl="0" fontAlgn="base">
              <a:buFont typeface="Courier New" panose="02070309020205020404" pitchFamily="49" charset="0"/>
              <a:buChar char="o"/>
            </a:pPr>
            <a:r>
              <a:rPr lang="en-US" sz="1200" b="0" i="0" kern="1200" baseline="0" dirty="0">
                <a:solidFill>
                  <a:schemeClr val="tx1"/>
                </a:solidFill>
                <a:effectLst/>
                <a:latin typeface="+mn-lt"/>
                <a:ea typeface="+mn-ea"/>
                <a:cs typeface="+mn-cs"/>
              </a:rPr>
              <a:t>It is p</a:t>
            </a:r>
            <a:r>
              <a:rPr lang="en-US" sz="1200" b="0" i="0" kern="1200" dirty="0">
                <a:solidFill>
                  <a:schemeClr val="tx1"/>
                </a:solidFill>
                <a:effectLst/>
                <a:latin typeface="+mn-lt"/>
                <a:ea typeface="+mn-ea"/>
                <a:cs typeface="+mn-cs"/>
              </a:rPr>
              <a:t>roactive. I</a:t>
            </a:r>
            <a:r>
              <a:rPr lang="en-US" sz="1200" b="0" i="0" kern="1200" baseline="0" dirty="0">
                <a:solidFill>
                  <a:schemeClr val="tx1"/>
                </a:solidFill>
                <a:effectLst/>
                <a:latin typeface="+mn-lt"/>
                <a:ea typeface="+mn-ea"/>
                <a:cs typeface="+mn-cs"/>
              </a:rPr>
              <a:t>t looks at what can </a:t>
            </a:r>
            <a:r>
              <a:rPr lang="en-US" sz="1200" b="0" i="0" kern="1200" dirty="0">
                <a:solidFill>
                  <a:schemeClr val="tx1"/>
                </a:solidFill>
                <a:effectLst/>
                <a:latin typeface="+mn-lt"/>
                <a:ea typeface="+mn-ea"/>
                <a:cs typeface="+mn-cs"/>
              </a:rPr>
              <a:t>be done in the coming days, weeks, or months.</a:t>
            </a:r>
            <a:r>
              <a:rPr lang="en-US" sz="1200" b="0" i="0" kern="1200" baseline="0" dirty="0">
                <a:solidFill>
                  <a:schemeClr val="tx1"/>
                </a:solidFill>
                <a:effectLst/>
                <a:latin typeface="+mn-lt"/>
                <a:ea typeface="+mn-ea"/>
                <a:cs typeface="+mn-cs"/>
              </a:rPr>
              <a:t>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Instead</a:t>
            </a:r>
            <a:r>
              <a:rPr lang="en-US" sz="1200" b="0" i="0" kern="1200" baseline="0" dirty="0">
                <a:solidFill>
                  <a:schemeClr val="tx1"/>
                </a:solidFill>
                <a:effectLst/>
                <a:latin typeface="+mn-lt"/>
                <a:ea typeface="+mn-ea"/>
                <a:cs typeface="+mn-cs"/>
              </a:rPr>
              <a:t> of being just good enough, QI seeks out the b</a:t>
            </a:r>
            <a:r>
              <a:rPr lang="en-US" sz="1200" b="0" i="0" kern="1200" dirty="0">
                <a:solidFill>
                  <a:schemeClr val="tx1"/>
                </a:solidFill>
                <a:effectLst/>
                <a:latin typeface="+mn-lt"/>
                <a:ea typeface="+mn-ea"/>
                <a:cs typeface="+mn-cs"/>
              </a:rPr>
              <a:t>est possible outcomes.</a:t>
            </a:r>
            <a:r>
              <a:rPr lang="en-US" sz="1200" b="0" i="0" kern="1200" baseline="0" dirty="0">
                <a:solidFill>
                  <a:schemeClr val="tx1"/>
                </a:solidFill>
                <a:effectLst/>
                <a:latin typeface="+mn-lt"/>
                <a:ea typeface="+mn-ea"/>
                <a:cs typeface="+mn-cs"/>
              </a:rPr>
              <a:t> W</a:t>
            </a:r>
            <a:r>
              <a:rPr lang="en-US" sz="1200" b="0" i="0" kern="1200" dirty="0">
                <a:solidFill>
                  <a:schemeClr val="tx1"/>
                </a:solidFill>
                <a:effectLst/>
                <a:latin typeface="+mn-lt"/>
                <a:ea typeface="+mn-ea"/>
                <a:cs typeface="+mn-cs"/>
              </a:rPr>
              <a:t>hile setting a goal, QI pushes to consistently improve service provision.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QI</a:t>
            </a:r>
            <a:r>
              <a:rPr lang="en-US" sz="1200" b="0" i="0" kern="1200" baseline="0" dirty="0">
                <a:solidFill>
                  <a:schemeClr val="tx1"/>
                </a:solidFill>
                <a:effectLst/>
                <a:latin typeface="+mn-lt"/>
                <a:ea typeface="+mn-ea"/>
                <a:cs typeface="+mn-cs"/>
              </a:rPr>
              <a:t> involves examining </a:t>
            </a:r>
            <a:r>
              <a:rPr lang="en-US" sz="1200" b="0" i="0" kern="1200" dirty="0">
                <a:solidFill>
                  <a:schemeClr val="tx1"/>
                </a:solidFill>
                <a:effectLst/>
                <a:latin typeface="+mn-lt"/>
                <a:ea typeface="+mn-ea"/>
                <a:cs typeface="+mn-cs"/>
              </a:rPr>
              <a:t>data over time to determine how the change strategies worked.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Everyone in an agency has responsibility for QI by looking at internal processes.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QI helps to exceed standards, which then can be used to inform new QA efforts (e.g., new standards).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Finally, it is</a:t>
            </a:r>
            <a:r>
              <a:rPr lang="en-US" sz="1200" b="0" i="0" kern="1200" baseline="0" dirty="0">
                <a:solidFill>
                  <a:schemeClr val="tx1"/>
                </a:solidFill>
                <a:effectLst/>
                <a:latin typeface="+mn-lt"/>
                <a:ea typeface="+mn-ea"/>
                <a:cs typeface="+mn-cs"/>
              </a:rPr>
              <a:t> e</a:t>
            </a:r>
            <a:r>
              <a:rPr lang="en-US" sz="1200" b="0" i="0" kern="1200" dirty="0">
                <a:solidFill>
                  <a:schemeClr val="tx1"/>
                </a:solidFill>
                <a:effectLst/>
                <a:latin typeface="+mn-lt"/>
                <a:ea typeface="+mn-ea"/>
                <a:cs typeface="+mn-cs"/>
              </a:rPr>
              <a:t>ducational.</a:t>
            </a:r>
            <a:r>
              <a:rPr lang="en-US" sz="1200" b="0" i="0" kern="1200" baseline="0" dirty="0">
                <a:solidFill>
                  <a:schemeClr val="tx1"/>
                </a:solidFill>
                <a:effectLst/>
                <a:latin typeface="+mn-lt"/>
                <a:ea typeface="+mn-ea"/>
                <a:cs typeface="+mn-cs"/>
              </a:rPr>
              <a:t> CQI teams</a:t>
            </a:r>
            <a:r>
              <a:rPr lang="en-US" sz="1200" b="0" i="0" kern="1200" dirty="0">
                <a:solidFill>
                  <a:schemeClr val="tx1"/>
                </a:solidFill>
                <a:effectLst/>
                <a:latin typeface="+mn-lt"/>
                <a:ea typeface="+mn-ea"/>
                <a:cs typeface="+mn-cs"/>
              </a:rPr>
              <a:t> learn as data are examined to see what works and what doesn’t work</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An example of QI would be, “By the end of the calendar year, we</a:t>
            </a:r>
            <a:r>
              <a:rPr lang="en-US" sz="1200" b="0" i="0" kern="1200" baseline="0" dirty="0">
                <a:solidFill>
                  <a:schemeClr val="tx1"/>
                </a:solidFill>
                <a:effectLst/>
                <a:latin typeface="+mn-lt"/>
                <a:ea typeface="+mn-ea"/>
                <a:cs typeface="+mn-cs"/>
              </a:rPr>
              <a:t> will increase</a:t>
            </a:r>
            <a:r>
              <a:rPr lang="en-US" sz="1200" b="0" i="0" kern="1200" dirty="0">
                <a:solidFill>
                  <a:schemeClr val="tx1"/>
                </a:solidFill>
                <a:effectLst/>
                <a:latin typeface="+mn-lt"/>
                <a:ea typeface="+mn-ea"/>
                <a:cs typeface="+mn-cs"/>
              </a:rPr>
              <a:t> completed EPDS screening within 8 weeks of giving birth for all mothers from 45 percent to 75 percent. </a:t>
            </a:r>
          </a:p>
          <a:p>
            <a:pPr marL="171450" lvl="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QA has sometimes been perceived as a negative process but is an important tool for monitoring if a system is functioning as intended. When used in conjunction with QI, the overall process of monitoring and working to improve services may be more effective.</a:t>
            </a:r>
          </a:p>
          <a:p>
            <a:pPr rtl="0" fontAlgn="base"/>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30CDC45-FEFA-4940-9ADD-5AC3F1A71F7F}"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68514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1" kern="1200" dirty="0">
                <a:solidFill>
                  <a:schemeClr val="tx1"/>
                </a:solidFill>
                <a:effectLst/>
                <a:latin typeface="+mn-lt"/>
                <a:ea typeface="+mn-ea"/>
                <a:cs typeface="+mn-cs"/>
              </a:rPr>
              <a:t>See the Facilitation Guide for more information on this breakout activity. Pass out the accompanying handout (QA vs QI Quiz) for the participants to reflect and write down their responses.</a:t>
            </a:r>
            <a:r>
              <a:rPr lang="en-US" sz="1200" b="0" i="0" kern="1200" dirty="0">
                <a:solidFill>
                  <a:schemeClr val="tx1"/>
                </a:solidFill>
                <a:effectLst/>
                <a:latin typeface="+mn-lt"/>
                <a:ea typeface="+mn-ea"/>
                <a:cs typeface="+mn-cs"/>
              </a:rPr>
              <a:t> </a:t>
            </a:r>
            <a:endParaRPr lang="en-US" sz="1200" b="0" i="1"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Let’s do a group activity.</a:t>
            </a:r>
            <a:r>
              <a:rPr lang="en-US" sz="1200" b="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following are questions an administrator may want to answer about how his or her home visiting program is doing. </a:t>
            </a:r>
            <a:r>
              <a:rPr lang="en-US" sz="1200" b="0" i="0" kern="1200" dirty="0">
                <a:solidFill>
                  <a:schemeClr val="tx1"/>
                </a:solidFill>
                <a:effectLst/>
                <a:latin typeface="+mn-lt"/>
                <a:ea typeface="+mn-ea"/>
                <a:cs typeface="+mn-cs"/>
              </a:rPr>
              <a:t>After I read each statement, please mark if you think it is an example of QA or QI on your handout and we’ll discuss each one as a group.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Were the recommended number of family home visits conducted this month? </a:t>
            </a:r>
            <a:r>
              <a:rPr lang="en-US" sz="1200" b="0" i="1" kern="1200" dirty="0">
                <a:solidFill>
                  <a:schemeClr val="tx1"/>
                </a:solidFill>
                <a:effectLst/>
                <a:latin typeface="+mn-lt"/>
                <a:ea typeface="+mn-ea"/>
                <a:cs typeface="+mn-cs"/>
              </a:rPr>
              <a:t>Answer: QA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Are family relationships being established to promote</a:t>
            </a:r>
            <a:r>
              <a:rPr lang="en-US" sz="1200" b="0" i="0" kern="1200" baseline="0" dirty="0">
                <a:solidFill>
                  <a:schemeClr val="tx1"/>
                </a:solidFill>
                <a:effectLst/>
                <a:latin typeface="+mn-lt"/>
                <a:ea typeface="+mn-ea"/>
                <a:cs typeface="+mn-cs"/>
              </a:rPr>
              <a:t> honest responses to the screenings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Answer: QI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What happens when a new policy is implemented and requires screening results data to be entered within 5 days? </a:t>
            </a:r>
            <a:r>
              <a:rPr lang="en-US" sz="1200" b="0" i="1" kern="1200" dirty="0">
                <a:solidFill>
                  <a:schemeClr val="tx1"/>
                </a:solidFill>
                <a:effectLst/>
                <a:latin typeface="+mn-lt"/>
                <a:ea typeface="+mn-ea"/>
                <a:cs typeface="+mn-cs"/>
              </a:rPr>
              <a:t>Answer: QA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What are we doing to encourage mothers to breastfeed their infants for at least six months? </a:t>
            </a:r>
            <a:r>
              <a:rPr lang="en-US" sz="1200" b="0" i="1" kern="1200" dirty="0">
                <a:solidFill>
                  <a:schemeClr val="tx1"/>
                </a:solidFill>
                <a:effectLst/>
                <a:latin typeface="+mn-lt"/>
                <a:ea typeface="+mn-ea"/>
                <a:cs typeface="+mn-cs"/>
              </a:rPr>
              <a:t>Answer: QI</a:t>
            </a:r>
          </a:p>
          <a:p>
            <a:pPr marL="168638" indent="-16863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30CDC45-FEFA-4940-9ADD-5AC3F1A71F7F}"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798558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baseline="0" dirty="0">
                <a:solidFill>
                  <a:schemeClr val="tx1"/>
                </a:solidFill>
                <a:effectLst/>
                <a:latin typeface="+mn-lt"/>
                <a:ea typeface="+mn-ea"/>
                <a:cs typeface="+mn-cs"/>
              </a:rPr>
              <a:t>Activity </a:t>
            </a:r>
            <a:r>
              <a:rPr lang="en-US" sz="1200" i="1" kern="1200" baseline="0" dirty="0">
                <a:solidFill>
                  <a:schemeClr val="tx1"/>
                </a:solidFill>
                <a:effectLst/>
              </a:rPr>
              <a:t>continued:</a:t>
            </a:r>
            <a:endParaRPr lang="en-US" i="1" baseline="0" dirty="0">
              <a:solidFill>
                <a:schemeClr val="tx1"/>
              </a:solidFill>
            </a:endParaRPr>
          </a:p>
          <a:p>
            <a:pPr marL="628650" lvl="1" indent="-171450">
              <a:buFont typeface="Courier New" panose="02070309020205020404" pitchFamily="49" charset="0"/>
              <a:buChar char="o"/>
            </a:pPr>
            <a:r>
              <a:rPr lang="en-US" sz="1200" kern="1200" dirty="0">
                <a:solidFill>
                  <a:schemeClr val="tx1"/>
                </a:solidFill>
                <a:effectLst/>
                <a:latin typeface="Calibri" panose="020F0502020204030204" pitchFamily="34" charset="0"/>
                <a:ea typeface="+mn-ea"/>
                <a:cs typeface="+mn-cs"/>
              </a:rPr>
              <a:t>Over the past year, what are the attendance rates at parent socialization events? </a:t>
            </a:r>
            <a:r>
              <a:rPr lang="en-US" i="1" baseline="0" dirty="0">
                <a:solidFill>
                  <a:schemeClr val="tx1"/>
                </a:solidFill>
              </a:rPr>
              <a:t>Answer: QA</a:t>
            </a:r>
          </a:p>
          <a:p>
            <a:pPr marL="628650" lvl="1" indent="-171450">
              <a:buFont typeface="Courier New" panose="02070309020205020404" pitchFamily="49" charset="0"/>
              <a:buChar char="o"/>
            </a:pPr>
            <a:r>
              <a:rPr lang="en-US" baseline="0" dirty="0">
                <a:solidFill>
                  <a:schemeClr val="tx1"/>
                </a:solidFill>
              </a:rPr>
              <a:t>Why didn’t one-third of the staff receive the required training for infant-mental health? </a:t>
            </a:r>
            <a:r>
              <a:rPr lang="en-US" i="1" baseline="0" dirty="0">
                <a:solidFill>
                  <a:schemeClr val="tx1"/>
                </a:solidFill>
              </a:rPr>
              <a:t>Answer: QA</a:t>
            </a:r>
          </a:p>
          <a:p>
            <a:pPr marL="628650" lvl="1" indent="-171450">
              <a:buFont typeface="Courier New" panose="02070309020205020404" pitchFamily="49" charset="0"/>
              <a:buChar char="o"/>
            </a:pPr>
            <a:r>
              <a:rPr lang="en-US" sz="1200" kern="1200" dirty="0">
                <a:solidFill>
                  <a:schemeClr val="tx1"/>
                </a:solidFill>
                <a:effectLst/>
                <a:latin typeface="Calibri" panose="020F0502020204030204" pitchFamily="34" charset="0"/>
                <a:ea typeface="+mn-ea"/>
                <a:cs typeface="+mn-cs"/>
              </a:rPr>
              <a:t>On a daily basis, what percentage of caregivers are reading with their children?</a:t>
            </a:r>
            <a:r>
              <a:rPr lang="en-US" sz="1200" dirty="0">
                <a:solidFill>
                  <a:schemeClr val="tx1"/>
                </a:solidFill>
                <a:effectLst/>
                <a:latin typeface="Calibri" panose="020F0502020204030204" pitchFamily="34" charset="0"/>
              </a:rPr>
              <a:t> </a:t>
            </a:r>
            <a:r>
              <a:rPr lang="en-US" i="1" baseline="0" dirty="0">
                <a:solidFill>
                  <a:schemeClr val="tx1"/>
                </a:solidFill>
              </a:rPr>
              <a:t>Answer: QA</a:t>
            </a:r>
          </a:p>
          <a:p>
            <a:pPr marL="628650" lvl="1" indent="-171450">
              <a:buFont typeface="Courier New" panose="02070309020205020404" pitchFamily="49" charset="0"/>
              <a:buChar char="o"/>
            </a:pPr>
            <a:r>
              <a:rPr lang="en-US" sz="1200" kern="1200" dirty="0">
                <a:solidFill>
                  <a:schemeClr val="tx1"/>
                </a:solidFill>
                <a:effectLst/>
                <a:latin typeface="Calibri" panose="020F0502020204030204" pitchFamily="34" charset="0"/>
                <a:ea typeface="+mn-ea"/>
                <a:cs typeface="+mn-cs"/>
              </a:rPr>
              <a:t>What strategies can be implemented to better support caregivers to take their children to well-child visits?</a:t>
            </a:r>
            <a:r>
              <a:rPr lang="en-US" sz="1200" dirty="0">
                <a:solidFill>
                  <a:schemeClr val="tx1"/>
                </a:solidFill>
                <a:effectLst/>
                <a:latin typeface="Calibri" panose="020F0502020204030204" pitchFamily="34" charset="0"/>
              </a:rPr>
              <a:t> </a:t>
            </a:r>
            <a:r>
              <a:rPr lang="en-US" sz="1200" i="1" dirty="0">
                <a:solidFill>
                  <a:schemeClr val="tx1"/>
                </a:solidFill>
                <a:effectLst/>
                <a:latin typeface="Calibri" panose="020F0502020204030204" pitchFamily="34" charset="0"/>
              </a:rPr>
              <a:t>Answer:</a:t>
            </a:r>
            <a:r>
              <a:rPr lang="en-US" sz="1200" i="1" baseline="0" dirty="0">
                <a:solidFill>
                  <a:schemeClr val="tx1"/>
                </a:solidFill>
                <a:effectLst/>
                <a:latin typeface="Calibri" panose="020F0502020204030204" pitchFamily="34" charset="0"/>
              </a:rPr>
              <a:t> QI</a:t>
            </a:r>
          </a:p>
          <a:p>
            <a:pPr marL="628650" lvl="1" indent="-171450">
              <a:buFont typeface="Courier New" panose="02070309020205020404" pitchFamily="49" charset="0"/>
              <a:buChar char="o"/>
            </a:pPr>
            <a:r>
              <a:rPr lang="en-US" sz="1200" kern="1200" dirty="0">
                <a:solidFill>
                  <a:schemeClr val="tx1"/>
                </a:solidFill>
                <a:effectLst/>
                <a:latin typeface="Calibri" panose="020F0502020204030204" pitchFamily="34" charset="0"/>
                <a:ea typeface="+mn-ea"/>
                <a:cs typeface="+mn-cs"/>
              </a:rPr>
              <a:t>How can we reduce time between referral and service receipt? </a:t>
            </a:r>
            <a:r>
              <a:rPr lang="en-US" sz="1200" i="1" kern="1200" dirty="0">
                <a:solidFill>
                  <a:schemeClr val="tx1"/>
                </a:solidFill>
                <a:effectLst/>
                <a:latin typeface="Calibri" panose="020F0502020204030204" pitchFamily="34" charset="0"/>
                <a:ea typeface="+mn-ea"/>
                <a:cs typeface="+mn-cs"/>
              </a:rPr>
              <a:t>Answer: QI</a:t>
            </a:r>
            <a:r>
              <a:rPr lang="en-US" sz="1200" i="1" kern="1200" dirty="0">
                <a:solidFill>
                  <a:schemeClr val="tx1"/>
                </a:solidFill>
                <a:effectLst/>
                <a:latin typeface="Calibri" panose="020F0502020204030204" pitchFamily="34" charset="0"/>
              </a:rPr>
              <a:t> </a:t>
            </a:r>
            <a:endParaRPr lang="en-US" baseline="0" dirty="0">
              <a:solidFill>
                <a:schemeClr val="tx1"/>
              </a:solidFill>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Note that QA and QI can complement each other. For example, take a look at number 6 – while one-third of the staff not receiving required training is QA, this can become a problem for QI to approach. After conducting a root cause analysis, the team may set an aim statement that 80 percent of all staff receive the required training by 3 months. They will attempt to achieve this aim through by increasing in the number of trainings and reducing caseloads by one unit to increase time for training. This becomes QI because the project is looking at the causes of the problem (lack of trainings at times accessible by staff and lack of staff time for training), and removing those barriers, rather than viewing it as a staffing issue.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It is important to acknowledge the interrelationship between QA and QI as noted in the earlier cycle diagram. QI does not replace QA. However, many barriers to high-quality service delivery can be framed through a QI lens, leaving QA to ensure that minimum standards are met. In other words, QI is often a means to overcome the barriers to meeting QA standards, or failures to ensure consistent high-fidelity model services. </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0CDC45-FEFA-4940-9ADD-5AC3F1A71F7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902536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Let’s do another activity. First, please answer the two questions at the bottom of the QA vs. QI quiz. Please provide an example of a QA initiative at your agency and an example of a QI initiative at your agency. </a:t>
            </a:r>
          </a:p>
          <a:p>
            <a:pPr marL="0" indent="0" rtl="0" fontAlgn="base">
              <a:buFont typeface="Arial" panose="020B0604020202020204" pitchFamily="34" charset="0"/>
              <a:buNone/>
            </a:pPr>
            <a:r>
              <a:rPr lang="en-US" sz="1200" b="0" i="1" kern="1200" dirty="0">
                <a:solidFill>
                  <a:schemeClr val="tx1"/>
                </a:solidFill>
                <a:effectLst/>
                <a:latin typeface="+mn-lt"/>
                <a:ea typeface="+mn-ea"/>
                <a:cs typeface="+mn-cs"/>
              </a:rPr>
              <a:t>Give participants a few minutes to write responses. Then ask participants to work within their agency groups.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Now, let’s look at these questions and talk about them within small groups. Please think about your agency in particular and your experience with QA and QI, and talk about these questions with the group at your table. Remember, there are no right or wrong answers.  </a:t>
            </a:r>
            <a:r>
              <a:rPr lang="en-US" baseline="0" dirty="0"/>
              <a:t> </a:t>
            </a:r>
          </a:p>
        </p:txBody>
      </p:sp>
      <p:sp>
        <p:nvSpPr>
          <p:cNvPr id="4" name="Slide Number Placeholder 3"/>
          <p:cNvSpPr>
            <a:spLocks noGrp="1"/>
          </p:cNvSpPr>
          <p:nvPr>
            <p:ph type="sldNum" sz="quarter" idx="10"/>
          </p:nvPr>
        </p:nvSpPr>
        <p:spPr/>
        <p:txBody>
          <a:bodyPr/>
          <a:lstStyle/>
          <a:p>
            <a:fld id="{A30CDC45-FEFA-4940-9ADD-5AC3F1A71F7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367274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solidFill>
                  <a:schemeClr val="tx1"/>
                </a:solidFill>
                <a:latin typeface="+mn-lt"/>
              </a:rPr>
              <a:t>Bring the group </a:t>
            </a:r>
            <a:r>
              <a:rPr lang="en-US" sz="1200" i="1">
                <a:solidFill>
                  <a:schemeClr val="tx1"/>
                </a:solidFill>
                <a:latin typeface="+mn-lt"/>
              </a:rPr>
              <a:t>back together.</a:t>
            </a:r>
            <a:endParaRPr lang="en-US" sz="1200" i="1"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chemeClr val="tx1"/>
                </a:solidFill>
                <a:latin typeface="+mn-lt"/>
              </a:rPr>
              <a:t>Keep</a:t>
            </a:r>
            <a:r>
              <a:rPr lang="en-US" sz="1200" i="0" baseline="0" dirty="0">
                <a:solidFill>
                  <a:schemeClr val="tx1"/>
                </a:solidFill>
                <a:latin typeface="+mn-lt"/>
              </a:rPr>
              <a:t> these key tips in mind as you learn more about CQI through these modules.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i="0" baseline="0" dirty="0">
                <a:solidFill>
                  <a:schemeClr val="tx1"/>
                </a:solidFill>
                <a:latin typeface="+mn-lt"/>
              </a:rPr>
              <a:t>CQI is a</a:t>
            </a:r>
            <a:r>
              <a:rPr lang="en-US" sz="1200" dirty="0">
                <a:solidFill>
                  <a:schemeClr val="tx1"/>
                </a:solidFill>
                <a:latin typeface="+mn-lt"/>
              </a:rPr>
              <a:t> systematic approach to specifying the processes and outcomes of a program or set of practices through regular data collection and the application of change strategies that may lead to improvements in performance.</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dirty="0">
                <a:solidFill>
                  <a:schemeClr val="tx1"/>
                </a:solidFill>
                <a:latin typeface="+mn-lt"/>
              </a:rPr>
              <a:t>There are five</a:t>
            </a:r>
            <a:r>
              <a:rPr lang="en-US" sz="1200" baseline="0" dirty="0">
                <a:solidFill>
                  <a:schemeClr val="tx1"/>
                </a:solidFill>
                <a:latin typeface="+mn-lt"/>
              </a:rPr>
              <a:t> main reasons to use CQI: </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solidFill>
                <a:latin typeface="+mn-lt"/>
              </a:rPr>
              <a:t>It s</a:t>
            </a:r>
            <a:r>
              <a:rPr lang="en-US" sz="1200" dirty="0">
                <a:solidFill>
                  <a:schemeClr val="tx1"/>
                </a:solidFill>
                <a:latin typeface="+mn-lt"/>
              </a:rPr>
              <a:t>treamlines and improves services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solidFill>
                <a:latin typeface="+mn-lt"/>
              </a:rPr>
              <a:t>CQI c</a:t>
            </a:r>
            <a:r>
              <a:rPr lang="en-US" sz="1200" dirty="0">
                <a:solidFill>
                  <a:schemeClr val="tx1"/>
                </a:solidFill>
                <a:latin typeface="+mn-lt"/>
              </a:rPr>
              <a:t>onnects data to practice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solidFill>
                <a:latin typeface="+mn-lt"/>
              </a:rPr>
              <a:t>It e</a:t>
            </a:r>
            <a:r>
              <a:rPr lang="en-US" sz="1200" dirty="0">
                <a:solidFill>
                  <a:schemeClr val="tx1"/>
                </a:solidFill>
                <a:latin typeface="+mn-lt"/>
              </a:rPr>
              <a:t>nsures implemented change strategies are effective, and ineffective change strategies are abandoned</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solidFill>
                <a:latin typeface="+mn-lt"/>
              </a:rPr>
              <a:t>CQI helps i</a:t>
            </a:r>
            <a:r>
              <a:rPr lang="en-US" sz="1200" dirty="0">
                <a:solidFill>
                  <a:schemeClr val="tx1"/>
                </a:solidFill>
                <a:latin typeface="+mn-lt"/>
              </a:rPr>
              <a:t>dentify and disseminate best practices and lessons learned </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solidFill>
                <a:latin typeface="+mn-lt"/>
              </a:rPr>
              <a:t>It allows agencies to e</a:t>
            </a:r>
            <a:r>
              <a:rPr lang="en-US" sz="1200" dirty="0">
                <a:solidFill>
                  <a:schemeClr val="tx1"/>
                </a:solidFill>
                <a:latin typeface="+mn-lt"/>
              </a:rPr>
              <a:t>ngage a broader set of stakeholders and experts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dirty="0">
                <a:solidFill>
                  <a:schemeClr val="tx1"/>
                </a:solidFill>
                <a:latin typeface="+mn-lt"/>
              </a:rPr>
              <a:t>QA </a:t>
            </a:r>
            <a:r>
              <a:rPr lang="en-US" sz="1200" baseline="0" dirty="0">
                <a:solidFill>
                  <a:schemeClr val="tx1"/>
                </a:solidFill>
                <a:latin typeface="+mn-lt"/>
              </a:rPr>
              <a:t>and QA are closely related, but serve different purposes. QA uses</a:t>
            </a:r>
            <a:r>
              <a:rPr lang="en-US" sz="1200" dirty="0">
                <a:solidFill>
                  <a:schemeClr val="tx1"/>
                </a:solidFill>
                <a:latin typeface="+mn-lt"/>
              </a:rPr>
              <a:t> a process to determine if a quality-control system is working, and effective</a:t>
            </a:r>
            <a:r>
              <a:rPr lang="en-US" sz="1200" baseline="0" dirty="0">
                <a:solidFill>
                  <a:schemeClr val="tx1"/>
                </a:solidFill>
                <a:latin typeface="+mn-lt"/>
              </a:rPr>
              <a:t> </a:t>
            </a:r>
            <a:r>
              <a:rPr lang="en-US" sz="1200" dirty="0">
                <a:solidFill>
                  <a:schemeClr val="tx1"/>
                </a:solidFill>
                <a:latin typeface="+mn-lt"/>
              </a:rPr>
              <a:t>compliance is determined by audits of records. QI uses knowledge gained from QA audits to inform change</a:t>
            </a:r>
            <a:r>
              <a:rPr lang="en-US" sz="1200" baseline="0" dirty="0">
                <a:solidFill>
                  <a:schemeClr val="tx1"/>
                </a:solidFill>
                <a:latin typeface="+mn-lt"/>
              </a:rPr>
              <a:t> strategies</a:t>
            </a:r>
            <a:r>
              <a:rPr lang="en-US" sz="1200" dirty="0">
                <a:solidFill>
                  <a:schemeClr val="tx1"/>
                </a:solidFill>
                <a:latin typeface="+mn-lt"/>
              </a:rPr>
              <a:t>.</a:t>
            </a:r>
            <a:r>
              <a:rPr lang="en-US" sz="1200" baseline="0" dirty="0">
                <a:solidFill>
                  <a:schemeClr val="tx1"/>
                </a:solidFill>
                <a:latin typeface="+mn-lt"/>
              </a:rPr>
              <a:t> QA can be used with a QI lens as a first step in the QI process.</a:t>
            </a:r>
            <a:endParaRPr lang="en-US" i="0" baseline="0" dirty="0">
              <a:solidFill>
                <a:schemeClr val="tx1"/>
              </a:solidFill>
            </a:endParaRPr>
          </a:p>
        </p:txBody>
      </p:sp>
      <p:sp>
        <p:nvSpPr>
          <p:cNvPr id="4" name="Slide Number Placeholder 3"/>
          <p:cNvSpPr>
            <a:spLocks noGrp="1"/>
          </p:cNvSpPr>
          <p:nvPr>
            <p:ph type="sldNum" sz="quarter" idx="10"/>
          </p:nvPr>
        </p:nvSpPr>
        <p:spPr/>
        <p:txBody>
          <a:bodyPr/>
          <a:lstStyle/>
          <a:p>
            <a:fld id="{AED28201-4BBF-455A-9765-CF9869D2B1B3}" type="slidenum">
              <a:rPr lang="en-US" smtClean="0"/>
              <a:t>26</a:t>
            </a:fld>
            <a:endParaRPr lang="en-US" dirty="0"/>
          </a:p>
        </p:txBody>
      </p:sp>
    </p:spTree>
    <p:extLst>
      <p:ext uri="{BB962C8B-B14F-4D97-AF65-F5344CB8AC3E}">
        <p14:creationId xmlns:p14="http://schemas.microsoft.com/office/powerpoint/2010/main" val="2162149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27</a:t>
            </a:fld>
            <a:endParaRPr lang="en-US"/>
          </a:p>
        </p:txBody>
      </p:sp>
    </p:spTree>
    <p:extLst>
      <p:ext uri="{BB962C8B-B14F-4D97-AF65-F5344CB8AC3E}">
        <p14:creationId xmlns:p14="http://schemas.microsoft.com/office/powerpoint/2010/main" val="2742817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D28201-4BBF-455A-9765-CF9869D2B1B3}" type="slidenum">
              <a:rPr lang="en-US" smtClean="0"/>
              <a:t>28</a:t>
            </a:fld>
            <a:endParaRPr lang="en-US"/>
          </a:p>
        </p:txBody>
      </p:sp>
    </p:spTree>
    <p:extLst>
      <p:ext uri="{BB962C8B-B14F-4D97-AF65-F5344CB8AC3E}">
        <p14:creationId xmlns:p14="http://schemas.microsoft.com/office/powerpoint/2010/main" val="240954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learning objectives for Module</a:t>
            </a:r>
            <a:r>
              <a:rPr lang="en-US" baseline="0" dirty="0"/>
              <a:t> 1 are for participants to:</a:t>
            </a:r>
          </a:p>
          <a:p>
            <a:pPr marL="628650" lvl="1" indent="-171450">
              <a:buFont typeface="Courier New" panose="02070309020205020404" pitchFamily="49" charset="0"/>
              <a:buChar char="o"/>
            </a:pPr>
            <a:r>
              <a:rPr lang="en-US" baseline="0" dirty="0"/>
              <a:t>Understand what CQI means</a:t>
            </a:r>
          </a:p>
          <a:p>
            <a:pPr marL="628650" lvl="1" indent="-171450">
              <a:buFont typeface="Courier New" panose="02070309020205020404" pitchFamily="49" charset="0"/>
              <a:buChar char="o"/>
            </a:pPr>
            <a:r>
              <a:rPr lang="en-US" baseline="0" dirty="0"/>
              <a:t>Learn why it is important for home visiting programs to participate in CQI </a:t>
            </a:r>
          </a:p>
          <a:p>
            <a:pPr marL="628650" lvl="1" indent="-171450">
              <a:buFont typeface="Courier New" panose="02070309020205020404" pitchFamily="49" charset="0"/>
              <a:buChar char="o"/>
            </a:pPr>
            <a:r>
              <a:rPr lang="en-US" baseline="0" dirty="0"/>
              <a:t>Understand the difference between Quality Assurance and Quality Improvement</a:t>
            </a: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3</a:t>
            </a:fld>
            <a:endParaRPr lang="en-US"/>
          </a:p>
        </p:txBody>
      </p:sp>
    </p:spTree>
    <p:extLst>
      <p:ext uri="{BB962C8B-B14F-4D97-AF65-F5344CB8AC3E}">
        <p14:creationId xmlns:p14="http://schemas.microsoft.com/office/powerpoint/2010/main" val="235587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638" indent="-168638">
              <a:buFont typeface="Arial" panose="020B0604020202020204" pitchFamily="34" charset="0"/>
              <a:buChar char="•"/>
            </a:pPr>
            <a:r>
              <a:rPr lang="en-US" dirty="0"/>
              <a:t>There</a:t>
            </a:r>
            <a:r>
              <a:rPr lang="en-US" baseline="0" dirty="0"/>
              <a:t> are m</a:t>
            </a:r>
            <a:r>
              <a:rPr lang="en-US" dirty="0"/>
              <a:t>any definitions for CQI, but all</a:t>
            </a:r>
            <a:r>
              <a:rPr lang="en-US" baseline="0" dirty="0"/>
              <a:t> relate to the same process for rapidly testing improvements.</a:t>
            </a:r>
            <a:endParaRPr lang="en-US" dirty="0"/>
          </a:p>
          <a:p>
            <a:pPr marL="628650" lvl="1" indent="-171450">
              <a:buFont typeface="Courier New" panose="02070309020205020404" pitchFamily="49" charset="0"/>
              <a:buChar char="o"/>
            </a:pPr>
            <a:r>
              <a:rPr lang="en-US" baseline="0" dirty="0"/>
              <a:t>CQI can work in many contexts.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i="0" kern="1200" dirty="0">
                <a:solidFill>
                  <a:schemeClr val="tx1"/>
                </a:solidFill>
                <a:effectLst/>
                <a:latin typeface="+mn-lt"/>
                <a:ea typeface="+mn-ea"/>
                <a:cs typeface="+mn-cs"/>
              </a:rPr>
              <a:t>CQI originally comes from the automobile manufacturing industry. The same principles used to ensure that the best possible cars are manufactured can be applied to ensure the best possible home visiting services. </a:t>
            </a:r>
            <a:endParaRPr lang="en-US" baseline="0" dirty="0"/>
          </a:p>
        </p:txBody>
      </p:sp>
      <p:sp>
        <p:nvSpPr>
          <p:cNvPr id="4" name="Slide Number Placeholder 3"/>
          <p:cNvSpPr>
            <a:spLocks noGrp="1"/>
          </p:cNvSpPr>
          <p:nvPr>
            <p:ph type="sldNum" sz="quarter" idx="10"/>
          </p:nvPr>
        </p:nvSpPr>
        <p:spPr/>
        <p:txBody>
          <a:bodyPr/>
          <a:lstStyle/>
          <a:p>
            <a:fld id="{B4F400E9-EBBB-4D39-B62E-0EA92AF3E27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3493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This is the definition that we will use for CQI throughout these trainings: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CQI is a systematic approach to specifying the processes and outcomes of a program or a set of practices through regular data collection and the application of change strategies that may lead to improvements in performance.</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Sometimes available services don’t fully meet the needs of families. CQI can be a mechanism to find out why and to improve services for families.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CQI is a process-based framework. Its direction and implementation are intentionally flexible so as to meet the needs of the agency and to ensure that programs are systematically and intentionally improving services, as well as increasing positive outcomes, for the families being served. </a:t>
            </a:r>
          </a:p>
          <a:p>
            <a:pPr marL="168638" marR="0" lvl="0" indent="-168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Please note that CQI is not program evaluation. Program evaluation focuses on understanding program process and the impact of a program, rather than understanding process for the purposes of program improvement.  </a:t>
            </a:r>
          </a:p>
          <a:p>
            <a:pPr marL="168638" marR="0" lvl="0" indent="-168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accent4"/>
              </a:solidFill>
            </a:endParaRPr>
          </a:p>
        </p:txBody>
      </p:sp>
      <p:sp>
        <p:nvSpPr>
          <p:cNvPr id="4" name="Slide Number Placeholder 3"/>
          <p:cNvSpPr>
            <a:spLocks noGrp="1"/>
          </p:cNvSpPr>
          <p:nvPr>
            <p:ph type="sldNum" sz="quarter" idx="10"/>
          </p:nvPr>
        </p:nvSpPr>
        <p:spPr/>
        <p:txBody>
          <a:bodyPr/>
          <a:lstStyle/>
          <a:p>
            <a:fld id="{AED28201-4BBF-455A-9765-CF9869D2B1B3}" type="slidenum">
              <a:rPr lang="en-US" smtClean="0"/>
              <a:t>5</a:t>
            </a:fld>
            <a:endParaRPr lang="en-US"/>
          </a:p>
        </p:txBody>
      </p:sp>
    </p:spTree>
    <p:extLst>
      <p:ext uri="{BB962C8B-B14F-4D97-AF65-F5344CB8AC3E}">
        <p14:creationId xmlns:p14="http://schemas.microsoft.com/office/powerpoint/2010/main" val="3507599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The following is an example of how CQI could be implemented in a home visiting agency to improve caregiver access to depression services.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After analyzing program data, an agency discovers home visitors have a high rate of completing depression screenings with caregivers and providing subsequent referrals. But there is a low rate of caregivers using the referrals to access services. Home visitors, the program manager, and other key stakeholders work together and identify an online scheduling system that clients can use to make appointments with the agency’s mental health provider.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As a small first test, home visitors identify one family and provide support to use the online scheduling system.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After they complete this first test, the team will regroup to discuss the outcomes and determine how to change their approach or scale-up, or expand their efforts with more families and more home visitors.  </a:t>
            </a:r>
          </a:p>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6</a:t>
            </a:fld>
            <a:endParaRPr lang="en-US"/>
          </a:p>
        </p:txBody>
      </p:sp>
    </p:spTree>
    <p:extLst>
      <p:ext uri="{BB962C8B-B14F-4D97-AF65-F5344CB8AC3E}">
        <p14:creationId xmlns:p14="http://schemas.microsoft.com/office/powerpoint/2010/main" val="326631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Take</a:t>
            </a:r>
            <a:r>
              <a:rPr lang="en-US" i="1" baseline="0" dirty="0"/>
              <a:t> time here to engage your</a:t>
            </a:r>
            <a:r>
              <a:rPr lang="en-US" i="1" dirty="0"/>
              <a:t> participants in a discussion on (1) what quality means to them, and (2) what constitutes quality in home visiting services</a:t>
            </a:r>
            <a:r>
              <a:rPr lang="en-US" i="0" dirty="0"/>
              <a:t>.</a:t>
            </a:r>
            <a:r>
              <a:rPr lang="en-US" i="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a:t>
            </a:r>
            <a:r>
              <a:rPr lang="en-US" baseline="0" dirty="0"/>
              <a:t> </a:t>
            </a:r>
            <a:r>
              <a:rPr lang="en-US" dirty="0"/>
              <a:t>questions are meant to be prompts </a:t>
            </a:r>
            <a:r>
              <a:rPr lang="en-US" baseline="0" dirty="0"/>
              <a:t>to begin thinking about your agency’s internal culture of quality</a:t>
            </a:r>
            <a:r>
              <a:rPr lang="en-US" dirty="0"/>
              <a:t>.</a:t>
            </a:r>
            <a:endParaRPr lang="en-US" baseline="0" dirty="0"/>
          </a:p>
          <a:p>
            <a:pPr marL="628650" lvl="1" indent="-171450">
              <a:buFont typeface="Courier New" panose="02070309020205020404" pitchFamily="49" charset="0"/>
              <a:buChar char="o"/>
            </a:pPr>
            <a:r>
              <a:rPr lang="en-US" baseline="0" dirty="0"/>
              <a:t>What is quality in home visiting services?</a:t>
            </a:r>
          </a:p>
          <a:p>
            <a:pPr marL="628650" lvl="1" indent="-171450">
              <a:buFont typeface="Courier New" panose="02070309020205020404" pitchFamily="49" charset="0"/>
              <a:buChar char="o"/>
            </a:pPr>
            <a:r>
              <a:rPr lang="en-US" baseline="0" dirty="0"/>
              <a:t>What does it mean to improve? </a:t>
            </a:r>
          </a:p>
          <a:p>
            <a:pPr marL="628650" lvl="1" indent="-171450">
              <a:buFont typeface="Courier New" panose="02070309020205020404" pitchFamily="49" charset="0"/>
              <a:buChar char="o"/>
            </a:pPr>
            <a:r>
              <a:rPr lang="en-US" baseline="0" dirty="0"/>
              <a:t>How do you define quality?</a:t>
            </a:r>
          </a:p>
          <a:p>
            <a:pPr marL="628650" lvl="1" indent="-171450">
              <a:buFont typeface="Courier New" panose="02070309020205020404" pitchFamily="49" charset="0"/>
              <a:buChar char="o"/>
            </a:pPr>
            <a:r>
              <a:rPr lang="en-US" baseline="0" dirty="0"/>
              <a:t>How do you measure quality?</a:t>
            </a:r>
          </a:p>
          <a:p>
            <a:pPr marL="628650" lvl="1" indent="-171450">
              <a:buFont typeface="Courier New" panose="02070309020205020404" pitchFamily="49" charset="0"/>
              <a:buChar char="o"/>
            </a:pPr>
            <a:r>
              <a:rPr lang="en-US" baseline="0" dirty="0"/>
              <a:t>How do you know you are offering quality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u="none" baseline="0" dirty="0"/>
              <a:t>Close the discussion by making the point that:</a:t>
            </a:r>
          </a:p>
          <a:p>
            <a:pPr marL="168638" marR="0" lvl="0" indent="-168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u="none" baseline="0" dirty="0"/>
              <a:t>Quality improvement should be framed by an agency’s mission, and that mission should drive the desire to improve services. </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4F400E9-EBBB-4D39-B62E-0EA92AF3E27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9841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Multiple models can be used to engage in quality improvement work. Selecting the model that best fits the agency structure and culture is important.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The first model, called Model for Improvement, has been adopted by the Institute for Healthcare Improvement (IHI). This model is widely used in the medical field by health departments, hospitals, and medical facilities.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Six Sigma is a model developed initially to improve production quality and reduce production errors (sigma) or variance in quality of product produced. This model uses terms that are centered around manufacturing. However, the principles remain pertinent and can easily be adopted by home visiting programs. </a:t>
            </a:r>
          </a:p>
          <a:p>
            <a:pPr marL="628650" lvl="1"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LEAN is a client-centered model, based on improving product quality through the “value perspective” of the customer. In Toyota terms, this was about making cars that better met buyers’ needs. LEAN developed the idea of trimming off what did not add value to the customer, and increasing what did. A home visiting agency can treat clients as customers of its product, home visiting services. Clients are more likely to stay engaged if the services are pertinent to their needs. </a:t>
            </a:r>
          </a:p>
          <a:p>
            <a:pPr marL="171450" lvl="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This training series is based on the IHI Model for Improvement. </a:t>
            </a:r>
          </a:p>
          <a:p>
            <a:pPr rtl="0" fontAlgn="base"/>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4F400E9-EBBB-4D39-B62E-0EA92AF3E27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61343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process on this diagram/flow chart provides an overview of the typical CQI process using the IHI Model for Improvement.</a:t>
            </a:r>
          </a:p>
          <a:p>
            <a:pPr marL="171450" lvl="0" indent="-171450">
              <a:buFont typeface="Arial" panose="020B0604020202020204" pitchFamily="34" charset="0"/>
              <a:buChar char="•"/>
            </a:pPr>
            <a:r>
              <a:rPr lang="en-US" baseline="0" dirty="0"/>
              <a:t>It can be broken down into four components, with smaller steps within each component. </a:t>
            </a:r>
          </a:p>
          <a:p>
            <a:pPr marL="628650" lvl="1" indent="-171450">
              <a:buFont typeface="Courier New" panose="02070309020205020404" pitchFamily="49" charset="0"/>
              <a:buChar char="o"/>
            </a:pPr>
            <a:r>
              <a:rPr lang="en-US" baseline="0" dirty="0"/>
              <a:t>During the first part of the CQI process, an agency forms a CQI team, collects data, ensures that those data are quality, and presents and disseminates the data to CQI team members.  </a:t>
            </a:r>
          </a:p>
          <a:p>
            <a:pPr marL="628650" lvl="1" indent="-171450">
              <a:buFont typeface="Courier New" panose="02070309020205020404" pitchFamily="49" charset="0"/>
              <a:buChar char="o"/>
            </a:pPr>
            <a:r>
              <a:rPr lang="en-US" baseline="0" dirty="0"/>
              <a:t>In the second part of the process, the CQI team identifies areas needing improvement based on the data collected and presented previously. </a:t>
            </a:r>
          </a:p>
          <a:p>
            <a:pPr marL="628650" lvl="1" indent="-171450">
              <a:buFont typeface="Courier New" panose="02070309020205020404" pitchFamily="49" charset="0"/>
              <a:buChar char="o"/>
            </a:pPr>
            <a:r>
              <a:rPr lang="en-US" baseline="0" dirty="0"/>
              <a:t>After the area for improvement is identified, the CQI team creates process maps or key driver diagrams to help better understand the need for improvement and identify potential change strategies. The team then completes PDSA (Plan-Do-Study-Act) cycles in which they test change strategies and track and interpret the results. </a:t>
            </a:r>
          </a:p>
          <a:p>
            <a:pPr marL="628650" lvl="1" indent="-171450">
              <a:buFont typeface="Courier New" panose="02070309020205020404" pitchFamily="49" charset="0"/>
              <a:buChar char="o"/>
            </a:pPr>
            <a:r>
              <a:rPr lang="en-US" baseline="0" dirty="0"/>
              <a:t>Finally, the team identifies lessons learned, determines if the change strategy is appropriate for wider testing, and disseminates results. </a:t>
            </a:r>
          </a:p>
          <a:p>
            <a:pPr marL="171450" lvl="0" indent="-171450">
              <a:buFont typeface="Arial" panose="020B0604020202020204" pitchFamily="34" charset="0"/>
              <a:buChar char="•"/>
            </a:pPr>
            <a:r>
              <a:rPr lang="en-US" dirty="0"/>
              <a:t>You’ll learn much more about each step in the process through these CQI trainings. </a:t>
            </a:r>
          </a:p>
        </p:txBody>
      </p:sp>
      <p:sp>
        <p:nvSpPr>
          <p:cNvPr id="4" name="Slide Number Placeholder 3"/>
          <p:cNvSpPr>
            <a:spLocks noGrp="1"/>
          </p:cNvSpPr>
          <p:nvPr>
            <p:ph type="sldNum" sz="quarter" idx="10"/>
          </p:nvPr>
        </p:nvSpPr>
        <p:spPr/>
        <p:txBody>
          <a:bodyPr/>
          <a:lstStyle/>
          <a:p>
            <a:fld id="{B4F400E9-EBBB-4D39-B62E-0EA92AF3E27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3624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chemeClr val="tx2">
                    <a:lumMod val="60000"/>
                    <a:lumOff val="40000"/>
                  </a:schemeClr>
                </a:solidFill>
              </a:defRPr>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0D2D-5FA3-4587-93AA-D9E2D82C27E8}"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60000"/>
                    <a:lumOff val="4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1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7537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731520" y="4599432"/>
            <a:ext cx="7848600" cy="15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3589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9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375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37537B"/>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p:nvCxnSpPr>
        <p:spPr>
          <a:xfrm rot="5400000">
            <a:off x="2217817" y="4045823"/>
            <a:ext cx="4709160" cy="79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80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418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65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solidFill>
                  <a:schemeClr val="accent5">
                    <a:lumMod val="75000"/>
                  </a:schemeClr>
                </a:solidFill>
              </a:defRPr>
            </a:lvl1pPr>
            <a:lvl2pPr>
              <a:defRPr sz="2800">
                <a:solidFill>
                  <a:schemeClr val="accent5">
                    <a:lumMod val="75000"/>
                  </a:schemeClr>
                </a:solidFill>
              </a:defRPr>
            </a:lvl2pPr>
            <a:lvl3pPr>
              <a:defRPr sz="2400">
                <a:solidFill>
                  <a:schemeClr val="accent5">
                    <a:lumMod val="75000"/>
                  </a:schemeClr>
                </a:solidFill>
              </a:defRPr>
            </a:lvl3pPr>
            <a:lvl4pPr>
              <a:defRPr sz="2000">
                <a:solidFill>
                  <a:schemeClr val="accent5">
                    <a:lumMod val="75000"/>
                  </a:schemeClr>
                </a:solidFill>
              </a:defRPr>
            </a:lvl4pPr>
            <a:lvl5pPr>
              <a:defRPr sz="2000">
                <a:solidFill>
                  <a:schemeClr val="accent5">
                    <a:lumMod val="7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solidFill>
                  <a:schemeClr val="accent5">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rot="5400000">
            <a:off x="-13116" y="3580206"/>
            <a:ext cx="5577840" cy="15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89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966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2500D2D-5FA3-4587-93AA-D9E2D82C27E8}" type="slidenum">
              <a:rPr lang="en-US" smtClean="0"/>
              <a:pPr/>
              <a:t>‹#›</a:t>
            </a:fld>
            <a:endParaRPr lang="en-US"/>
          </a:p>
        </p:txBody>
      </p:sp>
    </p:spTree>
    <p:extLst>
      <p:ext uri="{BB962C8B-B14F-4D97-AF65-F5344CB8AC3E}">
        <p14:creationId xmlns:p14="http://schemas.microsoft.com/office/powerpoint/2010/main" val="3416224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spcBef>
          <a:spcPct val="0"/>
        </a:spcBef>
        <a:buNone/>
        <a:defRPr sz="4000" kern="1200" spc="-100" baseline="0">
          <a:solidFill>
            <a:schemeClr val="tx2">
              <a:lumMod val="60000"/>
              <a:lumOff val="40000"/>
            </a:schemeClr>
          </a:solidFill>
          <a:latin typeface="Calibri" panose="020F050202020403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jbassoc.com/reports-publications/dohv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hrsa.gov/quality/toolbox/methodology/qualityimprovement/index.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066452" y="2153892"/>
            <a:ext cx="5077548" cy="4348286"/>
          </a:xfrm>
          <a:prstGeom prst="rect">
            <a:avLst/>
          </a:prstGeom>
        </p:spPr>
      </p:pic>
      <p:sp>
        <p:nvSpPr>
          <p:cNvPr id="2" name="Title 1"/>
          <p:cNvSpPr>
            <a:spLocks noGrp="1"/>
          </p:cNvSpPr>
          <p:nvPr>
            <p:ph type="ctrTitle" idx="4294967295"/>
          </p:nvPr>
        </p:nvSpPr>
        <p:spPr>
          <a:xfrm>
            <a:off x="391063" y="1"/>
            <a:ext cx="8452147" cy="3299722"/>
          </a:xfrm>
        </p:spPr>
        <p:txBody>
          <a:bodyPr>
            <a:noAutofit/>
          </a:bodyPr>
          <a:lstStyle/>
          <a:p>
            <a:pPr>
              <a:spcBef>
                <a:spcPts val="1400"/>
              </a:spcBef>
            </a:pPr>
            <a:r>
              <a:rPr lang="en-US" b="1" dirty="0"/>
              <a:t>Continuous Quality Improvement Toolkit</a:t>
            </a:r>
            <a:br>
              <a:rPr lang="en-US" b="1" dirty="0"/>
            </a:br>
            <a:br>
              <a:rPr lang="en-US" sz="900" b="1" dirty="0"/>
            </a:br>
            <a:r>
              <a:rPr lang="en-US" sz="3200" dirty="0"/>
              <a:t>A Resource for Maternal, Infant, and Early Childhood Home Visiting Program Awardees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20" y="4536211"/>
            <a:ext cx="2028938" cy="1268086"/>
          </a:xfrm>
          <a:prstGeom prst="rect">
            <a:avLst/>
          </a:prstGeom>
        </p:spPr>
      </p:pic>
      <p:sp>
        <p:nvSpPr>
          <p:cNvPr id="6" name="TextBox 5"/>
          <p:cNvSpPr txBox="1"/>
          <p:nvPr/>
        </p:nvSpPr>
        <p:spPr>
          <a:xfrm>
            <a:off x="416116" y="5871237"/>
            <a:ext cx="2276980" cy="630942"/>
          </a:xfrm>
          <a:prstGeom prst="rect">
            <a:avLst/>
          </a:prstGeom>
        </p:spPr>
        <p:txBody>
          <a:bodyPr wrap="square" rtlCol="0">
            <a:spAutoFit/>
          </a:bodyPr>
          <a:lstStyle/>
          <a:p>
            <a:r>
              <a:rPr lang="en-US" sz="700" dirty="0">
                <a:solidFill>
                  <a:schemeClr val="bg1">
                    <a:lumMod val="50000"/>
                  </a:schemeClr>
                </a:solidFill>
                <a:latin typeface="Calibri" panose="020F0502020204030204" pitchFamily="34" charset="0"/>
              </a:rPr>
              <a:t>This document was prepared for the U.S. Department of Health and Human Services (HHS), HRSA, and ACF by James Bell Associates, Inc., under ACF contract number HHSP233201500133I. For more information, see </a:t>
            </a:r>
            <a:r>
              <a:rPr lang="en-US" sz="700" u="sng" dirty="0">
                <a:solidFill>
                  <a:schemeClr val="bg1">
                    <a:lumMod val="50000"/>
                  </a:schemeClr>
                </a:solidFill>
                <a:latin typeface="Calibri" panose="020F0502020204030204" pitchFamily="34" charset="0"/>
              </a:rPr>
              <a:t>http://www.jbassoc.com/reports-publications/dohve</a:t>
            </a:r>
            <a:r>
              <a:rPr lang="en-US" sz="700" dirty="0">
                <a:solidFill>
                  <a:schemeClr val="bg1">
                    <a:lumMod val="50000"/>
                  </a:schemeClr>
                </a:solidFill>
                <a:latin typeface="Calibri" panose="020F0502020204030204" pitchFamily="34" charset="0"/>
              </a:rPr>
              <a:t>.</a:t>
            </a:r>
          </a:p>
        </p:txBody>
      </p:sp>
      <p:cxnSp>
        <p:nvCxnSpPr>
          <p:cNvPr id="8" name="Straight Connector 7"/>
          <p:cNvCxnSpPr>
            <a:cxnSpLocks/>
          </p:cNvCxnSpPr>
          <p:nvPr/>
        </p:nvCxnSpPr>
        <p:spPr>
          <a:xfrm>
            <a:off x="466220" y="3061211"/>
            <a:ext cx="434641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66220" y="3197656"/>
            <a:ext cx="4647201" cy="523220"/>
          </a:xfrm>
          <a:prstGeom prst="rect">
            <a:avLst/>
          </a:prstGeom>
          <a:noFill/>
        </p:spPr>
        <p:txBody>
          <a:bodyPr wrap="square" rtlCol="0">
            <a:spAutoFit/>
          </a:bodyPr>
          <a:lstStyle/>
          <a:p>
            <a:r>
              <a:rPr lang="en-US" sz="2800" b="1" spc="-100" dirty="0">
                <a:solidFill>
                  <a:srgbClr val="37537B">
                    <a:lumMod val="60000"/>
                    <a:lumOff val="40000"/>
                  </a:srgbClr>
                </a:solidFill>
                <a:latin typeface="Calibri" panose="020F0502020204030204" pitchFamily="34" charset="0"/>
                <a:ea typeface="+mj-ea"/>
                <a:cs typeface="+mj-cs"/>
              </a:rPr>
              <a:t>Module 1: Introduction to </a:t>
            </a:r>
            <a:r>
              <a:rPr lang="en-US" sz="2800" b="1" cap="all" spc="-100" dirty="0" err="1">
                <a:solidFill>
                  <a:srgbClr val="37537B">
                    <a:lumMod val="60000"/>
                    <a:lumOff val="40000"/>
                  </a:srgbClr>
                </a:solidFill>
                <a:latin typeface="Calibri" panose="020F0502020204030204" pitchFamily="34" charset="0"/>
                <a:ea typeface="+mj-ea"/>
                <a:cs typeface="+mj-cs"/>
              </a:rPr>
              <a:t>cqi</a:t>
            </a:r>
            <a:endParaRPr lang="en-US" sz="2800" b="1" dirty="0"/>
          </a:p>
        </p:txBody>
      </p:sp>
    </p:spTree>
    <p:extLst>
      <p:ext uri="{BB962C8B-B14F-4D97-AF65-F5344CB8AC3E}">
        <p14:creationId xmlns:p14="http://schemas.microsoft.com/office/powerpoint/2010/main" val="123694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do </a:t>
            </a:r>
            <a:r>
              <a:rPr lang="en-US" dirty="0" err="1"/>
              <a:t>cqi</a:t>
            </a:r>
            <a:r>
              <a:rPr lang="en-US" dirty="0"/>
              <a:t>?</a:t>
            </a:r>
          </a:p>
        </p:txBody>
      </p:sp>
    </p:spTree>
    <p:extLst>
      <p:ext uri="{BB962C8B-B14F-4D97-AF65-F5344CB8AC3E}">
        <p14:creationId xmlns:p14="http://schemas.microsoft.com/office/powerpoint/2010/main" val="237743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474" r="7194"/>
          <a:stretch/>
        </p:blipFill>
        <p:spPr>
          <a:xfrm>
            <a:off x="0" y="0"/>
            <a:ext cx="9144000" cy="6857544"/>
          </a:xfrm>
          <a:prstGeom prst="rect">
            <a:avLst/>
          </a:prstGeom>
        </p:spPr>
      </p:pic>
    </p:spTree>
    <p:extLst>
      <p:ext uri="{BB962C8B-B14F-4D97-AF65-F5344CB8AC3E}">
        <p14:creationId xmlns:p14="http://schemas.microsoft.com/office/powerpoint/2010/main" val="1710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Reasons for CQI </a:t>
            </a:r>
          </a:p>
        </p:txBody>
      </p:sp>
      <p:sp>
        <p:nvSpPr>
          <p:cNvPr id="3" name="Content Placeholder 2"/>
          <p:cNvSpPr>
            <a:spLocks noGrp="1"/>
          </p:cNvSpPr>
          <p:nvPr>
            <p:ph idx="1"/>
          </p:nvPr>
        </p:nvSpPr>
        <p:spPr/>
        <p:txBody>
          <a:bodyPr>
            <a:normAutofit/>
          </a:bodyPr>
          <a:lstStyle/>
          <a:p>
            <a:pPr marL="463550" indent="-463550">
              <a:buFont typeface="+mj-lt"/>
              <a:buAutoNum type="arabicPeriod"/>
            </a:pPr>
            <a:r>
              <a:rPr lang="en-US" dirty="0">
                <a:solidFill>
                  <a:schemeClr val="tx1">
                    <a:lumMod val="75000"/>
                    <a:lumOff val="25000"/>
                  </a:schemeClr>
                </a:solidFill>
              </a:rPr>
              <a:t>Streamline and improve services. </a:t>
            </a:r>
          </a:p>
          <a:p>
            <a:pPr marL="463550" indent="-463550">
              <a:buFont typeface="+mj-lt"/>
              <a:buAutoNum type="arabicPeriod"/>
            </a:pPr>
            <a:r>
              <a:rPr lang="en-US" dirty="0">
                <a:solidFill>
                  <a:schemeClr val="tx1">
                    <a:lumMod val="75000"/>
                    <a:lumOff val="25000"/>
                  </a:schemeClr>
                </a:solidFill>
              </a:rPr>
              <a:t>Connect data to practice. </a:t>
            </a:r>
          </a:p>
          <a:p>
            <a:pPr marL="463550" indent="-463550">
              <a:buFont typeface="+mj-lt"/>
              <a:buAutoNum type="arabicPeriod"/>
            </a:pPr>
            <a:r>
              <a:rPr lang="en-US" dirty="0">
                <a:solidFill>
                  <a:schemeClr val="tx1">
                    <a:lumMod val="75000"/>
                    <a:lumOff val="25000"/>
                  </a:schemeClr>
                </a:solidFill>
              </a:rPr>
              <a:t>Ensure implemented change strategies are effective and ineffective change strategies are abandoned. </a:t>
            </a:r>
          </a:p>
          <a:p>
            <a:pPr marL="463550" indent="-463550">
              <a:buFont typeface="+mj-lt"/>
              <a:buAutoNum type="arabicPeriod"/>
            </a:pPr>
            <a:r>
              <a:rPr lang="en-US" dirty="0">
                <a:solidFill>
                  <a:schemeClr val="tx1">
                    <a:lumMod val="75000"/>
                    <a:lumOff val="25000"/>
                  </a:schemeClr>
                </a:solidFill>
              </a:rPr>
              <a:t>Identify and disseminate best practices and lessons learned. </a:t>
            </a:r>
          </a:p>
          <a:p>
            <a:pPr marL="463550" indent="-463550">
              <a:buFont typeface="+mj-lt"/>
              <a:buAutoNum type="arabicPeriod"/>
            </a:pPr>
            <a:r>
              <a:rPr lang="en-US" dirty="0">
                <a:solidFill>
                  <a:schemeClr val="tx1">
                    <a:lumMod val="75000"/>
                    <a:lumOff val="25000"/>
                  </a:schemeClr>
                </a:solidFill>
              </a:rPr>
              <a:t>Engage a broader set of stakeholders and experts.  </a:t>
            </a:r>
          </a:p>
          <a:p>
            <a:pPr marL="290513" indent="-290513">
              <a:buFont typeface="+mj-lt"/>
              <a:buAutoNum type="arabicPeriod"/>
            </a:pPr>
            <a:endParaRPr lang="en-US" dirty="0">
              <a:solidFill>
                <a:schemeClr val="tx1">
                  <a:lumMod val="75000"/>
                  <a:lumOff val="25000"/>
                </a:schemeClr>
              </a:solidFill>
            </a:endParaRPr>
          </a:p>
          <a:p>
            <a:pPr marL="290513" indent="-290513">
              <a:buFont typeface="+mj-lt"/>
              <a:buAutoNum type="arabicPeriod"/>
            </a:pPr>
            <a:endParaRPr lang="en-US" dirty="0">
              <a:solidFill>
                <a:schemeClr val="tx1">
                  <a:lumMod val="75000"/>
                  <a:lumOff val="25000"/>
                </a:schemeClr>
              </a:solidFill>
            </a:endParaRPr>
          </a:p>
          <a:p>
            <a:pPr marL="0" indent="0">
              <a:buNone/>
            </a:pPr>
            <a:endParaRPr lang="en-US" dirty="0">
              <a:solidFill>
                <a:schemeClr val="tx1">
                  <a:lumMod val="75000"/>
                  <a:lumOff val="25000"/>
                </a:schemeClr>
              </a:solidFill>
            </a:endParaRPr>
          </a:p>
          <a:p>
            <a:endParaRPr lang="en-US" dirty="0">
              <a:solidFill>
                <a:schemeClr val="tx1">
                  <a:lumMod val="75000"/>
                  <a:lumOff val="25000"/>
                </a:schemeClr>
              </a:solidFill>
            </a:endParaRPr>
          </a:p>
          <a:p>
            <a:endParaRPr lang="en-US" dirty="0">
              <a:solidFill>
                <a:schemeClr val="tx1">
                  <a:lumMod val="75000"/>
                  <a:lumOff val="25000"/>
                </a:schemeClr>
              </a:solidFill>
            </a:endParaRPr>
          </a:p>
          <a:p>
            <a:endParaRPr lang="en-US" dirty="0">
              <a:solidFill>
                <a:schemeClr val="tx1">
                  <a:lumMod val="75000"/>
                  <a:lumOff val="25000"/>
                </a:schemeClr>
              </a:solidFill>
            </a:endParaRPr>
          </a:p>
          <a:p>
            <a:endParaRPr lang="en-US" dirty="0">
              <a:solidFill>
                <a:schemeClr val="tx1">
                  <a:lumMod val="75000"/>
                  <a:lumOff val="25000"/>
                </a:schemeClr>
              </a:solidFill>
            </a:endParaRPr>
          </a:p>
          <a:p>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215933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Reasons for CQI </a:t>
            </a:r>
          </a:p>
        </p:txBody>
      </p:sp>
      <p:sp>
        <p:nvSpPr>
          <p:cNvPr id="3" name="Content Placeholder 2"/>
          <p:cNvSpPr>
            <a:spLocks noGrp="1"/>
          </p:cNvSpPr>
          <p:nvPr>
            <p:ph idx="1"/>
          </p:nvPr>
        </p:nvSpPr>
        <p:spPr/>
        <p:txBody>
          <a:bodyPr>
            <a:normAutofit/>
          </a:bodyPr>
          <a:lstStyle/>
          <a:p>
            <a:pPr marL="290513" indent="-290513">
              <a:buFont typeface="+mj-lt"/>
              <a:buAutoNum type="arabicPeriod"/>
            </a:pPr>
            <a:r>
              <a:rPr lang="en-US" dirty="0">
                <a:solidFill>
                  <a:schemeClr val="tx1">
                    <a:lumMod val="75000"/>
                    <a:lumOff val="25000"/>
                  </a:schemeClr>
                </a:solidFill>
              </a:rPr>
              <a:t> Streamline and improve services. </a:t>
            </a:r>
          </a:p>
          <a:p>
            <a:pPr marL="0" indent="0">
              <a:buNone/>
            </a:pPr>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p:txBody>
      </p:sp>
      <p:pic>
        <p:nvPicPr>
          <p:cNvPr id="4" name="Picture 3" descr="Convergent by lmproulx -"/>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5400000">
            <a:off x="2795270" y="1548130"/>
            <a:ext cx="3477260" cy="5867400"/>
          </a:xfrm>
          <a:prstGeom prst="rect">
            <a:avLst/>
          </a:prstGeom>
        </p:spPr>
      </p:pic>
    </p:spTree>
    <p:extLst>
      <p:ext uri="{BB962C8B-B14F-4D97-AF65-F5344CB8AC3E}">
        <p14:creationId xmlns:p14="http://schemas.microsoft.com/office/powerpoint/2010/main" val="372993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1629"/>
            <a:ext cx="8229600" cy="990600"/>
          </a:xfrm>
        </p:spPr>
        <p:txBody>
          <a:bodyPr/>
          <a:lstStyle/>
          <a:p>
            <a:r>
              <a:rPr lang="en-US" dirty="0"/>
              <a:t>5 Reasons for CQI </a:t>
            </a:r>
          </a:p>
        </p:txBody>
      </p:sp>
      <p:sp>
        <p:nvSpPr>
          <p:cNvPr id="3" name="Content Placeholder 2"/>
          <p:cNvSpPr>
            <a:spLocks noGrp="1"/>
          </p:cNvSpPr>
          <p:nvPr>
            <p:ph idx="1"/>
          </p:nvPr>
        </p:nvSpPr>
        <p:spPr/>
        <p:txBody>
          <a:bodyPr>
            <a:normAutofit/>
          </a:bodyPr>
          <a:lstStyle/>
          <a:p>
            <a:pPr marL="514350" indent="-514350">
              <a:buFont typeface="+mj-lt"/>
              <a:buAutoNum type="arabicPeriod" startAt="2"/>
            </a:pPr>
            <a:r>
              <a:rPr lang="en-US" dirty="0">
                <a:solidFill>
                  <a:schemeClr val="tx1">
                    <a:lumMod val="75000"/>
                    <a:lumOff val="25000"/>
                  </a:schemeClr>
                </a:solidFill>
              </a:rPr>
              <a:t>Connect data to practice. </a:t>
            </a:r>
          </a:p>
          <a:p>
            <a:pPr marL="0" indent="0">
              <a:buNone/>
            </a:pPr>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p:txBody>
      </p:sp>
      <p:sp>
        <p:nvSpPr>
          <p:cNvPr id="4" name="Arrow: Left-Right 5"/>
          <p:cNvSpPr/>
          <p:nvPr/>
        </p:nvSpPr>
        <p:spPr>
          <a:xfrm>
            <a:off x="3776116" y="4495800"/>
            <a:ext cx="1716283" cy="545050"/>
          </a:xfrm>
          <a:prstGeom prst="leftRightArrow">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Graphic 4" descr="Parent and Baby"/>
          <p:cNvPicPr/>
          <p:nvPr/>
        </p:nvPicPr>
        <p:blipFill>
          <a:blip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5300" y="2209800"/>
            <a:ext cx="3492500" cy="3492500"/>
          </a:xfrm>
          <a:prstGeom prst="rect">
            <a:avLst/>
          </a:prstGeom>
        </p:spPr>
      </p:pic>
      <p:pic>
        <p:nvPicPr>
          <p:cNvPr id="6" name="Graphic 13" descr="Checklist"/>
          <p:cNvPicPr/>
          <p:nvPr/>
        </p:nvPicPr>
        <p:blipFill>
          <a:blip r:embed="rId5"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05900" y="2895600"/>
            <a:ext cx="1471100" cy="1471100"/>
          </a:xfrm>
          <a:prstGeom prst="rect">
            <a:avLst/>
          </a:prstGeom>
        </p:spPr>
      </p:pic>
      <p:pic>
        <p:nvPicPr>
          <p:cNvPr id="7" name="Graphic 12" descr="Bar chart"/>
          <p:cNvPicPr/>
          <p:nvPr/>
        </p:nvPicPr>
        <p:blipFill>
          <a:blip r:embed="rId7">
            <a:lum bright="70000" contrast="-70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9600" y="2650625"/>
            <a:ext cx="3216775" cy="3216775"/>
          </a:xfrm>
          <a:prstGeom prst="rect">
            <a:avLst/>
          </a:prstGeom>
        </p:spPr>
      </p:pic>
    </p:spTree>
    <p:extLst>
      <p:ext uri="{BB962C8B-B14F-4D97-AF65-F5344CB8AC3E}">
        <p14:creationId xmlns:p14="http://schemas.microsoft.com/office/powerpoint/2010/main" val="61117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Reasons for CQI </a:t>
            </a:r>
          </a:p>
        </p:txBody>
      </p:sp>
      <p:sp>
        <p:nvSpPr>
          <p:cNvPr id="3" name="Content Placeholder 2"/>
          <p:cNvSpPr>
            <a:spLocks noGrp="1"/>
          </p:cNvSpPr>
          <p:nvPr>
            <p:ph idx="1"/>
          </p:nvPr>
        </p:nvSpPr>
        <p:spPr>
          <a:xfrm>
            <a:off x="457200" y="1524000"/>
            <a:ext cx="8229600" cy="1981200"/>
          </a:xfrm>
        </p:spPr>
        <p:txBody>
          <a:bodyPr>
            <a:normAutofit/>
          </a:bodyPr>
          <a:lstStyle/>
          <a:p>
            <a:pPr marL="514350" indent="-514350">
              <a:buFont typeface="+mj-lt"/>
              <a:buAutoNum type="arabicPeriod" startAt="3"/>
            </a:pPr>
            <a:r>
              <a:rPr lang="en-US" dirty="0">
                <a:solidFill>
                  <a:schemeClr val="tx1">
                    <a:lumMod val="75000"/>
                    <a:lumOff val="25000"/>
                  </a:schemeClr>
                </a:solidFill>
              </a:rPr>
              <a:t>Ensure implemented change strategies are effective, and ineffective changes strategies are abandoned.</a:t>
            </a:r>
          </a:p>
          <a:p>
            <a:endParaRPr lang="en-US" sz="3200" dirty="0">
              <a:solidFill>
                <a:schemeClr val="tx1">
                  <a:lumMod val="75000"/>
                  <a:lumOff val="25000"/>
                </a:schemeClr>
              </a:solidFill>
            </a:endParaRPr>
          </a:p>
        </p:txBody>
      </p:sp>
      <p:sp>
        <p:nvSpPr>
          <p:cNvPr id="4" name="Arrow: Circular 11"/>
          <p:cNvSpPr/>
          <p:nvPr/>
        </p:nvSpPr>
        <p:spPr>
          <a:xfrm>
            <a:off x="2895600" y="2633809"/>
            <a:ext cx="4572000" cy="5183070"/>
          </a:xfrm>
          <a:prstGeom prst="circularArrow">
            <a:avLst>
              <a:gd name="adj1" fmla="val 12500"/>
              <a:gd name="adj2" fmla="val 1142319"/>
              <a:gd name="adj3" fmla="val 20457681"/>
              <a:gd name="adj4" fmla="val 14370208"/>
              <a:gd name="adj5" fmla="val 199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descr="&lt;strong&gt;Circle&lt;/strong&gt; &lt;strong&gt;Arrow&lt;/strong&gt; by algotruneman"/>
          <p:cNvPicPr/>
          <p:nvPr/>
        </p:nvPicPr>
        <p:blipFill>
          <a:blip r:embed="rId3" cstate="print">
            <a:lum bright="70000" contrast="-70000"/>
            <a:extLst>
              <a:ext uri="{BEBA8EAE-BF5A-486C-A8C5-ECC9F3942E4B}">
                <a14:imgProps xmlns:a14="http://schemas.microsoft.com/office/drawing/2010/main">
                  <a14:imgLayer r:embed="rId4">
                    <a14:imgEffect>
                      <a14:colorTemperature colorTemp="11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1371600" y="2852675"/>
            <a:ext cx="3914275" cy="3914275"/>
          </a:xfrm>
          <a:prstGeom prst="rect">
            <a:avLst/>
          </a:prstGeom>
        </p:spPr>
      </p:pic>
    </p:spTree>
    <p:extLst>
      <p:ext uri="{BB962C8B-B14F-4D97-AF65-F5344CB8AC3E}">
        <p14:creationId xmlns:p14="http://schemas.microsoft.com/office/powerpoint/2010/main" val="1691265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Reasons for CQI </a:t>
            </a:r>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US" dirty="0">
                <a:solidFill>
                  <a:schemeClr val="tx1">
                    <a:lumMod val="75000"/>
                    <a:lumOff val="25000"/>
                  </a:schemeClr>
                </a:solidFill>
              </a:rPr>
              <a:t>Identify and disseminate best practices and lessons learned. </a:t>
            </a: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p:txBody>
      </p:sp>
      <p:pic>
        <p:nvPicPr>
          <p:cNvPr id="4" name="Graphic 2" descr="Megaphone"/>
          <p:cNvPicPr/>
          <p:nvPr/>
        </p:nvPicPr>
        <p:blipFill>
          <a:blip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2359978"/>
            <a:ext cx="4117022" cy="4117022"/>
          </a:xfrm>
          <a:prstGeom prst="rect">
            <a:avLst/>
          </a:prstGeom>
        </p:spPr>
      </p:pic>
      <p:cxnSp>
        <p:nvCxnSpPr>
          <p:cNvPr id="8" name="Straight Connector 7"/>
          <p:cNvCxnSpPr/>
          <p:nvPr/>
        </p:nvCxnSpPr>
        <p:spPr>
          <a:xfrm flipV="1">
            <a:off x="4419600" y="2743200"/>
            <a:ext cx="1295400" cy="932862"/>
          </a:xfrm>
          <a:prstGeom prst="line">
            <a:avLst/>
          </a:prstGeom>
          <a:ln w="136525"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43891" y="4036378"/>
            <a:ext cx="1071109" cy="277608"/>
          </a:xfrm>
          <a:prstGeom prst="line">
            <a:avLst/>
          </a:prstGeom>
          <a:ln w="136525"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038600" y="2438400"/>
            <a:ext cx="501898" cy="720635"/>
          </a:xfrm>
          <a:prstGeom prst="line">
            <a:avLst/>
          </a:prstGeom>
          <a:ln w="136525"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759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5 Reasons for CQI </a:t>
            </a:r>
          </a:p>
        </p:txBody>
      </p:sp>
      <p:sp>
        <p:nvSpPr>
          <p:cNvPr id="3" name="Content Placeholder 2"/>
          <p:cNvSpPr>
            <a:spLocks noGrp="1"/>
          </p:cNvSpPr>
          <p:nvPr>
            <p:ph idx="1"/>
          </p:nvPr>
        </p:nvSpPr>
        <p:spPr/>
        <p:txBody>
          <a:bodyPr>
            <a:normAutofit/>
          </a:bodyPr>
          <a:lstStyle/>
          <a:p>
            <a:pPr marL="514350" indent="-514350">
              <a:buFont typeface="+mj-lt"/>
              <a:buAutoNum type="arabicPeriod" startAt="5"/>
            </a:pPr>
            <a:r>
              <a:rPr lang="en-US" dirty="0">
                <a:solidFill>
                  <a:schemeClr val="tx1">
                    <a:lumMod val="75000"/>
                    <a:lumOff val="25000"/>
                  </a:schemeClr>
                </a:solidFill>
              </a:rPr>
              <a:t>Engage a broader set of stakeholders and experts. </a:t>
            </a:r>
          </a:p>
          <a:p>
            <a:pPr marL="0" indent="0">
              <a:buNone/>
            </a:pPr>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p:txBody>
      </p:sp>
      <p:pic>
        <p:nvPicPr>
          <p:cNvPr id="4" name="Graphic 8" descr="Users"/>
          <p:cNvPicPr/>
          <p:nvPr/>
        </p:nvPicPr>
        <p:blipFill>
          <a:blip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2600" y="2057400"/>
            <a:ext cx="5105400" cy="5105400"/>
          </a:xfrm>
          <a:prstGeom prst="rect">
            <a:avLst/>
          </a:prstGeom>
        </p:spPr>
      </p:pic>
    </p:spTree>
    <p:extLst>
      <p:ext uri="{BB962C8B-B14F-4D97-AF65-F5344CB8AC3E}">
        <p14:creationId xmlns:p14="http://schemas.microsoft.com/office/powerpoint/2010/main" val="96206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8198B4-2BC4-4079-98E4-339163060583}"/>
              </a:ext>
            </a:extLst>
          </p:cNvPr>
          <p:cNvSpPr txBox="1"/>
          <p:nvPr/>
        </p:nvSpPr>
        <p:spPr>
          <a:xfrm>
            <a:off x="800100" y="2952750"/>
            <a:ext cx="6469848" cy="1569660"/>
          </a:xfrm>
          <a:prstGeom prst="rect">
            <a:avLst/>
          </a:prstGeom>
          <a:noFill/>
        </p:spPr>
        <p:txBody>
          <a:bodyPr wrap="none" rtlCol="0">
            <a:spAutoFit/>
          </a:bodyPr>
          <a:lstStyle/>
          <a:p>
            <a:r>
              <a:rPr lang="en-US" sz="4800" dirty="0">
                <a:latin typeface="Calibri" panose="020F0502020204030204" pitchFamily="34" charset="0"/>
              </a:rPr>
              <a:t>QUALITY ASSURANCE vs. </a:t>
            </a:r>
          </a:p>
          <a:p>
            <a:r>
              <a:rPr lang="en-US" sz="4800" dirty="0">
                <a:latin typeface="Calibri" panose="020F0502020204030204" pitchFamily="34" charset="0"/>
              </a:rPr>
              <a:t>QUALITY IMPROVEMENT</a:t>
            </a:r>
          </a:p>
        </p:txBody>
      </p:sp>
    </p:spTree>
    <p:extLst>
      <p:ext uri="{BB962C8B-B14F-4D97-AF65-F5344CB8AC3E}">
        <p14:creationId xmlns:p14="http://schemas.microsoft.com/office/powerpoint/2010/main" val="1137487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
          <p:cNvGraphicFramePr/>
          <p:nvPr>
            <p:extLst>
              <p:ext uri="{D42A27DB-BD31-4B8C-83A1-F6EECF244321}">
                <p14:modId xmlns:p14="http://schemas.microsoft.com/office/powerpoint/2010/main" val="2935518871"/>
              </p:ext>
            </p:extLst>
          </p:nvPr>
        </p:nvGraphicFramePr>
        <p:xfrm>
          <a:off x="152400" y="457200"/>
          <a:ext cx="84582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475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CQI Training Overview</a:t>
            </a:r>
          </a:p>
        </p:txBody>
      </p:sp>
      <p:sp>
        <p:nvSpPr>
          <p:cNvPr id="3" name="Content Placeholder 2"/>
          <p:cNvSpPr>
            <a:spLocks noGrp="1"/>
          </p:cNvSpPr>
          <p:nvPr>
            <p:ph idx="1"/>
          </p:nvPr>
        </p:nvSpPr>
        <p:spPr>
          <a:xfrm>
            <a:off x="1257300" y="1466850"/>
            <a:ext cx="7562850" cy="4876800"/>
          </a:xfrm>
        </p:spPr>
        <p:txBody>
          <a:bodyPr>
            <a:noAutofit/>
          </a:bodyPr>
          <a:lstStyle/>
          <a:p>
            <a:pPr marL="0" indent="0">
              <a:lnSpc>
                <a:spcPts val="4000"/>
              </a:lnSpc>
              <a:spcBef>
                <a:spcPts val="0"/>
              </a:spcBef>
              <a:buNone/>
            </a:pPr>
            <a:r>
              <a:rPr lang="en-US" sz="2600" b="1" dirty="0"/>
              <a:t>Introduction to CQI</a:t>
            </a:r>
          </a:p>
          <a:p>
            <a:pPr marL="0" indent="0">
              <a:lnSpc>
                <a:spcPts val="4000"/>
              </a:lnSpc>
              <a:spcBef>
                <a:spcPts val="0"/>
              </a:spcBef>
              <a:buNone/>
            </a:pPr>
            <a:r>
              <a:rPr lang="en-US" dirty="0">
                <a:solidFill>
                  <a:schemeClr val="bg1">
                    <a:lumMod val="75000"/>
                  </a:schemeClr>
                </a:solidFill>
              </a:rPr>
              <a:t>Using Data to Drive CQI and Identify Topics</a:t>
            </a:r>
          </a:p>
          <a:p>
            <a:pPr marL="0" indent="0">
              <a:lnSpc>
                <a:spcPts val="4000"/>
              </a:lnSpc>
              <a:spcBef>
                <a:spcPts val="0"/>
              </a:spcBef>
              <a:buNone/>
            </a:pPr>
            <a:r>
              <a:rPr lang="en-US" dirty="0">
                <a:solidFill>
                  <a:schemeClr val="bg1">
                    <a:lumMod val="75000"/>
                  </a:schemeClr>
                </a:solidFill>
              </a:rPr>
              <a:t>Creating the CQI Culture and Forming a Team</a:t>
            </a:r>
          </a:p>
          <a:p>
            <a:pPr marL="0" indent="0">
              <a:lnSpc>
                <a:spcPts val="4000"/>
              </a:lnSpc>
              <a:spcBef>
                <a:spcPts val="0"/>
              </a:spcBef>
              <a:buNone/>
            </a:pPr>
            <a:r>
              <a:rPr lang="en-US" dirty="0">
                <a:solidFill>
                  <a:schemeClr val="bg1">
                    <a:lumMod val="75000"/>
                  </a:schemeClr>
                </a:solidFill>
              </a:rPr>
              <a:t>Creating SMART Aims</a:t>
            </a:r>
          </a:p>
          <a:p>
            <a:pPr marL="0" indent="0">
              <a:lnSpc>
                <a:spcPts val="4000"/>
              </a:lnSpc>
              <a:spcBef>
                <a:spcPts val="0"/>
              </a:spcBef>
              <a:buNone/>
            </a:pPr>
            <a:r>
              <a:rPr lang="en-US" dirty="0">
                <a:solidFill>
                  <a:schemeClr val="bg1">
                    <a:lumMod val="75000"/>
                  </a:schemeClr>
                </a:solidFill>
              </a:rPr>
              <a:t>Understanding the PDSA Process &amp; Measurement</a:t>
            </a:r>
          </a:p>
          <a:p>
            <a:pPr marL="0" indent="0">
              <a:lnSpc>
                <a:spcPts val="4000"/>
              </a:lnSpc>
              <a:spcBef>
                <a:spcPts val="0"/>
              </a:spcBef>
              <a:buNone/>
            </a:pPr>
            <a:r>
              <a:rPr lang="en-US" dirty="0">
                <a:solidFill>
                  <a:schemeClr val="bg1">
                    <a:lumMod val="75000"/>
                  </a:schemeClr>
                </a:solidFill>
              </a:rPr>
              <a:t>CQI Tools I: Process Maps</a:t>
            </a:r>
          </a:p>
          <a:p>
            <a:pPr marL="0" indent="0">
              <a:lnSpc>
                <a:spcPts val="4000"/>
              </a:lnSpc>
              <a:spcBef>
                <a:spcPts val="0"/>
              </a:spcBef>
              <a:buNone/>
            </a:pPr>
            <a:r>
              <a:rPr lang="en-US" dirty="0">
                <a:solidFill>
                  <a:schemeClr val="bg1">
                    <a:lumMod val="75000"/>
                  </a:schemeClr>
                </a:solidFill>
              </a:rPr>
              <a:t>CQI Tools II: Root Cause Analysis Tools</a:t>
            </a:r>
          </a:p>
          <a:p>
            <a:pPr marL="0" indent="0">
              <a:lnSpc>
                <a:spcPts val="4000"/>
              </a:lnSpc>
              <a:spcBef>
                <a:spcPts val="0"/>
              </a:spcBef>
              <a:buNone/>
            </a:pPr>
            <a:r>
              <a:rPr lang="en-US" dirty="0">
                <a:solidFill>
                  <a:schemeClr val="bg1">
                    <a:lumMod val="75000"/>
                  </a:schemeClr>
                </a:solidFill>
              </a:rPr>
              <a:t>CQI Tools III: Key Driver Diagrams</a:t>
            </a:r>
          </a:p>
          <a:p>
            <a:pPr marL="0" indent="0">
              <a:lnSpc>
                <a:spcPts val="4000"/>
              </a:lnSpc>
              <a:spcBef>
                <a:spcPts val="0"/>
              </a:spcBef>
              <a:buNone/>
            </a:pPr>
            <a:r>
              <a:rPr lang="en-US" dirty="0">
                <a:solidFill>
                  <a:schemeClr val="bg1">
                    <a:lumMod val="75000"/>
                  </a:schemeClr>
                </a:solidFill>
              </a:rPr>
              <a:t>Reliability Concepts and Sustaining Gains</a:t>
            </a: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p:txBody>
      </p:sp>
      <p:sp>
        <p:nvSpPr>
          <p:cNvPr id="5" name="Content Placeholder 2"/>
          <p:cNvSpPr txBox="1">
            <a:spLocks/>
          </p:cNvSpPr>
          <p:nvPr/>
        </p:nvSpPr>
        <p:spPr>
          <a:xfrm>
            <a:off x="609600" y="1524000"/>
            <a:ext cx="514350" cy="487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ts val="4000"/>
              </a:lnSpc>
              <a:spcBef>
                <a:spcPts val="0"/>
              </a:spcBef>
              <a:buFont typeface="Arial" pitchFamily="34" charset="0"/>
              <a:buNone/>
            </a:pPr>
            <a:r>
              <a:rPr lang="en-US" sz="3600" b="1" dirty="0">
                <a:solidFill>
                  <a:schemeClr val="tx2">
                    <a:lumMod val="40000"/>
                    <a:lumOff val="60000"/>
                  </a:schemeClr>
                </a:solidFill>
              </a:rPr>
              <a:t>1</a:t>
            </a:r>
          </a:p>
          <a:p>
            <a:pPr marL="0" indent="0">
              <a:lnSpc>
                <a:spcPts val="4000"/>
              </a:lnSpc>
              <a:spcBef>
                <a:spcPts val="0"/>
              </a:spcBef>
              <a:buFont typeface="Arial" pitchFamily="34" charset="0"/>
              <a:buNone/>
            </a:pPr>
            <a:r>
              <a:rPr lang="en-US" sz="3600" b="1" dirty="0">
                <a:solidFill>
                  <a:schemeClr val="tx2">
                    <a:lumMod val="40000"/>
                    <a:lumOff val="60000"/>
                  </a:schemeClr>
                </a:solidFill>
              </a:rPr>
              <a:t>2</a:t>
            </a:r>
          </a:p>
          <a:p>
            <a:pPr marL="0" indent="0">
              <a:lnSpc>
                <a:spcPts val="4000"/>
              </a:lnSpc>
              <a:spcBef>
                <a:spcPts val="0"/>
              </a:spcBef>
              <a:buFont typeface="Arial" pitchFamily="34" charset="0"/>
              <a:buNone/>
            </a:pPr>
            <a:r>
              <a:rPr lang="en-US" sz="3600" b="1" dirty="0">
                <a:solidFill>
                  <a:schemeClr val="tx2">
                    <a:lumMod val="40000"/>
                    <a:lumOff val="60000"/>
                  </a:schemeClr>
                </a:solidFill>
              </a:rPr>
              <a:t>3</a:t>
            </a:r>
          </a:p>
          <a:p>
            <a:pPr marL="0" indent="0">
              <a:lnSpc>
                <a:spcPts val="4000"/>
              </a:lnSpc>
              <a:spcBef>
                <a:spcPts val="0"/>
              </a:spcBef>
              <a:buFont typeface="Arial" pitchFamily="34" charset="0"/>
              <a:buNone/>
            </a:pPr>
            <a:r>
              <a:rPr lang="en-US" sz="3600" b="1" dirty="0">
                <a:solidFill>
                  <a:schemeClr val="tx2">
                    <a:lumMod val="40000"/>
                    <a:lumOff val="60000"/>
                  </a:schemeClr>
                </a:solidFill>
              </a:rPr>
              <a:t>4</a:t>
            </a:r>
          </a:p>
          <a:p>
            <a:pPr marL="0" indent="0">
              <a:lnSpc>
                <a:spcPts val="4000"/>
              </a:lnSpc>
              <a:spcBef>
                <a:spcPts val="0"/>
              </a:spcBef>
              <a:buFont typeface="Arial" pitchFamily="34" charset="0"/>
              <a:buNone/>
            </a:pPr>
            <a:r>
              <a:rPr lang="en-US" sz="3600" b="1" dirty="0">
                <a:solidFill>
                  <a:schemeClr val="tx2">
                    <a:lumMod val="40000"/>
                    <a:lumOff val="60000"/>
                  </a:schemeClr>
                </a:solidFill>
              </a:rPr>
              <a:t>5</a:t>
            </a:r>
          </a:p>
          <a:p>
            <a:pPr marL="0" indent="0">
              <a:lnSpc>
                <a:spcPts val="4000"/>
              </a:lnSpc>
              <a:spcBef>
                <a:spcPts val="0"/>
              </a:spcBef>
              <a:buFont typeface="Arial" pitchFamily="34" charset="0"/>
              <a:buNone/>
            </a:pPr>
            <a:r>
              <a:rPr lang="en-US" sz="3600" b="1" dirty="0">
                <a:solidFill>
                  <a:schemeClr val="tx2">
                    <a:lumMod val="40000"/>
                    <a:lumOff val="60000"/>
                  </a:schemeClr>
                </a:solidFill>
              </a:rPr>
              <a:t>6</a:t>
            </a:r>
          </a:p>
          <a:p>
            <a:pPr marL="0" indent="0">
              <a:lnSpc>
                <a:spcPts val="4000"/>
              </a:lnSpc>
              <a:spcBef>
                <a:spcPts val="0"/>
              </a:spcBef>
              <a:buFont typeface="Arial" pitchFamily="34" charset="0"/>
              <a:buNone/>
            </a:pPr>
            <a:r>
              <a:rPr lang="en-US" sz="3600" b="1" dirty="0">
                <a:solidFill>
                  <a:schemeClr val="tx2">
                    <a:lumMod val="40000"/>
                    <a:lumOff val="60000"/>
                  </a:schemeClr>
                </a:solidFill>
              </a:rPr>
              <a:t>7</a:t>
            </a:r>
          </a:p>
          <a:p>
            <a:pPr marL="0" indent="0">
              <a:lnSpc>
                <a:spcPts val="4000"/>
              </a:lnSpc>
              <a:spcBef>
                <a:spcPts val="0"/>
              </a:spcBef>
              <a:buFont typeface="Arial" pitchFamily="34" charset="0"/>
              <a:buNone/>
            </a:pPr>
            <a:r>
              <a:rPr lang="en-US" sz="3600" b="1" dirty="0">
                <a:solidFill>
                  <a:schemeClr val="tx2">
                    <a:lumMod val="40000"/>
                    <a:lumOff val="60000"/>
                  </a:schemeClr>
                </a:solidFill>
              </a:rPr>
              <a:t>8</a:t>
            </a:r>
          </a:p>
          <a:p>
            <a:pPr marL="0" indent="0">
              <a:lnSpc>
                <a:spcPts val="4000"/>
              </a:lnSpc>
              <a:spcBef>
                <a:spcPts val="0"/>
              </a:spcBef>
              <a:buFont typeface="Arial" pitchFamily="34" charset="0"/>
              <a:buNone/>
            </a:pPr>
            <a:r>
              <a:rPr lang="en-US" sz="3600" b="1" dirty="0">
                <a:solidFill>
                  <a:schemeClr val="tx2">
                    <a:lumMod val="40000"/>
                    <a:lumOff val="60000"/>
                  </a:schemeClr>
                </a:solidFill>
              </a:rPr>
              <a:t>9</a:t>
            </a: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p:txBody>
      </p:sp>
    </p:spTree>
    <p:extLst>
      <p:ext uri="{BB962C8B-B14F-4D97-AF65-F5344CB8AC3E}">
        <p14:creationId xmlns:p14="http://schemas.microsoft.com/office/powerpoint/2010/main" val="202385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05200" y="5029200"/>
            <a:ext cx="1981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52800" y="3993776"/>
            <a:ext cx="1981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1"/>
          <p:cNvGraphicFramePr/>
          <p:nvPr>
            <p:extLst>
              <p:ext uri="{D42A27DB-BD31-4B8C-83A1-F6EECF244321}">
                <p14:modId xmlns:p14="http://schemas.microsoft.com/office/powerpoint/2010/main" val="783114473"/>
              </p:ext>
            </p:extLst>
          </p:nvPr>
        </p:nvGraphicFramePr>
        <p:xfrm>
          <a:off x="152400" y="457200"/>
          <a:ext cx="84582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8094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
          <p:cNvGraphicFramePr/>
          <p:nvPr>
            <p:extLst>
              <p:ext uri="{D42A27DB-BD31-4B8C-83A1-F6EECF244321}">
                <p14:modId xmlns:p14="http://schemas.microsoft.com/office/powerpoint/2010/main" val="4105723558"/>
              </p:ext>
            </p:extLst>
          </p:nvPr>
        </p:nvGraphicFramePr>
        <p:xfrm>
          <a:off x="152400" y="457200"/>
          <a:ext cx="84582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6355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21071897"/>
              </p:ext>
            </p:extLst>
          </p:nvPr>
        </p:nvGraphicFramePr>
        <p:xfrm>
          <a:off x="838199" y="914400"/>
          <a:ext cx="7678004" cy="5303520"/>
        </p:xfrm>
        <a:graphic>
          <a:graphicData uri="http://schemas.openxmlformats.org/drawingml/2006/table">
            <a:tbl>
              <a:tblPr firstRow="1" bandRow="1">
                <a:tableStyleId>{7DF18680-E054-41AD-8BC1-D1AEF772440D}</a:tableStyleId>
              </a:tblPr>
              <a:tblGrid>
                <a:gridCol w="3839002">
                  <a:extLst>
                    <a:ext uri="{9D8B030D-6E8A-4147-A177-3AD203B41FA5}">
                      <a16:colId xmlns:a16="http://schemas.microsoft.com/office/drawing/2014/main" val="20000"/>
                    </a:ext>
                  </a:extLst>
                </a:gridCol>
                <a:gridCol w="3839002">
                  <a:extLst>
                    <a:ext uri="{9D8B030D-6E8A-4147-A177-3AD203B41FA5}">
                      <a16:colId xmlns:a16="http://schemas.microsoft.com/office/drawing/2014/main" val="20001"/>
                    </a:ext>
                  </a:extLst>
                </a:gridCol>
              </a:tblGrid>
              <a:tr h="853527">
                <a:tc>
                  <a:txBody>
                    <a:bodyPr/>
                    <a:lstStyle/>
                    <a:p>
                      <a:pPr algn="ctr"/>
                      <a:r>
                        <a:rPr lang="en-US" sz="2800">
                          <a:latin typeface="Calibri" panose="020F0502020204030204" pitchFamily="34" charset="0"/>
                        </a:rPr>
                        <a:t>Quality Assurance </a:t>
                      </a:r>
                    </a:p>
                    <a:p>
                      <a:pPr algn="ctr"/>
                      <a:r>
                        <a:rPr lang="en-US" sz="2800">
                          <a:latin typeface="Calibri" panose="020F0502020204030204" pitchFamily="34" charset="0"/>
                        </a:rPr>
                        <a:t>(QA)</a:t>
                      </a:r>
                      <a:endParaRPr lang="en-US" sz="2800" baseline="30000">
                        <a:latin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latin typeface="Calibri" panose="020F0502020204030204" pitchFamily="34" charset="0"/>
                        </a:rPr>
                        <a:t>Quality Improvement (QI)</a:t>
                      </a:r>
                      <a:endParaRPr lang="en-US" sz="2800" baseline="30000">
                        <a:latin typeface="Calibri" panose="020F0502020204030204" pitchFamily="34" charset="0"/>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82497">
                <a:tc>
                  <a:txBody>
                    <a:bodyPr/>
                    <a:lstStyle/>
                    <a:p>
                      <a:pPr marL="285750" indent="-285750">
                        <a:buFont typeface="Arial" pitchFamily="34" charset="0"/>
                        <a:buChar char="•"/>
                      </a:pPr>
                      <a:r>
                        <a:rPr lang="en-US" sz="2000" dirty="0">
                          <a:solidFill>
                            <a:schemeClr val="accent5">
                              <a:lumMod val="75000"/>
                            </a:schemeClr>
                          </a:solidFill>
                          <a:latin typeface="Calibri" panose="020F0502020204030204" pitchFamily="34" charset="0"/>
                        </a:rPr>
                        <a:t>Reactive</a:t>
                      </a:r>
                    </a:p>
                    <a:p>
                      <a:pPr marL="285750" indent="-285750">
                        <a:buFont typeface="Arial" pitchFamily="34" charset="0"/>
                        <a:buChar char="•"/>
                      </a:pPr>
                      <a:r>
                        <a:rPr lang="en-US" sz="2000" dirty="0">
                          <a:solidFill>
                            <a:schemeClr val="accent5">
                              <a:lumMod val="75000"/>
                            </a:schemeClr>
                          </a:solidFill>
                          <a:latin typeface="Calibri" panose="020F0502020204030204" pitchFamily="34" charset="0"/>
                        </a:rPr>
                        <a:t>Good enough</a:t>
                      </a:r>
                    </a:p>
                    <a:p>
                      <a:pPr marL="285750" indent="-285750">
                        <a:buFont typeface="Arial" pitchFamily="34" charset="0"/>
                        <a:buChar char="•"/>
                      </a:pPr>
                      <a:r>
                        <a:rPr lang="en-US" sz="2000" dirty="0">
                          <a:solidFill>
                            <a:schemeClr val="accent5">
                              <a:lumMod val="75000"/>
                            </a:schemeClr>
                          </a:solidFill>
                          <a:latin typeface="Calibri" panose="020F0502020204030204" pitchFamily="34" charset="0"/>
                        </a:rPr>
                        <a:t>Point</a:t>
                      </a:r>
                      <a:r>
                        <a:rPr lang="en-US" sz="2000" baseline="0" dirty="0">
                          <a:solidFill>
                            <a:schemeClr val="accent5">
                              <a:lumMod val="75000"/>
                            </a:schemeClr>
                          </a:solidFill>
                          <a:latin typeface="Calibri" panose="020F0502020204030204" pitchFamily="34" charset="0"/>
                        </a:rPr>
                        <a:t> in time examination of data</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a:solidFill>
                            <a:schemeClr val="accent5">
                              <a:lumMod val="75000"/>
                            </a:schemeClr>
                          </a:solidFill>
                          <a:latin typeface="Calibri" panose="020F0502020204030204" pitchFamily="34" charset="0"/>
                        </a:rPr>
                        <a:t>Responsibility of few</a:t>
                      </a:r>
                    </a:p>
                    <a:p>
                      <a:pPr marL="285750" indent="-285750">
                        <a:buFont typeface="Arial" pitchFamily="34" charset="0"/>
                        <a:buChar char="•"/>
                      </a:pPr>
                      <a:r>
                        <a:rPr lang="en-US" sz="2000" baseline="0" dirty="0">
                          <a:solidFill>
                            <a:schemeClr val="accent5">
                              <a:lumMod val="75000"/>
                            </a:schemeClr>
                          </a:solidFill>
                          <a:latin typeface="Calibri" panose="020F0502020204030204" pitchFamily="34" charset="0"/>
                        </a:rPr>
                        <a:t>Setting standards or meeting minimum standards</a:t>
                      </a:r>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a:solidFill>
                            <a:schemeClr val="accent5">
                              <a:lumMod val="75000"/>
                            </a:schemeClr>
                          </a:solidFill>
                          <a:latin typeface="Calibri" panose="020F0502020204030204" pitchFamily="34" charset="0"/>
                        </a:rPr>
                        <a:t>Judgmental</a:t>
                      </a:r>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a:solidFill>
                            <a:schemeClr val="accent5">
                              <a:lumMod val="75000"/>
                            </a:schemeClr>
                          </a:solidFill>
                          <a:latin typeface="Calibri" panose="020F0502020204030204" pitchFamily="34" charset="0"/>
                        </a:rPr>
                        <a:t>Example: </a:t>
                      </a:r>
                      <a:r>
                        <a:rPr lang="en-US" sz="2000" dirty="0">
                          <a:solidFill>
                            <a:schemeClr val="accent5">
                              <a:lumMod val="75000"/>
                            </a:schemeClr>
                          </a:solidFill>
                          <a:latin typeface="Calibri" panose="020F0502020204030204" pitchFamily="34" charset="0"/>
                        </a:rPr>
                        <a:t>90% of mothers have been screened for maternal depression.</a:t>
                      </a:r>
                    </a:p>
                    <a:p>
                      <a:pPr marL="285750" indent="-285750">
                        <a:buFont typeface="Arial" pitchFamily="34" charset="0"/>
                        <a:buChar char="•"/>
                      </a:pPr>
                      <a:endParaRPr lang="en-US" sz="2000" baseline="0" dirty="0">
                        <a:solidFill>
                          <a:schemeClr val="accent5">
                            <a:lumMod val="75000"/>
                          </a:schemeClr>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38100" cmpd="sng">
                      <a:noFill/>
                    </a:lnT>
                    <a:noFill/>
                  </a:tcPr>
                </a:tc>
                <a:tc>
                  <a:txBody>
                    <a:bodyPr/>
                    <a:lstStyle/>
                    <a:p>
                      <a:pPr marL="285750" indent="-285750">
                        <a:buFont typeface="Arial" pitchFamily="34" charset="0"/>
                        <a:buChar char="•"/>
                      </a:pPr>
                      <a:r>
                        <a:rPr lang="en-US" sz="2000" dirty="0">
                          <a:solidFill>
                            <a:schemeClr val="accent5">
                              <a:lumMod val="75000"/>
                            </a:schemeClr>
                          </a:solidFill>
                          <a:latin typeface="Calibri" panose="020F0502020204030204" pitchFamily="34" charset="0"/>
                        </a:rPr>
                        <a:t>Proactive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a:solidFill>
                            <a:schemeClr val="accent5">
                              <a:lumMod val="75000"/>
                            </a:schemeClr>
                          </a:solidFill>
                          <a:latin typeface="Calibri" panose="020F0502020204030204" pitchFamily="34" charset="0"/>
                        </a:rPr>
                        <a:t>Best possible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a:solidFill>
                            <a:schemeClr val="accent5">
                              <a:lumMod val="75000"/>
                            </a:schemeClr>
                          </a:solidFill>
                          <a:latin typeface="Calibri" panose="020F0502020204030204" pitchFamily="34" charset="0"/>
                        </a:rPr>
                        <a:t>Examines data over time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000" baseline="0" dirty="0">
                        <a:solidFill>
                          <a:schemeClr val="accent5">
                            <a:lumMod val="75000"/>
                          </a:schemeClr>
                        </a:solidFill>
                        <a:latin typeface="Calibri" panose="020F050202020403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a:solidFill>
                            <a:schemeClr val="accent5">
                              <a:lumMod val="75000"/>
                            </a:schemeClr>
                          </a:solidFill>
                          <a:latin typeface="Calibri" panose="020F0502020204030204" pitchFamily="34" charset="0"/>
                        </a:rPr>
                        <a:t>Responsibility of all</a:t>
                      </a:r>
                      <a:endParaRPr lang="en-US" sz="2000" dirty="0">
                        <a:solidFill>
                          <a:schemeClr val="accent5">
                            <a:lumMod val="75000"/>
                          </a:schemeClr>
                        </a:solidFill>
                        <a:latin typeface="Calibri" panose="020F050202020403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a:solidFill>
                            <a:schemeClr val="accent5">
                              <a:lumMod val="75000"/>
                            </a:schemeClr>
                          </a:solidFill>
                          <a:latin typeface="Calibri" panose="020F0502020204030204" pitchFamily="34" charset="0"/>
                        </a:rPr>
                        <a:t>Constantly working</a:t>
                      </a:r>
                      <a:r>
                        <a:rPr lang="en-US" sz="2000" baseline="0" dirty="0">
                          <a:solidFill>
                            <a:schemeClr val="accent5">
                              <a:lumMod val="75000"/>
                            </a:schemeClr>
                          </a:solidFill>
                          <a:latin typeface="Calibri" panose="020F0502020204030204" pitchFamily="34" charset="0"/>
                        </a:rPr>
                        <a:t> to meet or exceed standards</a:t>
                      </a:r>
                    </a:p>
                    <a:p>
                      <a:pPr marL="285750" indent="-285750">
                        <a:buFont typeface="Arial" pitchFamily="34" charset="0"/>
                        <a:buChar char="•"/>
                      </a:pPr>
                      <a:r>
                        <a:rPr lang="en-US" sz="2000" dirty="0">
                          <a:solidFill>
                            <a:schemeClr val="accent5">
                              <a:lumMod val="75000"/>
                            </a:schemeClr>
                          </a:solidFill>
                          <a:latin typeface="Calibri" panose="020F0502020204030204" pitchFamily="34" charset="0"/>
                        </a:rPr>
                        <a:t>Educational</a:t>
                      </a:r>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a:solidFill>
                            <a:schemeClr val="accent5">
                              <a:lumMod val="75000"/>
                            </a:schemeClr>
                          </a:solidFill>
                          <a:latin typeface="Calibri" panose="020F0502020204030204" pitchFamily="34" charset="0"/>
                        </a:rPr>
                        <a:t>Example: By the end of the calendar year, increase completed EPDS</a:t>
                      </a:r>
                      <a:r>
                        <a:rPr lang="en-US" sz="2000" baseline="0" dirty="0">
                          <a:solidFill>
                            <a:schemeClr val="accent5">
                              <a:lumMod val="75000"/>
                            </a:schemeClr>
                          </a:solidFill>
                          <a:latin typeface="Calibri" panose="020F0502020204030204" pitchFamily="34" charset="0"/>
                        </a:rPr>
                        <a:t> screening within 8 weeks of birth for all mothers from 45% to </a:t>
                      </a:r>
                      <a:r>
                        <a:rPr lang="en-US" sz="2000" dirty="0">
                          <a:solidFill>
                            <a:schemeClr val="accent5">
                              <a:lumMod val="75000"/>
                            </a:schemeClr>
                          </a:solidFill>
                          <a:latin typeface="Calibri" panose="020F0502020204030204" pitchFamily="34" charset="0"/>
                        </a:rPr>
                        <a:t>75%.</a:t>
                      </a:r>
                    </a:p>
                    <a:p>
                      <a:pPr marL="285750" indent="-285750">
                        <a:buFont typeface="Arial" pitchFamily="34" charset="0"/>
                        <a:buChar char="•"/>
                      </a:pPr>
                      <a:endParaRPr lang="en-US" sz="2000" dirty="0">
                        <a:solidFill>
                          <a:schemeClr val="accent5">
                            <a:lumMod val="75000"/>
                          </a:schemeClr>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T w="38100" cmpd="sng">
                      <a:noFill/>
                    </a:lnT>
                    <a:no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099D49C3-8DEC-4CB5-BE82-6440CEAE075D}"/>
              </a:ext>
            </a:extLst>
          </p:cNvPr>
          <p:cNvSpPr txBox="1"/>
          <p:nvPr/>
        </p:nvSpPr>
        <p:spPr>
          <a:xfrm>
            <a:off x="354842" y="6223382"/>
            <a:ext cx="8625384" cy="738664"/>
          </a:xfrm>
          <a:prstGeom prst="rect">
            <a:avLst/>
          </a:prstGeom>
          <a:noFill/>
        </p:spPr>
        <p:txBody>
          <a:bodyPr wrap="square" rtlCol="0">
            <a:spAutoFit/>
          </a:bodyPr>
          <a:lstStyle/>
          <a:p>
            <a:pPr fontAlgn="base"/>
            <a:r>
              <a:rPr lang="en-US" sz="1200" dirty="0">
                <a:solidFill>
                  <a:schemeClr val="accent5">
                    <a:lumMod val="75000"/>
                  </a:schemeClr>
                </a:solidFill>
                <a:latin typeface="Calibri" panose="020F0502020204030204" pitchFamily="34" charset="0"/>
              </a:rPr>
              <a:t> http://www.hrsa.gov/healthit/toolbox/HealthITAdoptiontoolbox/QualityImprovement/whatarediffbtwqinqa.html </a:t>
            </a:r>
          </a:p>
          <a:p>
            <a:pPr fontAlgn="base"/>
            <a:r>
              <a:rPr lang="en-US" sz="1200" dirty="0">
                <a:solidFill>
                  <a:schemeClr val="accent5">
                    <a:lumMod val="75000"/>
                  </a:schemeClr>
                </a:solidFill>
                <a:latin typeface="Calibri" panose="020F0502020204030204" pitchFamily="34" charset="0"/>
              </a:rPr>
              <a:t>Goldstone, J. (1997). The role of quality assurance versus continuous quality improvement. </a:t>
            </a:r>
            <a:r>
              <a:rPr lang="en-US" sz="1200" i="1" dirty="0">
                <a:solidFill>
                  <a:schemeClr val="accent5">
                    <a:lumMod val="75000"/>
                  </a:schemeClr>
                </a:solidFill>
                <a:latin typeface="Calibri" panose="020F0502020204030204" pitchFamily="34" charset="0"/>
              </a:rPr>
              <a:t>Journal of Vascular Surgery, 28, </a:t>
            </a:r>
            <a:r>
              <a:rPr lang="en-US" sz="1200" dirty="0">
                <a:solidFill>
                  <a:schemeClr val="accent5">
                    <a:lumMod val="75000"/>
                  </a:schemeClr>
                </a:solidFill>
                <a:latin typeface="Calibri" panose="020F0502020204030204" pitchFamily="34" charset="0"/>
              </a:rPr>
              <a:t>378-380. </a:t>
            </a:r>
          </a:p>
          <a:p>
            <a:endParaRPr lang="en-US" dirty="0"/>
          </a:p>
        </p:txBody>
      </p:sp>
    </p:spTree>
    <p:extLst>
      <p:ext uri="{BB962C8B-B14F-4D97-AF65-F5344CB8AC3E}">
        <p14:creationId xmlns:p14="http://schemas.microsoft.com/office/powerpoint/2010/main" val="3363539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91373812"/>
              </p:ext>
            </p:extLst>
          </p:nvPr>
        </p:nvGraphicFramePr>
        <p:xfrm>
          <a:off x="609600" y="1427320"/>
          <a:ext cx="7772400" cy="4958239"/>
        </p:xfrm>
        <a:graphic>
          <a:graphicData uri="http://schemas.openxmlformats.org/drawingml/2006/table">
            <a:tbl>
              <a:tblPr firstRow="1" bandRow="1">
                <a:tableStyleId>{7DF18680-E054-41AD-8BC1-D1AEF772440D}</a:tableStyleId>
              </a:tblPr>
              <a:tblGrid>
                <a:gridCol w="5089072">
                  <a:extLst>
                    <a:ext uri="{9D8B030D-6E8A-4147-A177-3AD203B41FA5}">
                      <a16:colId xmlns:a16="http://schemas.microsoft.com/office/drawing/2014/main" val="20000"/>
                    </a:ext>
                  </a:extLst>
                </a:gridCol>
                <a:gridCol w="1387928">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701166">
                <a:tc>
                  <a:txBody>
                    <a:bodyPr/>
                    <a:lstStyle/>
                    <a:p>
                      <a:endParaRPr lang="en-US">
                        <a:latin typeface="Calibri" panose="020F0502020204030204" pitchFamily="34" charset="0"/>
                      </a:endParaRPr>
                    </a:p>
                  </a:txBody>
                  <a:tcPr/>
                </a:tc>
                <a:tc>
                  <a:txBody>
                    <a:bodyPr/>
                    <a:lstStyle/>
                    <a:p>
                      <a:pPr marL="0" algn="ctr" defTabSz="914400" rtl="0" eaLnBrk="1" latinLnBrk="0" hangingPunct="1"/>
                      <a:r>
                        <a:rPr lang="en-US" sz="4000" kern="1200">
                          <a:latin typeface="Calibri" panose="020F0502020204030204" pitchFamily="34" charset="0"/>
                        </a:rPr>
                        <a:t>QA</a:t>
                      </a:r>
                      <a:endParaRPr lang="en-US" sz="4000" b="1" kern="1200">
                        <a:solidFill>
                          <a:schemeClr val="lt1"/>
                        </a:solidFill>
                        <a:latin typeface="Calibri" panose="020F0502020204030204" pitchFamily="34" charset="0"/>
                        <a:ea typeface="+mn-ea"/>
                        <a:cs typeface="+mn-cs"/>
                      </a:endParaRPr>
                    </a:p>
                  </a:txBody>
                  <a:tcPr/>
                </a:tc>
                <a:tc>
                  <a:txBody>
                    <a:bodyPr/>
                    <a:lstStyle/>
                    <a:p>
                      <a:pPr marL="0" algn="ctr" defTabSz="914400" rtl="0" eaLnBrk="1" latinLnBrk="0" hangingPunct="1"/>
                      <a:r>
                        <a:rPr lang="en-US" sz="4000" kern="1200">
                          <a:latin typeface="Calibri" panose="020F0502020204030204" pitchFamily="34" charset="0"/>
                        </a:rPr>
                        <a:t>QI</a:t>
                      </a:r>
                      <a:endParaRPr lang="en-US" sz="4000" b="1" kern="1200">
                        <a:solidFill>
                          <a:schemeClr val="lt1"/>
                        </a:solidFill>
                        <a:latin typeface="Calibri" panose="020F0502020204030204" pitchFamily="34" charset="0"/>
                        <a:ea typeface="+mn-ea"/>
                        <a:cs typeface="+mn-cs"/>
                      </a:endParaRPr>
                    </a:p>
                  </a:txBody>
                  <a:tcPr/>
                </a:tc>
                <a:extLst>
                  <a:ext uri="{0D108BD9-81ED-4DB2-BD59-A6C34878D82A}">
                    <a16:rowId xmlns:a16="http://schemas.microsoft.com/office/drawing/2014/main" val="10000"/>
                  </a:ext>
                </a:extLst>
              </a:tr>
              <a:tr h="801331">
                <a:tc>
                  <a:txBody>
                    <a:bodyPr/>
                    <a:lstStyle/>
                    <a:p>
                      <a:pPr marL="290513" indent="-290513"/>
                      <a:r>
                        <a:rPr lang="en-US" sz="2100" dirty="0">
                          <a:solidFill>
                            <a:schemeClr val="accent5">
                              <a:lumMod val="75000"/>
                            </a:schemeClr>
                          </a:solidFill>
                          <a:latin typeface="Calibri" panose="020F0502020204030204" pitchFamily="34" charset="0"/>
                        </a:rPr>
                        <a:t>1. Were</a:t>
                      </a:r>
                      <a:r>
                        <a:rPr lang="en-US" sz="2100" baseline="0" dirty="0">
                          <a:solidFill>
                            <a:schemeClr val="accent5">
                              <a:lumMod val="75000"/>
                            </a:schemeClr>
                          </a:solidFill>
                          <a:latin typeface="Calibri" panose="020F0502020204030204" pitchFamily="34" charset="0"/>
                        </a:rPr>
                        <a:t> the</a:t>
                      </a:r>
                      <a:r>
                        <a:rPr lang="en-US" sz="2100" dirty="0">
                          <a:solidFill>
                            <a:schemeClr val="accent5">
                              <a:lumMod val="75000"/>
                            </a:schemeClr>
                          </a:solidFill>
                          <a:latin typeface="Calibri" panose="020F0502020204030204" pitchFamily="34" charset="0"/>
                        </a:rPr>
                        <a:t> recommended number of family home visits conducted this month?</a:t>
                      </a: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a:latin typeface="Calibri" panose="020F0502020204030204" pitchFamily="34" charset="0"/>
                      </a:endParaRPr>
                    </a:p>
                  </a:txBody>
                  <a:tcPr>
                    <a:noFill/>
                  </a:tcPr>
                </a:tc>
                <a:extLst>
                  <a:ext uri="{0D108BD9-81ED-4DB2-BD59-A6C34878D82A}">
                    <a16:rowId xmlns:a16="http://schemas.microsoft.com/office/drawing/2014/main" val="10001"/>
                  </a:ext>
                </a:extLst>
              </a:tr>
              <a:tr h="1151914">
                <a:tc>
                  <a:txBody>
                    <a:bodyPr/>
                    <a:lstStyle/>
                    <a:p>
                      <a:pPr marL="290513" indent="-290513"/>
                      <a:r>
                        <a:rPr lang="en-US" sz="2100">
                          <a:solidFill>
                            <a:schemeClr val="accent5">
                              <a:lumMod val="75000"/>
                            </a:schemeClr>
                          </a:solidFill>
                          <a:latin typeface="Calibri" panose="020F0502020204030204" pitchFamily="34" charset="0"/>
                        </a:rPr>
                        <a:t>2. Are family relationships being established to promote honest responses to the screenings?</a:t>
                      </a: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a:latin typeface="Calibri" panose="020F0502020204030204" pitchFamily="34" charset="0"/>
                      </a:endParaRPr>
                    </a:p>
                  </a:txBody>
                  <a:tcPr>
                    <a:noFill/>
                  </a:tcPr>
                </a:tc>
                <a:extLst>
                  <a:ext uri="{0D108BD9-81ED-4DB2-BD59-A6C34878D82A}">
                    <a16:rowId xmlns:a16="http://schemas.microsoft.com/office/drawing/2014/main" val="10002"/>
                  </a:ext>
                </a:extLst>
              </a:tr>
              <a:tr h="1151914">
                <a:tc>
                  <a:txBody>
                    <a:bodyPr/>
                    <a:lstStyle/>
                    <a:p>
                      <a:pPr marL="290513" indent="-290513"/>
                      <a:r>
                        <a:rPr lang="en-US" sz="2100">
                          <a:solidFill>
                            <a:schemeClr val="accent5">
                              <a:lumMod val="75000"/>
                            </a:schemeClr>
                          </a:solidFill>
                          <a:latin typeface="Calibri" panose="020F0502020204030204" pitchFamily="34" charset="0"/>
                        </a:rPr>
                        <a:t>3. </a:t>
                      </a:r>
                      <a:r>
                        <a:rPr lang="en-US" sz="2100" kern="1200">
                          <a:solidFill>
                            <a:schemeClr val="accent5">
                              <a:lumMod val="75000"/>
                            </a:schemeClr>
                          </a:solidFill>
                          <a:effectLst/>
                          <a:latin typeface="Calibri" panose="020F0502020204030204" pitchFamily="34" charset="0"/>
                          <a:ea typeface="+mn-ea"/>
                          <a:cs typeface="+mn-cs"/>
                        </a:rPr>
                        <a:t>What happens when a new policy is implemented and requires screening results data to be entered within 5 days?</a:t>
                      </a:r>
                      <a:r>
                        <a:rPr lang="en-US" sz="2100">
                          <a:solidFill>
                            <a:schemeClr val="accent5">
                              <a:lumMod val="75000"/>
                            </a:schemeClr>
                          </a:solidFill>
                          <a:effectLst/>
                          <a:latin typeface="Calibri" panose="020F0502020204030204" pitchFamily="34" charset="0"/>
                        </a:rPr>
                        <a:t> </a:t>
                      </a:r>
                      <a:endParaRPr lang="en-US" sz="2100">
                        <a:solidFill>
                          <a:schemeClr val="accent5">
                            <a:lumMod val="75000"/>
                          </a:schemeClr>
                        </a:solidFill>
                        <a:latin typeface="Calibri" panose="020F0502020204030204" pitchFamily="34" charset="0"/>
                      </a:endParaRP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a:latin typeface="Calibri" panose="020F0502020204030204" pitchFamily="34" charset="0"/>
                      </a:endParaRPr>
                    </a:p>
                  </a:txBody>
                  <a:tcPr>
                    <a:noFill/>
                  </a:tcPr>
                </a:tc>
                <a:extLst>
                  <a:ext uri="{0D108BD9-81ED-4DB2-BD59-A6C34878D82A}">
                    <a16:rowId xmlns:a16="http://schemas.microsoft.com/office/drawing/2014/main" val="10003"/>
                  </a:ext>
                </a:extLst>
              </a:tr>
              <a:tr h="1151914">
                <a:tc>
                  <a:txBody>
                    <a:bodyPr/>
                    <a:lstStyle/>
                    <a:p>
                      <a:pPr marL="290513" indent="-290513"/>
                      <a:r>
                        <a:rPr lang="en-US" sz="2100" dirty="0">
                          <a:solidFill>
                            <a:schemeClr val="accent5">
                              <a:lumMod val="75000"/>
                            </a:schemeClr>
                          </a:solidFill>
                          <a:latin typeface="Calibri" panose="020F0502020204030204" pitchFamily="34" charset="0"/>
                        </a:rPr>
                        <a:t>4. What are we doing to encourage mothers to breastfeed their infants for at least 6 months?</a:t>
                      </a: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dirty="0">
                        <a:latin typeface="Calibri" panose="020F0502020204030204" pitchFamily="34" charset="0"/>
                      </a:endParaRPr>
                    </a:p>
                  </a:txBody>
                  <a:tcPr>
                    <a:noFill/>
                  </a:tcPr>
                </a:tc>
                <a:extLst>
                  <a:ext uri="{0D108BD9-81ED-4DB2-BD59-A6C34878D82A}">
                    <a16:rowId xmlns:a16="http://schemas.microsoft.com/office/drawing/2014/main" val="10004"/>
                  </a:ext>
                </a:extLst>
              </a:tr>
            </a:tbl>
          </a:graphicData>
        </a:graphic>
      </p:graphicFrame>
      <p:pic>
        <p:nvPicPr>
          <p:cNvPr id="7"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148840"/>
            <a:ext cx="750385" cy="6905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6873" y="4892040"/>
            <a:ext cx="750385" cy="6905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6872" y="2874690"/>
            <a:ext cx="750385" cy="690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941490"/>
            <a:ext cx="750385" cy="69056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7906258" y="152400"/>
            <a:ext cx="1161542" cy="1110343"/>
            <a:chOff x="8077200" y="152400"/>
            <a:chExt cx="1161542" cy="1110343"/>
          </a:xfrm>
        </p:grpSpPr>
        <p:sp>
          <p:nvSpPr>
            <p:cNvPr id="16" name="Oval 15"/>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
        <p:nvSpPr>
          <p:cNvPr id="14" name="Title 1">
            <a:extLst>
              <a:ext uri="{FF2B5EF4-FFF2-40B4-BE49-F238E27FC236}">
                <a16:creationId xmlns:a16="http://schemas.microsoft.com/office/drawing/2014/main" id="{5552E48A-191E-4ECA-90CB-A47D21BE3E8B}"/>
              </a:ext>
            </a:extLst>
          </p:cNvPr>
          <p:cNvSpPr>
            <a:spLocks noGrp="1"/>
          </p:cNvSpPr>
          <p:nvPr>
            <p:ph type="title"/>
          </p:nvPr>
        </p:nvSpPr>
        <p:spPr>
          <a:xfrm>
            <a:off x="457200" y="440237"/>
            <a:ext cx="8229600" cy="990600"/>
          </a:xfrm>
        </p:spPr>
        <p:txBody>
          <a:bodyPr/>
          <a:lstStyle/>
          <a:p>
            <a:r>
              <a:rPr lang="en-US" dirty="0"/>
              <a:t>QA vs. QI Quiz</a:t>
            </a:r>
          </a:p>
        </p:txBody>
      </p:sp>
    </p:spTree>
    <p:extLst>
      <p:ext uri="{BB962C8B-B14F-4D97-AF65-F5344CB8AC3E}">
        <p14:creationId xmlns:p14="http://schemas.microsoft.com/office/powerpoint/2010/main" val="105156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25491342"/>
              </p:ext>
            </p:extLst>
          </p:nvPr>
        </p:nvGraphicFramePr>
        <p:xfrm>
          <a:off x="685800" y="1259681"/>
          <a:ext cx="7772400" cy="5318760"/>
        </p:xfrm>
        <a:graphic>
          <a:graphicData uri="http://schemas.openxmlformats.org/drawingml/2006/table">
            <a:tbl>
              <a:tblPr firstRow="1" bandRow="1">
                <a:tableStyleId>{7DF18680-E054-41AD-8BC1-D1AEF772440D}</a:tableStyleId>
              </a:tblPr>
              <a:tblGrid>
                <a:gridCol w="5089072">
                  <a:extLst>
                    <a:ext uri="{9D8B030D-6E8A-4147-A177-3AD203B41FA5}">
                      <a16:colId xmlns:a16="http://schemas.microsoft.com/office/drawing/2014/main" val="20000"/>
                    </a:ext>
                  </a:extLst>
                </a:gridCol>
                <a:gridCol w="1387928">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370840">
                <a:tc>
                  <a:txBody>
                    <a:bodyPr/>
                    <a:lstStyle/>
                    <a:p>
                      <a:endParaRPr lang="en-US" sz="2000">
                        <a:latin typeface="Calibri" panose="020F0502020204030204" pitchFamily="34" charset="0"/>
                      </a:endParaRPr>
                    </a:p>
                  </a:txBody>
                  <a:tcPr/>
                </a:tc>
                <a:tc>
                  <a:txBody>
                    <a:bodyPr/>
                    <a:lstStyle/>
                    <a:p>
                      <a:pPr marL="0" algn="ctr" defTabSz="914400" rtl="0" eaLnBrk="1" latinLnBrk="0" hangingPunct="1"/>
                      <a:r>
                        <a:rPr lang="en-US" sz="4000" kern="1200">
                          <a:latin typeface="Calibri" panose="020F0502020204030204" pitchFamily="34" charset="0"/>
                        </a:rPr>
                        <a:t>QA</a:t>
                      </a:r>
                      <a:endParaRPr lang="en-US" sz="4000" b="1" kern="1200">
                        <a:solidFill>
                          <a:schemeClr val="lt1"/>
                        </a:solidFill>
                        <a:latin typeface="Calibri" panose="020F0502020204030204" pitchFamily="34" charset="0"/>
                        <a:ea typeface="+mn-ea"/>
                        <a:cs typeface="+mn-cs"/>
                      </a:endParaRPr>
                    </a:p>
                  </a:txBody>
                  <a:tcPr/>
                </a:tc>
                <a:tc>
                  <a:txBody>
                    <a:bodyPr/>
                    <a:lstStyle/>
                    <a:p>
                      <a:pPr marL="0" algn="ctr" defTabSz="914400" rtl="0" eaLnBrk="1" latinLnBrk="0" hangingPunct="1"/>
                      <a:r>
                        <a:rPr lang="en-US" sz="4000" kern="1200">
                          <a:latin typeface="Calibri" panose="020F0502020204030204" pitchFamily="34" charset="0"/>
                        </a:rPr>
                        <a:t>QI</a:t>
                      </a:r>
                      <a:endParaRPr lang="en-US" sz="4000" b="1" kern="1200">
                        <a:solidFill>
                          <a:schemeClr val="lt1"/>
                        </a:solidFill>
                        <a:latin typeface="Calibri" panose="020F0502020204030204" pitchFamily="34" charset="0"/>
                        <a:ea typeface="+mn-ea"/>
                        <a:cs typeface="+mn-cs"/>
                      </a:endParaRPr>
                    </a:p>
                  </a:txBody>
                  <a:tcPr/>
                </a:tc>
                <a:extLst>
                  <a:ext uri="{0D108BD9-81ED-4DB2-BD59-A6C34878D82A}">
                    <a16:rowId xmlns:a16="http://schemas.microsoft.com/office/drawing/2014/main" val="10000"/>
                  </a:ext>
                </a:extLst>
              </a:tr>
              <a:tr h="370840">
                <a:tc>
                  <a:txBody>
                    <a:bodyPr/>
                    <a:lstStyle/>
                    <a:p>
                      <a:pPr marL="290513" indent="-290513"/>
                      <a:r>
                        <a:rPr lang="en-US" sz="2100">
                          <a:solidFill>
                            <a:schemeClr val="accent5">
                              <a:lumMod val="75000"/>
                            </a:schemeClr>
                          </a:solidFill>
                          <a:latin typeface="Calibri" panose="020F0502020204030204" pitchFamily="34" charset="0"/>
                        </a:rPr>
                        <a:t>5.</a:t>
                      </a:r>
                      <a:r>
                        <a:rPr lang="en-US" sz="2100" baseline="0">
                          <a:solidFill>
                            <a:schemeClr val="accent5">
                              <a:lumMod val="75000"/>
                            </a:schemeClr>
                          </a:solidFill>
                          <a:latin typeface="Calibri" panose="020F0502020204030204" pitchFamily="34" charset="0"/>
                        </a:rPr>
                        <a:t> </a:t>
                      </a:r>
                      <a:r>
                        <a:rPr lang="en-US" sz="2100" kern="1200">
                          <a:solidFill>
                            <a:schemeClr val="accent5">
                              <a:lumMod val="75000"/>
                            </a:schemeClr>
                          </a:solidFill>
                          <a:effectLst/>
                          <a:latin typeface="Calibri" panose="020F0502020204030204" pitchFamily="34" charset="0"/>
                          <a:ea typeface="+mn-ea"/>
                          <a:cs typeface="+mn-cs"/>
                        </a:rPr>
                        <a:t>Over the past year, what are the attendance rates at parent socialization events?</a:t>
                      </a:r>
                      <a:r>
                        <a:rPr lang="en-US" sz="2100" kern="1200">
                          <a:solidFill>
                            <a:schemeClr val="dk1"/>
                          </a:solidFill>
                          <a:effectLst/>
                          <a:latin typeface="Calibri" panose="020F0502020204030204" pitchFamily="34" charset="0"/>
                          <a:ea typeface="+mn-ea"/>
                          <a:cs typeface="+mn-cs"/>
                        </a:rPr>
                        <a:t> </a:t>
                      </a:r>
                      <a:endParaRPr lang="en-US" sz="2100">
                        <a:solidFill>
                          <a:schemeClr val="accent5">
                            <a:lumMod val="75000"/>
                          </a:schemeClr>
                        </a:solidFill>
                        <a:latin typeface="Calibri" panose="020F0502020204030204" pitchFamily="34" charset="0"/>
                      </a:endParaRPr>
                    </a:p>
                  </a:txBody>
                  <a:tcPr>
                    <a:noFill/>
                  </a:tcPr>
                </a:tc>
                <a:tc>
                  <a:txBody>
                    <a:bodyPr/>
                    <a:lstStyle/>
                    <a:p>
                      <a:pPr marL="0" algn="ctr" defTabSz="914400" rtl="0" eaLnBrk="1" latinLnBrk="0" hangingPunct="1"/>
                      <a:endParaRPr lang="en-US" sz="2000" kern="1200">
                        <a:solidFill>
                          <a:schemeClr val="dk1"/>
                        </a:solidFill>
                        <a:latin typeface="Calibri" panose="020F0502020204030204" pitchFamily="34" charset="0"/>
                        <a:ea typeface="+mn-ea"/>
                        <a:cs typeface="+mn-cs"/>
                      </a:endParaRPr>
                    </a:p>
                  </a:txBody>
                  <a:tcPr>
                    <a:noFill/>
                  </a:tcPr>
                </a:tc>
                <a:tc>
                  <a:txBody>
                    <a:bodyPr/>
                    <a:lstStyle/>
                    <a:p>
                      <a:pPr algn="ctr"/>
                      <a:endParaRPr lang="en-US" sz="2000">
                        <a:latin typeface="Calibri" panose="020F0502020204030204" pitchFamily="34" charset="0"/>
                      </a:endParaRPr>
                    </a:p>
                  </a:txBody>
                  <a:tcPr>
                    <a:noFill/>
                  </a:tcPr>
                </a:tc>
                <a:extLst>
                  <a:ext uri="{0D108BD9-81ED-4DB2-BD59-A6C34878D82A}">
                    <a16:rowId xmlns:a16="http://schemas.microsoft.com/office/drawing/2014/main" val="10001"/>
                  </a:ext>
                </a:extLst>
              </a:tr>
              <a:tr h="370840">
                <a:tc>
                  <a:txBody>
                    <a:bodyPr/>
                    <a:lstStyle/>
                    <a:p>
                      <a:pPr marL="290513" marR="0" lvl="0" indent="-290513" algn="l" defTabSz="914400" rtl="0" eaLnBrk="1" fontAlgn="auto" latinLnBrk="0" hangingPunct="1">
                        <a:lnSpc>
                          <a:spcPct val="100000"/>
                        </a:lnSpc>
                        <a:spcBef>
                          <a:spcPts val="0"/>
                        </a:spcBef>
                        <a:spcAft>
                          <a:spcPts val="0"/>
                        </a:spcAft>
                        <a:buClrTx/>
                        <a:buSzTx/>
                        <a:buFontTx/>
                        <a:buNone/>
                        <a:tabLst/>
                        <a:defRPr/>
                      </a:pPr>
                      <a:r>
                        <a:rPr lang="en-US" sz="2100" dirty="0">
                          <a:solidFill>
                            <a:schemeClr val="accent5">
                              <a:lumMod val="75000"/>
                            </a:schemeClr>
                          </a:solidFill>
                          <a:latin typeface="Calibri" panose="020F0502020204030204" pitchFamily="34" charset="0"/>
                        </a:rPr>
                        <a:t>6.</a:t>
                      </a:r>
                      <a:r>
                        <a:rPr lang="en-US" sz="2100" baseline="0" dirty="0">
                          <a:solidFill>
                            <a:schemeClr val="accent5">
                              <a:lumMod val="75000"/>
                            </a:schemeClr>
                          </a:solidFill>
                          <a:latin typeface="Calibri" panose="020F0502020204030204" pitchFamily="34" charset="0"/>
                        </a:rPr>
                        <a:t> </a:t>
                      </a:r>
                      <a:r>
                        <a:rPr lang="en-US" sz="2100" dirty="0">
                          <a:solidFill>
                            <a:schemeClr val="accent5">
                              <a:lumMod val="75000"/>
                            </a:schemeClr>
                          </a:solidFill>
                          <a:latin typeface="Calibri" panose="020F0502020204030204" pitchFamily="34" charset="0"/>
                        </a:rPr>
                        <a:t>Why didn’t one-third of the staff receive the required training for infant-mental health?</a:t>
                      </a:r>
                    </a:p>
                  </a:txBody>
                  <a:tcPr>
                    <a:noFill/>
                  </a:tcPr>
                </a:tc>
                <a:tc>
                  <a:txBody>
                    <a:bodyPr/>
                    <a:lstStyle/>
                    <a:p>
                      <a:pPr marL="0" algn="ctr" defTabSz="914400" rtl="0" eaLnBrk="1" latinLnBrk="0" hangingPunct="1"/>
                      <a:endParaRPr lang="en-US" sz="2000" kern="1200">
                        <a:solidFill>
                          <a:schemeClr val="dk1"/>
                        </a:solidFill>
                        <a:latin typeface="Calibri" panose="020F0502020204030204" pitchFamily="34" charset="0"/>
                        <a:ea typeface="+mn-ea"/>
                        <a:cs typeface="+mn-cs"/>
                      </a:endParaRPr>
                    </a:p>
                  </a:txBody>
                  <a:tcPr>
                    <a:noFill/>
                  </a:tcPr>
                </a:tc>
                <a:tc>
                  <a:txBody>
                    <a:bodyPr/>
                    <a:lstStyle/>
                    <a:p>
                      <a:pPr algn="ctr"/>
                      <a:endParaRPr lang="en-US" sz="2000">
                        <a:latin typeface="Calibri" panose="020F0502020204030204" pitchFamily="34" charset="0"/>
                      </a:endParaRPr>
                    </a:p>
                  </a:txBody>
                  <a:tcPr>
                    <a:noFill/>
                  </a:tcPr>
                </a:tc>
                <a:extLst>
                  <a:ext uri="{0D108BD9-81ED-4DB2-BD59-A6C34878D82A}">
                    <a16:rowId xmlns:a16="http://schemas.microsoft.com/office/drawing/2014/main" val="10002"/>
                  </a:ext>
                </a:extLst>
              </a:tr>
              <a:tr h="370840">
                <a:tc>
                  <a:txBody>
                    <a:bodyPr/>
                    <a:lstStyle/>
                    <a:p>
                      <a:pPr marL="290513" indent="-290513"/>
                      <a:r>
                        <a:rPr lang="en-US" sz="2100" dirty="0">
                          <a:solidFill>
                            <a:schemeClr val="accent5">
                              <a:lumMod val="75000"/>
                            </a:schemeClr>
                          </a:solidFill>
                          <a:latin typeface="Calibri" panose="020F0502020204030204" pitchFamily="34" charset="0"/>
                        </a:rPr>
                        <a:t>7.</a:t>
                      </a:r>
                      <a:r>
                        <a:rPr lang="en-US" sz="2100" baseline="0" dirty="0">
                          <a:solidFill>
                            <a:schemeClr val="accent5">
                              <a:lumMod val="75000"/>
                            </a:schemeClr>
                          </a:solidFill>
                          <a:latin typeface="Calibri" panose="020F0502020204030204" pitchFamily="34" charset="0"/>
                        </a:rPr>
                        <a:t> </a:t>
                      </a:r>
                      <a:r>
                        <a:rPr lang="en-US" sz="2100" kern="1200" dirty="0">
                          <a:solidFill>
                            <a:schemeClr val="accent5">
                              <a:lumMod val="75000"/>
                            </a:schemeClr>
                          </a:solidFill>
                          <a:effectLst/>
                          <a:latin typeface="Calibri" panose="020F0502020204030204" pitchFamily="34" charset="0"/>
                          <a:ea typeface="+mn-ea"/>
                          <a:cs typeface="+mn-cs"/>
                        </a:rPr>
                        <a:t>On a daily basis, what percentage of caregivers are reading with their children?</a:t>
                      </a:r>
                      <a:r>
                        <a:rPr lang="en-US" sz="2100" dirty="0">
                          <a:solidFill>
                            <a:schemeClr val="accent5">
                              <a:lumMod val="75000"/>
                            </a:schemeClr>
                          </a:solidFill>
                          <a:effectLst/>
                          <a:latin typeface="Calibri" panose="020F0502020204030204" pitchFamily="34" charset="0"/>
                        </a:rPr>
                        <a:t> </a:t>
                      </a:r>
                      <a:endParaRPr lang="en-US" sz="2100" dirty="0">
                        <a:solidFill>
                          <a:schemeClr val="accent5">
                            <a:lumMod val="75000"/>
                          </a:schemeClr>
                        </a:solidFill>
                        <a:latin typeface="Calibri" panose="020F0502020204030204" pitchFamily="34" charset="0"/>
                      </a:endParaRPr>
                    </a:p>
                  </a:txBody>
                  <a:tcPr>
                    <a:noFill/>
                  </a:tcPr>
                </a:tc>
                <a:tc>
                  <a:txBody>
                    <a:bodyPr/>
                    <a:lstStyle/>
                    <a:p>
                      <a:pPr marL="0" algn="ctr" defTabSz="914400" rtl="0" eaLnBrk="1" latinLnBrk="0" hangingPunct="1"/>
                      <a:endParaRPr lang="en-US" sz="2000" kern="1200">
                        <a:solidFill>
                          <a:schemeClr val="dk1"/>
                        </a:solidFill>
                        <a:latin typeface="Calibri" panose="020F0502020204030204" pitchFamily="34" charset="0"/>
                        <a:ea typeface="+mn-ea"/>
                        <a:cs typeface="+mn-cs"/>
                      </a:endParaRPr>
                    </a:p>
                  </a:txBody>
                  <a:tcPr>
                    <a:noFill/>
                  </a:tcPr>
                </a:tc>
                <a:tc>
                  <a:txBody>
                    <a:bodyPr/>
                    <a:lstStyle/>
                    <a:p>
                      <a:pPr algn="ctr"/>
                      <a:endParaRPr lang="en-US" sz="2000">
                        <a:latin typeface="Calibri" panose="020F0502020204030204" pitchFamily="34" charset="0"/>
                      </a:endParaRPr>
                    </a:p>
                  </a:txBody>
                  <a:tcPr>
                    <a:noFill/>
                  </a:tcPr>
                </a:tc>
                <a:extLst>
                  <a:ext uri="{0D108BD9-81ED-4DB2-BD59-A6C34878D82A}">
                    <a16:rowId xmlns:a16="http://schemas.microsoft.com/office/drawing/2014/main" val="10003"/>
                  </a:ext>
                </a:extLst>
              </a:tr>
              <a:tr h="370840">
                <a:tc>
                  <a:txBody>
                    <a:bodyPr/>
                    <a:lstStyle/>
                    <a:p>
                      <a:pPr marL="290513" indent="-290513"/>
                      <a:r>
                        <a:rPr lang="en-US" sz="2100">
                          <a:solidFill>
                            <a:schemeClr val="accent5">
                              <a:lumMod val="75000"/>
                            </a:schemeClr>
                          </a:solidFill>
                          <a:latin typeface="Calibri" panose="020F0502020204030204" pitchFamily="34" charset="0"/>
                        </a:rPr>
                        <a:t>8.</a:t>
                      </a:r>
                      <a:r>
                        <a:rPr lang="en-US" sz="2100" baseline="0">
                          <a:solidFill>
                            <a:schemeClr val="accent5">
                              <a:lumMod val="75000"/>
                            </a:schemeClr>
                          </a:solidFill>
                          <a:latin typeface="Calibri" panose="020F0502020204030204" pitchFamily="34" charset="0"/>
                        </a:rPr>
                        <a:t> </a:t>
                      </a:r>
                      <a:r>
                        <a:rPr lang="en-US" sz="2100" kern="1200">
                          <a:solidFill>
                            <a:schemeClr val="accent5">
                              <a:lumMod val="75000"/>
                            </a:schemeClr>
                          </a:solidFill>
                          <a:effectLst/>
                          <a:latin typeface="Calibri" panose="020F0502020204030204" pitchFamily="34" charset="0"/>
                          <a:ea typeface="+mn-ea"/>
                          <a:cs typeface="+mn-cs"/>
                        </a:rPr>
                        <a:t>What strategies can be implemented to better support caregivers to take their children to well-child visits?</a:t>
                      </a:r>
                      <a:r>
                        <a:rPr lang="en-US" sz="2100">
                          <a:solidFill>
                            <a:schemeClr val="accent5">
                              <a:lumMod val="75000"/>
                            </a:schemeClr>
                          </a:solidFill>
                          <a:effectLst/>
                          <a:latin typeface="Calibri" panose="020F0502020204030204" pitchFamily="34" charset="0"/>
                        </a:rPr>
                        <a:t> </a:t>
                      </a:r>
                      <a:endParaRPr lang="en-US" sz="2100">
                        <a:solidFill>
                          <a:schemeClr val="accent5">
                            <a:lumMod val="75000"/>
                          </a:schemeClr>
                        </a:solidFill>
                        <a:latin typeface="Calibri" panose="020F0502020204030204" pitchFamily="34" charset="0"/>
                      </a:endParaRPr>
                    </a:p>
                  </a:txBody>
                  <a:tcPr>
                    <a:noFill/>
                  </a:tcPr>
                </a:tc>
                <a:tc>
                  <a:txBody>
                    <a:bodyPr/>
                    <a:lstStyle/>
                    <a:p>
                      <a:pPr marL="0" algn="ctr" defTabSz="914400" rtl="0" eaLnBrk="1" latinLnBrk="0" hangingPunct="1"/>
                      <a:endParaRPr lang="en-US" sz="2000" kern="1200">
                        <a:solidFill>
                          <a:schemeClr val="dk1"/>
                        </a:solidFill>
                        <a:latin typeface="Calibri" panose="020F0502020204030204" pitchFamily="34" charset="0"/>
                        <a:ea typeface="+mn-ea"/>
                        <a:cs typeface="+mn-cs"/>
                      </a:endParaRPr>
                    </a:p>
                  </a:txBody>
                  <a:tcPr>
                    <a:noFill/>
                  </a:tcPr>
                </a:tc>
                <a:tc>
                  <a:txBody>
                    <a:bodyPr/>
                    <a:lstStyle/>
                    <a:p>
                      <a:pPr algn="ctr"/>
                      <a:endParaRPr lang="en-US" sz="2000">
                        <a:latin typeface="Calibri" panose="020F0502020204030204" pitchFamily="34" charset="0"/>
                      </a:endParaRPr>
                    </a:p>
                  </a:txBody>
                  <a:tcPr>
                    <a:noFill/>
                  </a:tcPr>
                </a:tc>
                <a:extLst>
                  <a:ext uri="{0D108BD9-81ED-4DB2-BD59-A6C34878D82A}">
                    <a16:rowId xmlns:a16="http://schemas.microsoft.com/office/drawing/2014/main" val="10004"/>
                  </a:ext>
                </a:extLst>
              </a:tr>
              <a:tr h="370840">
                <a:tc>
                  <a:txBody>
                    <a:bodyPr/>
                    <a:lstStyle/>
                    <a:p>
                      <a:pPr marL="290513" indent="-290513"/>
                      <a:r>
                        <a:rPr lang="en-US" sz="2100" dirty="0">
                          <a:solidFill>
                            <a:schemeClr val="accent5">
                              <a:lumMod val="75000"/>
                            </a:schemeClr>
                          </a:solidFill>
                          <a:latin typeface="Calibri" panose="020F0502020204030204" pitchFamily="34" charset="0"/>
                        </a:rPr>
                        <a:t>9.</a:t>
                      </a:r>
                      <a:r>
                        <a:rPr lang="en-US" sz="2100" baseline="0" dirty="0">
                          <a:solidFill>
                            <a:schemeClr val="accent5">
                              <a:lumMod val="75000"/>
                            </a:schemeClr>
                          </a:solidFill>
                          <a:latin typeface="Calibri" panose="020F0502020204030204" pitchFamily="34" charset="0"/>
                        </a:rPr>
                        <a:t> </a:t>
                      </a:r>
                      <a:r>
                        <a:rPr lang="en-US" sz="2100" kern="1200" dirty="0">
                          <a:solidFill>
                            <a:schemeClr val="accent5">
                              <a:lumMod val="75000"/>
                            </a:schemeClr>
                          </a:solidFill>
                          <a:effectLst/>
                          <a:latin typeface="Calibri" panose="020F0502020204030204" pitchFamily="34" charset="0"/>
                          <a:ea typeface="+mn-ea"/>
                          <a:cs typeface="+mn-cs"/>
                        </a:rPr>
                        <a:t>How can we reduce time between referral and service receipt?</a:t>
                      </a:r>
                    </a:p>
                  </a:txBody>
                  <a:tcPr>
                    <a:noFill/>
                  </a:tcPr>
                </a:tc>
                <a:tc>
                  <a:txBody>
                    <a:bodyPr/>
                    <a:lstStyle/>
                    <a:p>
                      <a:pPr marL="0" algn="ctr" defTabSz="914400" rtl="0" eaLnBrk="1" latinLnBrk="0" hangingPunct="1"/>
                      <a:endParaRPr lang="en-US" sz="2000" kern="1200">
                        <a:solidFill>
                          <a:schemeClr val="dk1"/>
                        </a:solidFill>
                        <a:latin typeface="Calibri" panose="020F0502020204030204" pitchFamily="34" charset="0"/>
                        <a:ea typeface="+mn-ea"/>
                        <a:cs typeface="+mn-cs"/>
                      </a:endParaRPr>
                    </a:p>
                  </a:txBody>
                  <a:tcPr>
                    <a:noFill/>
                  </a:tcPr>
                </a:tc>
                <a:tc>
                  <a:txBody>
                    <a:bodyPr/>
                    <a:lstStyle/>
                    <a:p>
                      <a:pPr algn="ctr"/>
                      <a:endParaRPr lang="en-US" sz="2000" dirty="0">
                        <a:latin typeface="Calibri" panose="020F0502020204030204" pitchFamily="34" charset="0"/>
                      </a:endParaRPr>
                    </a:p>
                  </a:txBody>
                  <a:tcPr>
                    <a:noFill/>
                  </a:tcPr>
                </a:tc>
                <a:extLst>
                  <a:ext uri="{0D108BD9-81ED-4DB2-BD59-A6C34878D82A}">
                    <a16:rowId xmlns:a16="http://schemas.microsoft.com/office/drawing/2014/main" val="852833822"/>
                  </a:ext>
                </a:extLst>
              </a:tr>
            </a:tbl>
          </a:graphicData>
        </a:graphic>
      </p:graphicFrame>
      <p:pic>
        <p:nvPicPr>
          <p:cNvPr id="7"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965960"/>
            <a:ext cx="750385" cy="6905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699159"/>
            <a:ext cx="750385" cy="6905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032760"/>
            <a:ext cx="750385" cy="690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8681" y="4018598"/>
            <a:ext cx="750385" cy="690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673" y="5775960"/>
            <a:ext cx="750385" cy="69056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906258" y="152400"/>
            <a:ext cx="1161542" cy="1110343"/>
            <a:chOff x="8077200" y="152400"/>
            <a:chExt cx="1161542" cy="1110343"/>
          </a:xfrm>
        </p:grpSpPr>
        <p:sp>
          <p:nvSpPr>
            <p:cNvPr id="14" name="Oval 13"/>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
        <p:nvSpPr>
          <p:cNvPr id="16" name="Title 1">
            <a:extLst>
              <a:ext uri="{FF2B5EF4-FFF2-40B4-BE49-F238E27FC236}">
                <a16:creationId xmlns:a16="http://schemas.microsoft.com/office/drawing/2014/main" id="{665FC62B-008E-4E52-8E58-56F6DAB162A2}"/>
              </a:ext>
            </a:extLst>
          </p:cNvPr>
          <p:cNvSpPr>
            <a:spLocks noGrp="1"/>
          </p:cNvSpPr>
          <p:nvPr>
            <p:ph type="title"/>
          </p:nvPr>
        </p:nvSpPr>
        <p:spPr>
          <a:xfrm>
            <a:off x="643215" y="392626"/>
            <a:ext cx="8229600" cy="990600"/>
          </a:xfrm>
        </p:spPr>
        <p:txBody>
          <a:bodyPr/>
          <a:lstStyle/>
          <a:p>
            <a:r>
              <a:rPr lang="en-US" dirty="0"/>
              <a:t>QA vs. QI Quiz</a:t>
            </a:r>
          </a:p>
        </p:txBody>
      </p:sp>
    </p:spTree>
    <p:extLst>
      <p:ext uri="{BB962C8B-B14F-4D97-AF65-F5344CB8AC3E}">
        <p14:creationId xmlns:p14="http://schemas.microsoft.com/office/powerpoint/2010/main" val="22686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 and QI Experience</a:t>
            </a:r>
          </a:p>
        </p:txBody>
      </p:sp>
      <p:sp>
        <p:nvSpPr>
          <p:cNvPr id="3" name="Content Placeholder 2"/>
          <p:cNvSpPr>
            <a:spLocks noGrp="1"/>
          </p:cNvSpPr>
          <p:nvPr>
            <p:ph idx="1"/>
          </p:nvPr>
        </p:nvSpPr>
        <p:spPr/>
        <p:txBody>
          <a:bodyPr vert="horz" lIns="91440" tIns="45720" rIns="91440" bIns="45720" rtlCol="0" anchor="t">
            <a:normAutofit/>
          </a:bodyPr>
          <a:lstStyle/>
          <a:p>
            <a:pPr marL="457200" indent="-457200">
              <a:buFont typeface="+mj-lt"/>
              <a:buAutoNum type="arabicPeriod"/>
            </a:pPr>
            <a:r>
              <a:rPr lang="en-US" dirty="0">
                <a:latin typeface="+mn-lt"/>
              </a:rPr>
              <a:t>What are the experiences your agency has had with QA and QI?</a:t>
            </a:r>
          </a:p>
          <a:p>
            <a:pPr marL="457200" indent="-457200">
              <a:buFont typeface="+mj-lt"/>
              <a:buAutoNum type="arabicPeriod"/>
            </a:pPr>
            <a:r>
              <a:rPr lang="en-US" dirty="0">
                <a:latin typeface="+mn-lt"/>
              </a:rPr>
              <a:t>What are some misperceptions that staff and stakeholders have about QA and QI?</a:t>
            </a:r>
          </a:p>
          <a:p>
            <a:pPr marL="457200" indent="-457200">
              <a:buFont typeface="+mj-lt"/>
              <a:buAutoNum type="arabicPeriod"/>
            </a:pPr>
            <a:r>
              <a:rPr lang="en-US" dirty="0">
                <a:latin typeface="+mn-lt"/>
              </a:rPr>
              <a:t>What has been done to clarify the difference between QA and QI in your agency?</a:t>
            </a:r>
          </a:p>
          <a:p>
            <a:pPr marL="457200" indent="-457200">
              <a:buFont typeface="+mj-lt"/>
              <a:buAutoNum type="arabicPeriod"/>
            </a:pPr>
            <a:r>
              <a:rPr lang="en-US" dirty="0">
                <a:latin typeface="+mn-lt"/>
              </a:rPr>
              <a:t>In your agency, how do QA and QI complement each other?</a:t>
            </a:r>
          </a:p>
        </p:txBody>
      </p:sp>
      <p:grpSp>
        <p:nvGrpSpPr>
          <p:cNvPr id="7" name="Group 6"/>
          <p:cNvGrpSpPr/>
          <p:nvPr/>
        </p:nvGrpSpPr>
        <p:grpSpPr>
          <a:xfrm>
            <a:off x="7906258" y="152400"/>
            <a:ext cx="1161542" cy="1110343"/>
            <a:chOff x="8077200" y="152400"/>
            <a:chExt cx="1161542" cy="1110343"/>
          </a:xfrm>
        </p:grpSpPr>
        <p:sp>
          <p:nvSpPr>
            <p:cNvPr id="8" name="Oval 7"/>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Tree>
    <p:extLst>
      <p:ext uri="{BB962C8B-B14F-4D97-AF65-F5344CB8AC3E}">
        <p14:creationId xmlns:p14="http://schemas.microsoft.com/office/powerpoint/2010/main" val="1181144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0440" y="1524000"/>
            <a:ext cx="4892040" cy="4876800"/>
          </a:xfrm>
        </p:spPr>
        <p:txBody>
          <a:bodyPr>
            <a:normAutofit/>
          </a:bodyPr>
          <a:lstStyle/>
          <a:p>
            <a:pPr marL="514350" indent="-514350">
              <a:buFont typeface="+mj-lt"/>
              <a:buAutoNum type="arabicPeriod"/>
            </a:pPr>
            <a:r>
              <a:rPr lang="en-US" dirty="0">
                <a:solidFill>
                  <a:schemeClr val="accent5"/>
                </a:solidFill>
              </a:rPr>
              <a:t>CQI is a systematic approach that may lead to program improvements.</a:t>
            </a:r>
          </a:p>
          <a:p>
            <a:pPr marL="514350" indent="-514350">
              <a:buFont typeface="+mj-lt"/>
              <a:buAutoNum type="arabicPeriod"/>
            </a:pPr>
            <a:r>
              <a:rPr lang="en-US" dirty="0">
                <a:solidFill>
                  <a:schemeClr val="accent5"/>
                </a:solidFill>
              </a:rPr>
              <a:t>There are five main reasons to use CQI.</a:t>
            </a:r>
          </a:p>
          <a:p>
            <a:pPr marL="514350" indent="-514350">
              <a:buFont typeface="+mj-lt"/>
              <a:buAutoNum type="arabicPeriod"/>
            </a:pPr>
            <a:r>
              <a:rPr lang="en-US" dirty="0">
                <a:solidFill>
                  <a:schemeClr val="accent5"/>
                </a:solidFill>
              </a:rPr>
              <a:t>Quality assurance and quality improvement are closely related, but serve different purposes.   </a:t>
            </a:r>
          </a:p>
        </p:txBody>
      </p:sp>
      <p:sp>
        <p:nvSpPr>
          <p:cNvPr id="4" name="Title 3"/>
          <p:cNvSpPr>
            <a:spLocks noGrp="1"/>
          </p:cNvSpPr>
          <p:nvPr>
            <p:ph type="title"/>
          </p:nvPr>
        </p:nvSpPr>
        <p:spPr>
          <a:xfrm>
            <a:off x="3520440" y="533400"/>
            <a:ext cx="4892040" cy="990600"/>
          </a:xfrm>
        </p:spPr>
        <p:txBody>
          <a:bodyPr/>
          <a:lstStyle/>
          <a:p>
            <a:r>
              <a:rPr lang="en-US" dirty="0"/>
              <a:t>Remember...</a:t>
            </a:r>
          </a:p>
        </p:txBody>
      </p:sp>
      <p:sp>
        <p:nvSpPr>
          <p:cNvPr id="5" name="Rectangle 4"/>
          <p:cNvSpPr/>
          <p:nvPr/>
        </p:nvSpPr>
        <p:spPr>
          <a:xfrm>
            <a:off x="0" y="365760"/>
            <a:ext cx="3177540" cy="6492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2351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CQI Resources</a:t>
            </a:r>
          </a:p>
        </p:txBody>
      </p:sp>
      <p:sp>
        <p:nvSpPr>
          <p:cNvPr id="3" name="Content Placeholder 2"/>
          <p:cNvSpPr>
            <a:spLocks noGrp="1"/>
          </p:cNvSpPr>
          <p:nvPr>
            <p:ph idx="1"/>
          </p:nvPr>
        </p:nvSpPr>
        <p:spPr/>
        <p:txBody>
          <a:bodyPr/>
          <a:lstStyle/>
          <a:p>
            <a:pPr marL="0" indent="0">
              <a:buNone/>
            </a:pPr>
            <a:r>
              <a:rPr lang="en-US" dirty="0"/>
              <a:t>CQI Briefs: </a:t>
            </a:r>
            <a:r>
              <a:rPr lang="en-US" dirty="0">
                <a:hlinkClick r:id="rId3"/>
              </a:rPr>
              <a:t>http://www.jbassoc.com/reports-publications/dohve</a:t>
            </a:r>
            <a:endParaRPr lang="en-US" dirty="0"/>
          </a:p>
          <a:p>
            <a:pPr marL="0" indent="0">
              <a:buNone/>
            </a:pPr>
            <a:endParaRPr lang="en-US" dirty="0"/>
          </a:p>
          <a:p>
            <a:pPr marL="0" indent="0">
              <a:buNone/>
            </a:pPr>
            <a:r>
              <a:rPr lang="en-US" dirty="0"/>
              <a:t>Quality Improvement Toolbox: </a:t>
            </a:r>
            <a:r>
              <a:rPr lang="en-US" dirty="0">
                <a:hlinkClick r:id="rId4"/>
              </a:rPr>
              <a:t>http://www.hrsa.gov/quality/toolbox/methodology/qualityimprovement/index.html</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44863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p>
        </p:txBody>
      </p:sp>
      <p:sp>
        <p:nvSpPr>
          <p:cNvPr id="3" name="Content Placeholder 2"/>
          <p:cNvSpPr>
            <a:spLocks noGrp="1"/>
          </p:cNvSpPr>
          <p:nvPr>
            <p:ph idx="1"/>
          </p:nvPr>
        </p:nvSpPr>
        <p:spPr/>
        <p:txBody>
          <a:bodyPr>
            <a:normAutofit/>
          </a:bodyPr>
          <a:lstStyle/>
          <a:p>
            <a:pPr marL="0" indent="0">
              <a:buNone/>
            </a:pPr>
            <a:r>
              <a:rPr lang="en-US" sz="2000" dirty="0">
                <a:solidFill>
                  <a:schemeClr val="tx1">
                    <a:lumMod val="75000"/>
                    <a:lumOff val="25000"/>
                  </a:schemeClr>
                </a:solidFill>
              </a:rPr>
              <a:t>The purpose of the Design Options for Home Visiting Evaluation (DOHVE) is to provide research and evaluation support for the Maternal, Infant, and Early Childhood Home Visiting (MIECHV) Program. The project is funded by the Administration for Children and Families (ACF) in collaboration with the Health Resources and Services Administration (HRSA) under contract number HHSP233201500133I.</a:t>
            </a:r>
          </a:p>
          <a:p>
            <a:pPr marL="0" indent="0">
              <a:buNone/>
            </a:pPr>
            <a:endParaRPr lang="en-US" sz="2000" dirty="0">
              <a:solidFill>
                <a:schemeClr val="tx1">
                  <a:lumMod val="75000"/>
                  <a:lumOff val="25000"/>
                </a:schemeClr>
              </a:solidFill>
            </a:endParaRPr>
          </a:p>
          <a:p>
            <a:pPr marL="0" indent="0">
              <a:buNone/>
            </a:pPr>
            <a:r>
              <a:rPr lang="en-US" sz="2000" dirty="0">
                <a:solidFill>
                  <a:schemeClr val="tx1">
                    <a:lumMod val="75000"/>
                    <a:lumOff val="25000"/>
                  </a:schemeClr>
                </a:solidFill>
              </a:rPr>
              <a:t>This publication was developed by James Bell Associates on behalf of the U.S. Department of Health and Human Services (HHS), HRSA, and ACF. Its contents are the sole responsibility of the authors and do not necessarily represent the official views of HHS, HRSA, or ACF. </a:t>
            </a:r>
          </a:p>
        </p:txBody>
      </p:sp>
    </p:spTree>
    <p:extLst>
      <p:ext uri="{BB962C8B-B14F-4D97-AF65-F5344CB8AC3E}">
        <p14:creationId xmlns:p14="http://schemas.microsoft.com/office/powerpoint/2010/main" val="280481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CQI: </a:t>
            </a:r>
            <a:r>
              <a:rPr lang="en-US" dirty="0">
                <a:solidFill>
                  <a:srgbClr val="7595C1"/>
                </a:solidFill>
                <a:latin typeface="Calibri"/>
              </a:rPr>
              <a:t>Learning Objectives </a:t>
            </a:r>
          </a:p>
        </p:txBody>
      </p:sp>
      <p:sp>
        <p:nvSpPr>
          <p:cNvPr id="5" name="Content Placeholder 4"/>
          <p:cNvSpPr>
            <a:spLocks noGrp="1"/>
          </p:cNvSpPr>
          <p:nvPr>
            <p:ph idx="1"/>
          </p:nvPr>
        </p:nvSpPr>
        <p:spPr/>
        <p:txBody>
          <a:bodyPr vert="horz" lIns="91440" tIns="45720" rIns="91440" bIns="45720" rtlCol="0" anchor="t">
            <a:normAutofit/>
          </a:bodyPr>
          <a:lstStyle/>
          <a:p>
            <a:pPr marL="0" indent="0">
              <a:buNone/>
            </a:pPr>
            <a:r>
              <a:rPr lang="en-US" dirty="0">
                <a:solidFill>
                  <a:srgbClr val="5C697C"/>
                </a:solidFill>
              </a:rPr>
              <a:t> </a:t>
            </a:r>
            <a:r>
              <a:rPr lang="en-US" dirty="0">
                <a:solidFill>
                  <a:srgbClr val="292934"/>
                </a:solidFill>
              </a:rPr>
              <a:t>  </a:t>
            </a:r>
          </a:p>
          <a:p>
            <a:r>
              <a:rPr lang="en-US" dirty="0">
                <a:solidFill>
                  <a:srgbClr val="5C697C"/>
                </a:solidFill>
              </a:rPr>
              <a:t>Understand what CQI means </a:t>
            </a:r>
            <a:r>
              <a:rPr lang="en-US" dirty="0">
                <a:solidFill>
                  <a:srgbClr val="292934"/>
                </a:solidFill>
              </a:rPr>
              <a:t> </a:t>
            </a:r>
            <a:endParaRPr lang="en-US" dirty="0">
              <a:solidFill>
                <a:schemeClr val="tx1"/>
              </a:solidFill>
            </a:endParaRPr>
          </a:p>
          <a:p>
            <a:r>
              <a:rPr lang="en-US" dirty="0">
                <a:solidFill>
                  <a:srgbClr val="5C697C"/>
                </a:solidFill>
              </a:rPr>
              <a:t>Learn why it is important for home visiting programs to participate in CQI </a:t>
            </a:r>
            <a:r>
              <a:rPr lang="en-US" dirty="0">
                <a:solidFill>
                  <a:srgbClr val="292934"/>
                </a:solidFill>
              </a:rPr>
              <a:t> </a:t>
            </a:r>
            <a:endParaRPr lang="en-US" dirty="0">
              <a:solidFill>
                <a:schemeClr val="tx1"/>
              </a:solidFill>
            </a:endParaRPr>
          </a:p>
          <a:p>
            <a:r>
              <a:rPr lang="en-US" dirty="0">
                <a:solidFill>
                  <a:srgbClr val="5C697C"/>
                </a:solidFill>
              </a:rPr>
              <a:t>Understand the difference between Quality Assurance and Quality Improvement</a:t>
            </a:r>
          </a:p>
          <a:p>
            <a:endParaRPr lang="en-US" dirty="0"/>
          </a:p>
        </p:txBody>
      </p:sp>
    </p:spTree>
    <p:extLst>
      <p:ext uri="{BB962C8B-B14F-4D97-AF65-F5344CB8AC3E}">
        <p14:creationId xmlns:p14="http://schemas.microsoft.com/office/powerpoint/2010/main" val="1972587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CQI is …</a:t>
            </a:r>
          </a:p>
        </p:txBody>
      </p:sp>
      <p:pic>
        <p:nvPicPr>
          <p:cNvPr id="10" name="Picture 9"/>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190500" y="1676400"/>
            <a:ext cx="8763000" cy="4495800"/>
          </a:xfrm>
          <a:prstGeom prst="rect">
            <a:avLst/>
          </a:prstGeom>
        </p:spPr>
      </p:pic>
    </p:spTree>
    <p:extLst>
      <p:ext uri="{BB962C8B-B14F-4D97-AF65-F5344CB8AC3E}">
        <p14:creationId xmlns:p14="http://schemas.microsoft.com/office/powerpoint/2010/main" val="73968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a:t>
            </a:r>
            <a:r>
              <a:rPr lang="en-US" dirty="0" err="1"/>
              <a:t>cqi</a:t>
            </a:r>
            <a:r>
              <a:rPr lang="en-US" dirty="0"/>
              <a:t>?</a:t>
            </a:r>
          </a:p>
        </p:txBody>
      </p:sp>
      <p:sp>
        <p:nvSpPr>
          <p:cNvPr id="2" name="Text Placeholder 1"/>
          <p:cNvSpPr>
            <a:spLocks noGrp="1"/>
          </p:cNvSpPr>
          <p:nvPr>
            <p:ph type="body" idx="1"/>
          </p:nvPr>
        </p:nvSpPr>
        <p:spPr/>
        <p:txBody>
          <a:bodyPr>
            <a:normAutofit lnSpcReduction="10000"/>
          </a:bodyPr>
          <a:lstStyle/>
          <a:p>
            <a:r>
              <a:rPr lang="en-US" dirty="0"/>
              <a:t>A systematic approach to specifying the processes and outcomes of a program or set of practices through regular data collection and the application of change strategies that may lead to improvements in performance.</a:t>
            </a:r>
          </a:p>
        </p:txBody>
      </p:sp>
      <p:pic>
        <p:nvPicPr>
          <p:cNvPr id="6" name="Picture 5" descr="&lt;strong&gt;Circle&lt;/strong&gt; &lt;strong&gt;Arrow&lt;/strong&gt; by algotruneman"/>
          <p:cNvPicPr/>
          <p:nvPr/>
        </p:nvPicPr>
        <p:blipFill>
          <a:blip r:embed="rId3" cstate="print">
            <a:lum bright="70000" contrast="-70000"/>
            <a:extLst>
              <a:ext uri="{BEBA8EAE-BF5A-486C-A8C5-ECC9F3942E4B}">
                <a14:imgProps xmlns:a14="http://schemas.microsoft.com/office/drawing/2010/main">
                  <a14:imgLayer r:embed="rId4">
                    <a14:imgEffect>
                      <a14:colorTemperature colorTemp="11200"/>
                    </a14:imgEffect>
                    <a14:imgEffect>
                      <a14:saturation sat="33000"/>
                    </a14:imgEffect>
                  </a14:imgLayer>
                </a14:imgProps>
              </a:ext>
              <a:ext uri="{28A0092B-C50C-407E-A947-70E740481C1C}">
                <a14:useLocalDpi xmlns:a14="http://schemas.microsoft.com/office/drawing/2010/main" val="0"/>
              </a:ext>
            </a:extLst>
          </a:blip>
          <a:stretch>
            <a:fillRect/>
          </a:stretch>
        </p:blipFill>
        <p:spPr>
          <a:xfrm rot="7874204">
            <a:off x="622105" y="867113"/>
            <a:ext cx="2524951" cy="2524951"/>
          </a:xfrm>
          <a:prstGeom prst="rect">
            <a:avLst/>
          </a:prstGeom>
        </p:spPr>
      </p:pic>
      <p:sp>
        <p:nvSpPr>
          <p:cNvPr id="4" name="Rectangle 2">
            <a:extLst>
              <a:ext uri="{FF2B5EF4-FFF2-40B4-BE49-F238E27FC236}">
                <a16:creationId xmlns:a16="http://schemas.microsoft.com/office/drawing/2014/main" id="{4517843F-43A6-4368-8FAA-5AF2921F6DF3}"/>
              </a:ext>
            </a:extLst>
          </p:cNvPr>
          <p:cNvSpPr>
            <a:spLocks noChangeArrowheads="1"/>
          </p:cNvSpPr>
          <p:nvPr/>
        </p:nvSpPr>
        <p:spPr bwMode="auto">
          <a:xfrm>
            <a:off x="-122830" y="5468942"/>
            <a:ext cx="9040980" cy="221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Supplemental Information Request for the Submission of the Updated State Plan for a State Home Visiting Program</a:t>
            </a:r>
            <a:r>
              <a:rPr lang="en-US" altLang="en-US" sz="1200" dirty="0">
                <a:latin typeface="Calibri" panose="020F0502020204030204" pitchFamily="34"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http://www.hrsa.gov/grants/manage/homevisiting/sir02082011.pdf</a:t>
            </a:r>
            <a:r>
              <a:rPr kumimoji="0" lang="en-US" altLang="en-US" sz="1200" b="0" i="0" u="none" strike="noStrike" cap="none" normalizeH="0" baseline="0" dirty="0">
                <a:ln>
                  <a:noFill/>
                </a:ln>
                <a:solidFill>
                  <a:srgbClr val="000000"/>
                </a:solidFill>
                <a:effectLst/>
                <a:latin typeface="Calibri" panose="020F0502020204030204" pitchFamily="34" charset="0"/>
                <a:cs typeface="Segoe UI" panose="020B0502040204020203" pitchFamily="34" charset="0"/>
              </a:rPr>
              <a:t> </a:t>
            </a:r>
            <a:endParaRPr kumimoji="0" lang="en-US" altLang="en-US" sz="1200" b="0" i="0" u="none" strike="noStrike" cap="none" normalizeH="0" baseline="0" dirty="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25659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ust one more &lt;strong&gt;piece&lt;/strong&gt; to the &lt;strong&gt;puzzle&lt;/strong&gt; | Active Learning"/>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r="6330"/>
          <a:stretch/>
        </p:blipFill>
        <p:spPr>
          <a:xfrm>
            <a:off x="0" y="366302"/>
            <a:ext cx="9144000" cy="6491698"/>
          </a:xfrm>
          <a:prstGeom prst="rect">
            <a:avLst/>
          </a:prstGeom>
        </p:spPr>
      </p:pic>
    </p:spTree>
    <p:extLst>
      <p:ext uri="{BB962C8B-B14F-4D97-AF65-F5344CB8AC3E}">
        <p14:creationId xmlns:p14="http://schemas.microsoft.com/office/powerpoint/2010/main" val="288389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t>
            </a:r>
            <a:r>
              <a:rPr lang="en-US" b="1" dirty="0"/>
              <a:t>Quality</a:t>
            </a:r>
            <a:r>
              <a:rPr lang="en-US" dirty="0"/>
              <a:t> Mean?</a:t>
            </a:r>
          </a:p>
        </p:txBody>
      </p:sp>
      <p:sp>
        <p:nvSpPr>
          <p:cNvPr id="3" name="Content Placeholder 2"/>
          <p:cNvSpPr>
            <a:spLocks noGrp="1"/>
          </p:cNvSpPr>
          <p:nvPr>
            <p:ph idx="1"/>
          </p:nvPr>
        </p:nvSpPr>
        <p:spPr>
          <a:xfrm>
            <a:off x="457200" y="1600200"/>
            <a:ext cx="4398040" cy="4876800"/>
          </a:xfrm>
        </p:spPr>
        <p:txBody>
          <a:bodyPr/>
          <a:lstStyle/>
          <a:p>
            <a:pPr marL="457200" indent="-457200">
              <a:buFont typeface="+mj-lt"/>
              <a:buAutoNum type="arabicPeriod"/>
            </a:pPr>
            <a:r>
              <a:rPr lang="en-US" dirty="0"/>
              <a:t>What is quality in home visiting services?</a:t>
            </a:r>
          </a:p>
          <a:p>
            <a:pPr marL="457200" indent="-457200">
              <a:buFont typeface="+mj-lt"/>
              <a:buAutoNum type="arabicPeriod"/>
            </a:pPr>
            <a:r>
              <a:rPr lang="en-US" dirty="0"/>
              <a:t>What does it mean to improve?</a:t>
            </a:r>
          </a:p>
          <a:p>
            <a:pPr marL="457200" indent="-457200">
              <a:buFont typeface="+mj-lt"/>
              <a:buAutoNum type="arabicPeriod"/>
            </a:pPr>
            <a:r>
              <a:rPr lang="en-US" dirty="0"/>
              <a:t>How do you define quality?</a:t>
            </a:r>
          </a:p>
          <a:p>
            <a:pPr marL="457200" indent="-457200">
              <a:buFont typeface="+mj-lt"/>
              <a:buAutoNum type="arabicPeriod"/>
            </a:pPr>
            <a:r>
              <a:rPr lang="en-US" dirty="0"/>
              <a:t>How do you measure quality?</a:t>
            </a:r>
          </a:p>
          <a:p>
            <a:pPr marL="457200" indent="-457200">
              <a:buFont typeface="+mj-lt"/>
              <a:buAutoNum type="arabicPeriod"/>
            </a:pPr>
            <a:r>
              <a:rPr lang="en-US" dirty="0"/>
              <a:t>How do you know you are offering quality services?</a:t>
            </a:r>
          </a:p>
        </p:txBody>
      </p:sp>
      <p:pic>
        <p:nvPicPr>
          <p:cNvPr id="4" name="Picture 3" descr="learning quality assurance standards, organizations and research ..."/>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855240" y="1524000"/>
            <a:ext cx="4279900" cy="4267200"/>
          </a:xfrm>
          <a:prstGeom prst="rect">
            <a:avLst/>
          </a:prstGeom>
        </p:spPr>
      </p:pic>
      <p:grpSp>
        <p:nvGrpSpPr>
          <p:cNvPr id="9" name="Group 8"/>
          <p:cNvGrpSpPr/>
          <p:nvPr/>
        </p:nvGrpSpPr>
        <p:grpSpPr>
          <a:xfrm>
            <a:off x="7906258" y="152400"/>
            <a:ext cx="1161542" cy="1110343"/>
            <a:chOff x="8077200" y="152400"/>
            <a:chExt cx="1161542" cy="1110343"/>
          </a:xfrm>
        </p:grpSpPr>
        <p:sp>
          <p:nvSpPr>
            <p:cNvPr id="7" name="Oval 6"/>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Tree>
    <p:extLst>
      <p:ext uri="{BB962C8B-B14F-4D97-AF65-F5344CB8AC3E}">
        <p14:creationId xmlns:p14="http://schemas.microsoft.com/office/powerpoint/2010/main" val="117048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CQI Models: Differing Methods, Same Goals</a:t>
            </a:r>
          </a:p>
        </p:txBody>
      </p:sp>
      <p:graphicFrame>
        <p:nvGraphicFramePr>
          <p:cNvPr id="7" name="Table 1"/>
          <p:cNvGraphicFramePr>
            <a:graphicFrameLocks noGrp="1"/>
          </p:cNvGraphicFramePr>
          <p:nvPr>
            <p:extLst>
              <p:ext uri="{D42A27DB-BD31-4B8C-83A1-F6EECF244321}">
                <p14:modId xmlns:p14="http://schemas.microsoft.com/office/powerpoint/2010/main" val="2721861119"/>
              </p:ext>
            </p:extLst>
          </p:nvPr>
        </p:nvGraphicFramePr>
        <p:xfrm>
          <a:off x="609601" y="1874520"/>
          <a:ext cx="7391399" cy="3924300"/>
        </p:xfrm>
        <a:graphic>
          <a:graphicData uri="http://schemas.openxmlformats.org/drawingml/2006/table">
            <a:tbl>
              <a:tblPr firstRow="1" bandRow="1">
                <a:tableStyleId>{7DF18680-E054-41AD-8BC1-D1AEF772440D}</a:tableStyleId>
              </a:tblPr>
              <a:tblGrid>
                <a:gridCol w="4190999">
                  <a:extLst>
                    <a:ext uri="{9D8B030D-6E8A-4147-A177-3AD203B41FA5}">
                      <a16:colId xmlns:a16="http://schemas.microsoft.com/office/drawing/2014/main" val="20000"/>
                    </a:ext>
                  </a:extLst>
                </a:gridCol>
                <a:gridCol w="3200400">
                  <a:extLst>
                    <a:ext uri="{9D8B030D-6E8A-4147-A177-3AD203B41FA5}">
                      <a16:colId xmlns:a16="http://schemas.microsoft.com/office/drawing/2014/main" val="20002"/>
                    </a:ext>
                  </a:extLst>
                </a:gridCol>
              </a:tblGrid>
              <a:tr h="609600">
                <a:tc>
                  <a:txBody>
                    <a:bodyPr/>
                    <a:lstStyle/>
                    <a:p>
                      <a:r>
                        <a:rPr lang="en-US" sz="2000">
                          <a:latin typeface="Calibri" panose="020F0502020204030204" pitchFamily="34" charset="0"/>
                        </a:rPr>
                        <a:t>Model Name</a:t>
                      </a:r>
                    </a:p>
                  </a:txBody>
                  <a:tcPr/>
                </a:tc>
                <a:tc>
                  <a:txBody>
                    <a:bodyPr/>
                    <a:lstStyle/>
                    <a:p>
                      <a:r>
                        <a:rPr lang="en-US" sz="2000">
                          <a:latin typeface="Calibri" panose="020F0502020204030204" pitchFamily="34" charset="0"/>
                        </a:rPr>
                        <a:t>Website</a:t>
                      </a:r>
                    </a:p>
                  </a:txBody>
                  <a:tcPr/>
                </a:tc>
                <a:extLst>
                  <a:ext uri="{0D108BD9-81ED-4DB2-BD59-A6C34878D82A}">
                    <a16:rowId xmlns:a16="http://schemas.microsoft.com/office/drawing/2014/main" val="10000"/>
                  </a:ext>
                </a:extLst>
              </a:tr>
              <a:tr h="1104900">
                <a:tc>
                  <a:txBody>
                    <a:bodyPr/>
                    <a:lstStyle/>
                    <a:p>
                      <a:r>
                        <a:rPr lang="en-US" sz="2000">
                          <a:solidFill>
                            <a:schemeClr val="accent5">
                              <a:lumMod val="75000"/>
                            </a:schemeClr>
                          </a:solidFill>
                          <a:latin typeface="Calibri" panose="020F0502020204030204" pitchFamily="34" charset="0"/>
                        </a:rPr>
                        <a:t>Model for Improvement (Institute for Healthcare Improvement)</a:t>
                      </a:r>
                    </a:p>
                  </a:txBody>
                  <a:tcPr/>
                </a:tc>
                <a:tc>
                  <a:txBody>
                    <a:bodyPr/>
                    <a:lstStyle/>
                    <a:p>
                      <a:r>
                        <a:rPr lang="en-US" sz="2000">
                          <a:solidFill>
                            <a:schemeClr val="accent5">
                              <a:lumMod val="75000"/>
                            </a:schemeClr>
                          </a:solidFill>
                          <a:latin typeface="Calibri" panose="020F0502020204030204" pitchFamily="34" charset="0"/>
                        </a:rPr>
                        <a:t>www.ihi.org</a:t>
                      </a:r>
                    </a:p>
                  </a:txBody>
                  <a:tcPr/>
                </a:tc>
                <a:extLst>
                  <a:ext uri="{0D108BD9-81ED-4DB2-BD59-A6C34878D82A}">
                    <a16:rowId xmlns:a16="http://schemas.microsoft.com/office/drawing/2014/main" val="10001"/>
                  </a:ext>
                </a:extLst>
              </a:tr>
              <a:tr h="1104900">
                <a:tc>
                  <a:txBody>
                    <a:bodyPr/>
                    <a:lstStyle/>
                    <a:p>
                      <a:r>
                        <a:rPr lang="en-US" sz="2000">
                          <a:solidFill>
                            <a:schemeClr val="accent5">
                              <a:lumMod val="75000"/>
                            </a:schemeClr>
                          </a:solidFill>
                          <a:latin typeface="Calibri" panose="020F0502020204030204" pitchFamily="34" charset="0"/>
                        </a:rPr>
                        <a:t>Six Sigma </a:t>
                      </a:r>
                      <a:r>
                        <a:rPr lang="en-US" sz="2000" u="none">
                          <a:solidFill>
                            <a:schemeClr val="accent5">
                              <a:lumMod val="75000"/>
                            </a:schemeClr>
                          </a:solidFill>
                          <a:latin typeface="Calibri" panose="020F0502020204030204" pitchFamily="34" charset="0"/>
                        </a:rPr>
                        <a:t>(</a:t>
                      </a:r>
                      <a:r>
                        <a:rPr lang="en-US" sz="2000" u="none" kern="1200">
                          <a:solidFill>
                            <a:schemeClr val="accent5">
                              <a:lumMod val="75000"/>
                            </a:schemeClr>
                          </a:solidFill>
                          <a:effectLst/>
                          <a:latin typeface="Calibri" panose="020F0502020204030204" pitchFamily="34" charset="0"/>
                        </a:rPr>
                        <a:t>Six Sigma Methodologies, Design for Six Sigma, or DFSS)</a:t>
                      </a:r>
                      <a:endParaRPr lang="en-US" sz="2000" b="0" u="none">
                        <a:solidFill>
                          <a:schemeClr val="accent5">
                            <a:lumMod val="75000"/>
                          </a:schemeClr>
                        </a:solidFill>
                        <a:latin typeface="Calibri" panose="020F0502020204030204" pitchFamily="34" charset="0"/>
                      </a:endParaRPr>
                    </a:p>
                  </a:txBody>
                  <a:tcPr/>
                </a:tc>
                <a:tc>
                  <a:txBody>
                    <a:bodyPr/>
                    <a:lstStyle/>
                    <a:p>
                      <a:r>
                        <a:rPr lang="en-US" sz="2000" u="none">
                          <a:solidFill>
                            <a:schemeClr val="accent5">
                              <a:lumMod val="75000"/>
                            </a:schemeClr>
                          </a:solidFill>
                          <a:latin typeface="Calibri" panose="020F0502020204030204" pitchFamily="34" charset="0"/>
                        </a:rPr>
                        <a:t>www.isixsigma.com</a:t>
                      </a:r>
                    </a:p>
                  </a:txBody>
                  <a:tcPr/>
                </a:tc>
                <a:extLst>
                  <a:ext uri="{0D108BD9-81ED-4DB2-BD59-A6C34878D82A}">
                    <a16:rowId xmlns:a16="http://schemas.microsoft.com/office/drawing/2014/main" val="10002"/>
                  </a:ext>
                </a:extLst>
              </a:tr>
              <a:tr h="1104900">
                <a:tc>
                  <a:txBody>
                    <a:bodyPr/>
                    <a:lstStyle/>
                    <a:p>
                      <a:r>
                        <a:rPr lang="en-US" sz="2000">
                          <a:solidFill>
                            <a:schemeClr val="accent5">
                              <a:lumMod val="75000"/>
                            </a:schemeClr>
                          </a:solidFill>
                          <a:latin typeface="Calibri" panose="020F0502020204030204" pitchFamily="34" charset="0"/>
                        </a:rPr>
                        <a:t>LEAN </a:t>
                      </a:r>
                      <a:r>
                        <a:rPr lang="en-US" sz="2000" u="none">
                          <a:solidFill>
                            <a:schemeClr val="accent5">
                              <a:lumMod val="75000"/>
                            </a:schemeClr>
                          </a:solidFill>
                          <a:latin typeface="Calibri" panose="020F0502020204030204" pitchFamily="34" charset="0"/>
                        </a:rPr>
                        <a:t>(</a:t>
                      </a:r>
                      <a:r>
                        <a:rPr lang="en-US" sz="2000" u="none" kern="1200">
                          <a:solidFill>
                            <a:schemeClr val="accent5">
                              <a:lumMod val="75000"/>
                            </a:schemeClr>
                          </a:solidFill>
                          <a:effectLst/>
                          <a:latin typeface="Calibri" panose="020F0502020204030204" pitchFamily="34" charset="0"/>
                        </a:rPr>
                        <a:t>Lean Enterprise, Toyota Production System, or TPS)</a:t>
                      </a:r>
                      <a:endParaRPr lang="en-US" sz="2000" b="0" u="none">
                        <a:solidFill>
                          <a:schemeClr val="accent5">
                            <a:lumMod val="75000"/>
                          </a:schemeClr>
                        </a:solidFill>
                        <a:latin typeface="Calibri" panose="020F0502020204030204" pitchFamily="34" charset="0"/>
                      </a:endParaRPr>
                    </a:p>
                  </a:txBody>
                  <a:tcPr/>
                </a:tc>
                <a:tc>
                  <a:txBody>
                    <a:bodyPr/>
                    <a:lstStyle/>
                    <a:p>
                      <a:r>
                        <a:rPr lang="en-US" sz="2000" dirty="0">
                          <a:solidFill>
                            <a:schemeClr val="accent5">
                              <a:lumMod val="75000"/>
                            </a:schemeClr>
                          </a:solidFill>
                          <a:latin typeface="Calibri" panose="020F0502020204030204" pitchFamily="34" charset="0"/>
                        </a:rPr>
                        <a:t>www.lean.org</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43888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extLst>
              <p:ext uri="{D42A27DB-BD31-4B8C-83A1-F6EECF244321}">
                <p14:modId xmlns:p14="http://schemas.microsoft.com/office/powerpoint/2010/main" val="2522055627"/>
              </p:ext>
            </p:extLst>
          </p:nvPr>
        </p:nvGraphicFramePr>
        <p:xfrm>
          <a:off x="-533400" y="609600"/>
          <a:ext cx="10287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1970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rgbClr val="292934"/>
      </a:dk1>
      <a:lt1>
        <a:srgbClr val="FFFFFF"/>
      </a:lt1>
      <a:dk2>
        <a:srgbClr val="37537B"/>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Version xmlns="http://schemas.microsoft.com/sharepoint/v3/fields" xsi:nil="true"/>
    <Active_x0020_Project xmlns="1c60471c-f084-4315-a5eb-9455db01c743">true</Active_x0020_Project>
    <Category xmlns="1c60471c-f084-4315-a5eb-9455db01c743" xsi:nil="true"/>
    <Sub_Category_1 xmlns="1c60471c-f084-4315-a5eb-9455db01c743" xsi:nil="true"/>
    <_ip_UnifiedCompliancePolicyProperties xmlns="http://schemas.microsoft.com/sharepoint/v3" xsi:nil="true"/>
    <_x0074_z21 xmlns="1c60471c-f084-4315-a5eb-9455db01c743">
      <UserInfo>
        <DisplayName/>
        <AccountId xsi:nil="true"/>
        <AccountType/>
      </UserInfo>
    </_x0074_z21>
    <Date_x0020_and_x0020_Time xmlns="1c60471c-f084-4315-a5eb-9455db01c7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A79EE78A01ED4B8B3596647828ED23" ma:contentTypeVersion="20" ma:contentTypeDescription="Create a new document." ma:contentTypeScope="" ma:versionID="829a532f6163e1774e110d84a2113203">
  <xsd:schema xmlns:xsd="http://www.w3.org/2001/XMLSchema" xmlns:xs="http://www.w3.org/2001/XMLSchema" xmlns:p="http://schemas.microsoft.com/office/2006/metadata/properties" xmlns:ns1="http://schemas.microsoft.com/sharepoint/v3" xmlns:ns2="http://schemas.microsoft.com/sharepoint/v3/fields" xmlns:ns3="1c60471c-f084-4315-a5eb-9455db01c743" xmlns:ns4="44439003-668a-4940-aa31-a697c9d9a1af" targetNamespace="http://schemas.microsoft.com/office/2006/metadata/properties" ma:root="true" ma:fieldsID="70e7b0f68445161a69774db384bd8e82" ns1:_="" ns2:_="" ns3:_="" ns4:_="">
    <xsd:import namespace="http://schemas.microsoft.com/sharepoint/v3"/>
    <xsd:import namespace="http://schemas.microsoft.com/sharepoint/v3/fields"/>
    <xsd:import namespace="1c60471c-f084-4315-a5eb-9455db01c743"/>
    <xsd:import namespace="44439003-668a-4940-aa31-a697c9d9a1af"/>
    <xsd:element name="properties">
      <xsd:complexType>
        <xsd:sequence>
          <xsd:element name="documentManagement">
            <xsd:complexType>
              <xsd:all>
                <xsd:element ref="ns2:_Version" minOccurs="0"/>
                <xsd:element ref="ns3:Date_x0020_and_x0020_Time" minOccurs="0"/>
                <xsd:element ref="ns4:SharedWithUsers" minOccurs="0"/>
                <xsd:element ref="ns3:Category" minOccurs="0"/>
                <xsd:element ref="ns3:Sub_Category_1" minOccurs="0"/>
                <xsd:element ref="ns4:SharingHintHash" minOccurs="0"/>
                <xsd:element ref="ns4:SharedWithDetails" minOccurs="0"/>
                <xsd:element ref="ns1:_ip_UnifiedCompliancePolicyProperties" minOccurs="0"/>
                <xsd:element ref="ns1:_ip_UnifiedCompliancePolicyUIAction" minOccurs="0"/>
                <xsd:element ref="ns4:LastSharedByUser" minOccurs="0"/>
                <xsd:element ref="ns4:LastSharedByTime" minOccurs="0"/>
                <xsd:element ref="ns3:_x0074_z21" minOccurs="0"/>
                <xsd:element ref="ns3:Active_x0020_Project"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60471c-f084-4315-a5eb-9455db01c743" elementFormDefault="qualified">
    <xsd:import namespace="http://schemas.microsoft.com/office/2006/documentManagement/types"/>
    <xsd:import namespace="http://schemas.microsoft.com/office/infopath/2007/PartnerControls"/>
    <xsd:element name="Date_x0020_and_x0020_Time" ma:index="9" nillable="true" ma:displayName="Date and Time" ma:description="Date and Time" ma:format="DateTime" ma:internalName="Date_x0020_and_x0020_Time">
      <xsd:simpleType>
        <xsd:restriction base="dms:DateTime"/>
      </xsd:simpleType>
    </xsd:element>
    <xsd:element name="Category" ma:index="11" nillable="true" ma:displayName="Category" ma:internalName="Category">
      <xsd:simpleType>
        <xsd:restriction base="dms:Text">
          <xsd:maxLength value="255"/>
        </xsd:restriction>
      </xsd:simpleType>
    </xsd:element>
    <xsd:element name="Sub_Category_1" ma:index="12" nillable="true" ma:displayName="Sub_Category_1" ma:internalName="Sub_Category_1">
      <xsd:simpleType>
        <xsd:restriction base="dms:Text">
          <xsd:maxLength value="255"/>
        </xsd:restriction>
      </xsd:simpleType>
    </xsd:element>
    <xsd:element name="_x0074_z21" ma:index="19" nillable="true" ma:displayName="Person or Group" ma:list="UserInfo" ma:internalName="_x0074_z2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ive_x0020_Project" ma:index="20" nillable="true" ma:displayName="Active Project" ma:default="1" ma:description="Column to indicate inactive project folders" ma:internalName="Active_x0020_Project">
      <xsd:simpleType>
        <xsd:restriction base="dms:Boolean"/>
      </xsd:simpleType>
    </xsd:element>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DateTaken" ma:index="23" nillable="true" ma:displayName="MediaServiceDateTaken" ma:description="" ma:hidden="true" ma:internalName="MediaServiceDateTaken" ma:readOnly="true">
      <xsd:simpleType>
        <xsd:restriction base="dms:Text"/>
      </xsd:simpleType>
    </xsd:element>
    <xsd:element name="MediaServiceAutoTags" ma:index="24" nillable="true" ma:displayName="MediaServiceAutoTags" ma:description="" ma:internalName="MediaServiceAutoTags"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Location" ma:index="26"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439003-668a-4940-aa31-a697c9d9a1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3" nillable="true" ma:displayName="Sharing Hint Hash" ma:internalName="SharingHintHash" ma:readOnly="true">
      <xsd:simpleType>
        <xsd:restriction base="dms:Text"/>
      </xsd:simpleType>
    </xsd:element>
    <xsd:element name="SharedWithDetails" ma:index="14" nillable="true" ma:displayName="Shared With Details"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4D0704-531D-42AB-A087-B17BD3E5E8EC}">
  <ds:schemaRefs>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schemas.microsoft.com/sharepoint/v3"/>
    <ds:schemaRef ds:uri="http://purl.org/dc/elements/1.1/"/>
    <ds:schemaRef ds:uri="http://schemas.microsoft.com/office/infopath/2007/PartnerControls"/>
    <ds:schemaRef ds:uri="44439003-668a-4940-aa31-a697c9d9a1af"/>
    <ds:schemaRef ds:uri="http://schemas.openxmlformats.org/package/2006/metadata/core-properties"/>
    <ds:schemaRef ds:uri="1c60471c-f084-4315-a5eb-9455db01c743"/>
    <ds:schemaRef ds:uri="http://schemas.microsoft.com/sharepoint/v3/fields"/>
  </ds:schemaRefs>
</ds:datastoreItem>
</file>

<file path=customXml/itemProps2.xml><?xml version="1.0" encoding="utf-8"?>
<ds:datastoreItem xmlns:ds="http://schemas.openxmlformats.org/officeDocument/2006/customXml" ds:itemID="{E08B08CA-4B13-46BA-9D35-61C23FBAB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1c60471c-f084-4315-a5eb-9455db01c743"/>
    <ds:schemaRef ds:uri="44439003-668a-4940-aa31-a697c9d9a1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A56C85-0AFF-4A05-B3E1-5007BC8656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10760</TotalTime>
  <Words>2452</Words>
  <Application>Microsoft Office PowerPoint</Application>
  <PresentationFormat>On-screen Show (4:3)</PresentationFormat>
  <Paragraphs>325</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Courier New</vt:lpstr>
      <vt:lpstr>Segoe UI</vt:lpstr>
      <vt:lpstr>Times New Roman</vt:lpstr>
      <vt:lpstr>Clarity</vt:lpstr>
      <vt:lpstr>Continuous Quality Improvement Toolkit  A Resource for Maternal, Infant, and Early Childhood Home Visiting Program Awardees</vt:lpstr>
      <vt:lpstr>CQI Training Overview</vt:lpstr>
      <vt:lpstr>Introduction to CQI: Learning Objectives </vt:lpstr>
      <vt:lpstr>CQI is …</vt:lpstr>
      <vt:lpstr>What is cqi?</vt:lpstr>
      <vt:lpstr>PowerPoint Presentation</vt:lpstr>
      <vt:lpstr>What Does Quality Mean?</vt:lpstr>
      <vt:lpstr>CQI Models: Differing Methods, Same Goals</vt:lpstr>
      <vt:lpstr>PowerPoint Presentation</vt:lpstr>
      <vt:lpstr>Why do cqi?</vt:lpstr>
      <vt:lpstr>PowerPoint Presentation</vt:lpstr>
      <vt:lpstr>5 Reasons for CQI </vt:lpstr>
      <vt:lpstr>5 Reasons for CQI </vt:lpstr>
      <vt:lpstr>5 Reasons for CQI </vt:lpstr>
      <vt:lpstr>5 Reasons for CQI </vt:lpstr>
      <vt:lpstr>5 Reasons for CQI </vt:lpstr>
      <vt:lpstr>5 Reasons for CQI </vt:lpstr>
      <vt:lpstr>PowerPoint Presentation</vt:lpstr>
      <vt:lpstr>PowerPoint Presentation</vt:lpstr>
      <vt:lpstr>PowerPoint Presentation</vt:lpstr>
      <vt:lpstr>PowerPoint Presentation</vt:lpstr>
      <vt:lpstr>PowerPoint Presentation</vt:lpstr>
      <vt:lpstr>QA vs. QI Quiz</vt:lpstr>
      <vt:lpstr>QA vs. QI Quiz</vt:lpstr>
      <vt:lpstr>QA and QI Experience</vt:lpstr>
      <vt:lpstr>Remember...</vt:lpstr>
      <vt:lpstr>Additional CQI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Quality Improvement for miechv grantees:    Introduction</dc:title>
  <dc:creator>Mallory Quigley</dc:creator>
  <cp:lastModifiedBy>Doreen Major Ryan</cp:lastModifiedBy>
  <cp:revision>97</cp:revision>
  <dcterms:modified xsi:type="dcterms:W3CDTF">2018-07-13T21:14:24Z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0x010100A6A79EE78A01ED4B8B3596647828ED23</vt:lpwstr>
  </property>
</Properties>
</file>