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528" r:id="rId5"/>
    <p:sldId id="525" r:id="rId6"/>
    <p:sldId id="523" r:id="rId7"/>
    <p:sldId id="486" r:id="rId8"/>
    <p:sldId id="504" r:id="rId9"/>
    <p:sldId id="506" r:id="rId10"/>
    <p:sldId id="488" r:id="rId11"/>
    <p:sldId id="519" r:id="rId12"/>
    <p:sldId id="489" r:id="rId13"/>
    <p:sldId id="490" r:id="rId14"/>
    <p:sldId id="491" r:id="rId15"/>
    <p:sldId id="492" r:id="rId16"/>
    <p:sldId id="509" r:id="rId17"/>
    <p:sldId id="510" r:id="rId18"/>
    <p:sldId id="515" r:id="rId19"/>
    <p:sldId id="527" r:id="rId20"/>
    <p:sldId id="508" r:id="rId21"/>
    <p:sldId id="507" r:id="rId22"/>
    <p:sldId id="516" r:id="rId23"/>
    <p:sldId id="500" r:id="rId24"/>
    <p:sldId id="501" r:id="rId25"/>
    <p:sldId id="520" r:id="rId26"/>
    <p:sldId id="521" r:id="rId27"/>
    <p:sldId id="522" r:id="rId28"/>
    <p:sldId id="526" r:id="rId29"/>
    <p:sldId id="514" r:id="rId30"/>
    <p:sldId id="41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Zaid" initials="SZ" lastIdx="73" clrIdx="0"/>
  <p:cmAuthor id="1" name="Susan" initials="S" lastIdx="36" clrIdx="1"/>
  <p:cmAuthor id="2" name="Matthew J. Poes" initials="MJP" lastIdx="28" clrIdx="2"/>
  <p:cmAuthor id="3" name="Kate Lyon" initials="KL" lastIdx="2" clrIdx="3"/>
  <p:cmAuthor id="4" name="Waidelich, Elisa J (DOH)" initials="EJW" lastIdx="6" clrIdx="4"/>
  <p:cmAuthor id="5" name="Mallory Quigley" initials="MQ" lastIdx="63" clrIdx="5">
    <p:extLst/>
  </p:cmAuthor>
  <p:cmAuthor id="6" name="Kassie Mae Miller" initials="KMM" lastIdx="28" clrIdx="6">
    <p:extLst/>
  </p:cmAuthor>
  <p:cmAuthor id="7" name="JBA" initials="JBA" lastIdx="10" clrIdx="7">
    <p:extLst/>
  </p:cmAuthor>
  <p:cmAuthor id="8" name="Mallory Quigley Clark" initials="MC" lastIdx="8" clrIdx="8">
    <p:extLst/>
  </p:cmAuthor>
  <p:cmAuthor id="9" name="Mary Mariani" initials="MM" lastIdx="10" clrIdx="9">
    <p:extLst/>
  </p:cmAuthor>
  <p:cmAuthor id="10" name="Mary Mariani" initials="MM [2]" lastIdx="1" clrIdx="10">
    <p:extLst/>
  </p:cmAuthor>
  <p:cmAuthor id="11" name="Mary Mariani" initials="MM [3]" lastIdx="1" clrIdx="11">
    <p:extLst/>
  </p:cmAuthor>
  <p:cmAuthor id="12" name="Mary Mariani" initials="MM [4]" lastIdx="1" clrIdx="12">
    <p:extLst/>
  </p:cmAuthor>
  <p:cmAuthor id="13" name="Mary Mariani" initials="MM [5]" lastIdx="1" clrIdx="13">
    <p:extLst/>
  </p:cmAuthor>
  <p:cmAuthor id="14" name="Mary Mariani" initials="MM [6]" lastIdx="1" clrIdx="14">
    <p:extLst/>
  </p:cmAuthor>
  <p:cmAuthor id="15" name="Mary Mariani" initials="MM [7]" lastIdx="1" clrIdx="15">
    <p:extLst/>
  </p:cmAuthor>
  <p:cmAuthor id="16" name="Mary Mariani" initials="MM [8]" lastIdx="1" clrIdx="16">
    <p:extLst/>
  </p:cmAuthor>
  <p:cmAuthor id="17" name="Mary Mariani" initials="MM [9]" lastIdx="1" clrIdx="17">
    <p:extLst/>
  </p:cmAuthor>
  <p:cmAuthor id="18" name="Mallory Quigley Clark" initials="MQC" lastIdx="22" clrIdx="18">
    <p:extLst/>
  </p:cmAuthor>
  <p:cmAuthor id="19" name="KM Miller" initials="KM Miller" lastIdx="3" clrIdx="19">
    <p:extLst/>
  </p:cmAuthor>
  <p:cmAuthor id="20" name="Julie Leis" initials="JL" lastIdx="28" clrIdx="20">
    <p:extLst/>
  </p:cmAuthor>
  <p:cmAuthor id="21" name="Pooja Gupta" initials="PG" lastIdx="9"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37B"/>
    <a:srgbClr val="4D5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16" autoAdjust="0"/>
  </p:normalViewPr>
  <p:slideViewPr>
    <p:cSldViewPr snapToGrid="0">
      <p:cViewPr varScale="1">
        <p:scale>
          <a:sx n="87" d="100"/>
          <a:sy n="87" d="100"/>
        </p:scale>
        <p:origin x="230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11032072378799E-2"/>
          <c:y val="4.3016914552347602E-2"/>
          <c:w val="0.89880040188047905"/>
          <c:h val="0.71708199669485795"/>
        </c:manualLayout>
      </c:layout>
      <c:lineChart>
        <c:grouping val="standard"/>
        <c:varyColors val="0"/>
        <c:ser>
          <c:idx val="0"/>
          <c:order val="0"/>
          <c:tx>
            <c:strRef>
              <c:f>Sheet1!$B$1</c:f>
              <c:strCache>
                <c:ptCount val="1"/>
                <c:pt idx="0">
                  <c:v>Average</c:v>
                </c:pt>
              </c:strCache>
            </c:strRef>
          </c:tx>
          <c:spPr>
            <a:ln w="60325" cap="rnd">
              <a:solidFill>
                <a:schemeClr val="accent5"/>
              </a:solidFill>
              <a:round/>
            </a:ln>
            <a:effectLst/>
          </c:spPr>
          <c:marker>
            <c:symbol val="circle"/>
            <c:size val="14"/>
            <c:spPr>
              <a:solidFill>
                <a:schemeClr val="accent5"/>
              </a:solidFill>
              <a:ln w="9525">
                <a:solidFill>
                  <a:schemeClr val="accent5"/>
                </a:solidFill>
              </a:ln>
              <a:effectLst/>
            </c:spPr>
          </c:marker>
          <c:cat>
            <c:strRef>
              <c:f>Sheet1!$A$2:$A$5</c:f>
              <c:strCache>
                <c:ptCount val="4"/>
                <c:pt idx="0">
                  <c:v>July</c:v>
                </c:pt>
                <c:pt idx="1">
                  <c:v>August</c:v>
                </c:pt>
                <c:pt idx="2">
                  <c:v>September</c:v>
                </c:pt>
                <c:pt idx="3">
                  <c:v>November</c:v>
                </c:pt>
              </c:strCache>
            </c:strRef>
          </c:cat>
          <c:val>
            <c:numRef>
              <c:f>Sheet1!$B$2:$B$5</c:f>
              <c:numCache>
                <c:formatCode>0%</c:formatCode>
                <c:ptCount val="4"/>
                <c:pt idx="0">
                  <c:v>0.3</c:v>
                </c:pt>
                <c:pt idx="1">
                  <c:v>0.24</c:v>
                </c:pt>
                <c:pt idx="2">
                  <c:v>0.16</c:v>
                </c:pt>
                <c:pt idx="3">
                  <c:v>0.21</c:v>
                </c:pt>
              </c:numCache>
            </c:numRef>
          </c:val>
          <c:smooth val="0"/>
          <c:extLst xmlns:c16r2="http://schemas.microsoft.com/office/drawing/2015/06/chart">
            <c:ext xmlns:c16="http://schemas.microsoft.com/office/drawing/2014/chart" uri="{C3380CC4-5D6E-409C-BE32-E72D297353CC}">
              <c16:uniqueId val="{00000000-6458-458F-99A7-2A776AF23490}"/>
            </c:ext>
          </c:extLst>
        </c:ser>
        <c:ser>
          <c:idx val="1"/>
          <c:order val="1"/>
          <c:tx>
            <c:strRef>
              <c:f>Sheet1!$C$1</c:f>
              <c:strCache>
                <c:ptCount val="1"/>
                <c:pt idx="0">
                  <c:v>Target</c:v>
                </c:pt>
              </c:strCache>
            </c:strRef>
          </c:tx>
          <c:spPr>
            <a:ln w="76200" cap="rnd">
              <a:solidFill>
                <a:schemeClr val="accent2">
                  <a:alpha val="41000"/>
                </a:schemeClr>
              </a:solidFill>
              <a:round/>
            </a:ln>
            <a:effectLst/>
          </c:spPr>
          <c:marker>
            <c:symbol val="none"/>
          </c:marker>
          <c:cat>
            <c:strRef>
              <c:f>Sheet1!$A$2:$A$5</c:f>
              <c:strCache>
                <c:ptCount val="4"/>
                <c:pt idx="0">
                  <c:v>July</c:v>
                </c:pt>
                <c:pt idx="1">
                  <c:v>August</c:v>
                </c:pt>
                <c:pt idx="2">
                  <c:v>September</c:v>
                </c:pt>
                <c:pt idx="3">
                  <c:v>November</c:v>
                </c:pt>
              </c:strCache>
            </c:strRef>
          </c:cat>
          <c:val>
            <c:numRef>
              <c:f>Sheet1!$C$2:$C$5</c:f>
              <c:numCache>
                <c:formatCode>0%</c:formatCode>
                <c:ptCount val="4"/>
                <c:pt idx="0">
                  <c:v>0.27</c:v>
                </c:pt>
                <c:pt idx="1">
                  <c:v>0.27</c:v>
                </c:pt>
                <c:pt idx="2">
                  <c:v>0.27</c:v>
                </c:pt>
                <c:pt idx="3">
                  <c:v>0.27</c:v>
                </c:pt>
              </c:numCache>
            </c:numRef>
          </c:val>
          <c:smooth val="0"/>
          <c:extLst xmlns:c16r2="http://schemas.microsoft.com/office/drawing/2015/06/chart">
            <c:ext xmlns:c16="http://schemas.microsoft.com/office/drawing/2014/chart" uri="{C3380CC4-5D6E-409C-BE32-E72D297353CC}">
              <c16:uniqueId val="{00000001-6458-458F-99A7-2A776AF23490}"/>
            </c:ext>
          </c:extLst>
        </c:ser>
        <c:dLbls>
          <c:showLegendKey val="0"/>
          <c:showVal val="0"/>
          <c:showCatName val="0"/>
          <c:showSerName val="0"/>
          <c:showPercent val="0"/>
          <c:showBubbleSize val="0"/>
        </c:dLbls>
        <c:marker val="1"/>
        <c:smooth val="0"/>
        <c:axId val="499207976"/>
        <c:axId val="499208368"/>
      </c:lineChart>
      <c:catAx>
        <c:axId val="49920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9208368"/>
        <c:crosses val="autoZero"/>
        <c:auto val="1"/>
        <c:lblAlgn val="ctr"/>
        <c:lblOffset val="100"/>
        <c:noMultiLvlLbl val="0"/>
      </c:catAx>
      <c:valAx>
        <c:axId val="4992083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9207976"/>
        <c:crosses val="autoZero"/>
        <c:crossBetween val="between"/>
      </c:valAx>
      <c:spPr>
        <a:noFill/>
        <a:ln>
          <a:noFill/>
        </a:ln>
        <a:effectLst/>
      </c:spPr>
    </c:plotArea>
    <c:legend>
      <c:legendPos val="b"/>
      <c:layout>
        <c:manualLayout>
          <c:xMode val="edge"/>
          <c:yMode val="edge"/>
          <c:x val="0.35239982575107098"/>
          <c:y val="0.90101259842519699"/>
          <c:w val="0.41352330327623199"/>
          <c:h val="7.89874015748032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03215223097093E-2"/>
          <c:y val="0.107203248031496"/>
          <c:w val="0.88468011811023595"/>
          <c:h val="0.67593420787036695"/>
        </c:manualLayout>
      </c:layout>
      <c:lineChart>
        <c:grouping val="standard"/>
        <c:varyColors val="0"/>
        <c:ser>
          <c:idx val="0"/>
          <c:order val="0"/>
          <c:tx>
            <c:strRef>
              <c:f>Sheet1!$B$1</c:f>
              <c:strCache>
                <c:ptCount val="1"/>
                <c:pt idx="0">
                  <c:v>Screening Rate</c:v>
                </c:pt>
              </c:strCache>
            </c:strRef>
          </c:tx>
          <c:spPr>
            <a:ln w="63500" cap="rnd">
              <a:solidFill>
                <a:schemeClr val="accent5"/>
              </a:solidFill>
              <a:round/>
            </a:ln>
            <a:effectLst/>
          </c:spPr>
          <c:marker>
            <c:symbol val="circle"/>
            <c:size val="13"/>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Jan</c:v>
                </c:pt>
                <c:pt idx="1">
                  <c:v>Feb</c:v>
                </c:pt>
                <c:pt idx="2">
                  <c:v>Mar</c:v>
                </c:pt>
                <c:pt idx="3">
                  <c:v>Apr</c:v>
                </c:pt>
                <c:pt idx="4">
                  <c:v>May</c:v>
                </c:pt>
                <c:pt idx="5">
                  <c:v>June</c:v>
                </c:pt>
                <c:pt idx="6">
                  <c:v>July</c:v>
                </c:pt>
                <c:pt idx="7">
                  <c:v>Aug</c:v>
                </c:pt>
              </c:strCache>
            </c:strRef>
          </c:cat>
          <c:val>
            <c:numRef>
              <c:f>Sheet1!$B$2:$B$9</c:f>
              <c:numCache>
                <c:formatCode>0%</c:formatCode>
                <c:ptCount val="8"/>
                <c:pt idx="0">
                  <c:v>0.19</c:v>
                </c:pt>
                <c:pt idx="1">
                  <c:v>0.48</c:v>
                </c:pt>
                <c:pt idx="2">
                  <c:v>0.78</c:v>
                </c:pt>
                <c:pt idx="3">
                  <c:v>0.74</c:v>
                </c:pt>
                <c:pt idx="4">
                  <c:v>0.77</c:v>
                </c:pt>
                <c:pt idx="5">
                  <c:v>0.98</c:v>
                </c:pt>
                <c:pt idx="6">
                  <c:v>0.96</c:v>
                </c:pt>
                <c:pt idx="7">
                  <c:v>0.99</c:v>
                </c:pt>
              </c:numCache>
            </c:numRef>
          </c:val>
          <c:smooth val="0"/>
          <c:extLst xmlns:c16r2="http://schemas.microsoft.com/office/drawing/2015/06/chart">
            <c:ext xmlns:c16="http://schemas.microsoft.com/office/drawing/2014/chart" uri="{C3380CC4-5D6E-409C-BE32-E72D297353CC}">
              <c16:uniqueId val="{00000000-4058-4B0F-B236-B0C520FCEF74}"/>
            </c:ext>
          </c:extLst>
        </c:ser>
        <c:ser>
          <c:idx val="1"/>
          <c:order val="1"/>
          <c:tx>
            <c:strRef>
              <c:f>Sheet1!$C$1</c:f>
              <c:strCache>
                <c:ptCount val="1"/>
                <c:pt idx="0">
                  <c:v>Target</c:v>
                </c:pt>
              </c:strCache>
            </c:strRef>
          </c:tx>
          <c:spPr>
            <a:ln w="63500" cap="rnd">
              <a:solidFill>
                <a:schemeClr val="accent3">
                  <a:lumMod val="40000"/>
                  <a:lumOff val="60000"/>
                </a:schemeClr>
              </a:solidFill>
              <a:round/>
            </a:ln>
            <a:effectLst/>
          </c:spPr>
          <c:marker>
            <c:symbol val="none"/>
          </c:marker>
          <c:cat>
            <c:strRef>
              <c:f>Sheet1!$A$2:$A$9</c:f>
              <c:strCache>
                <c:ptCount val="8"/>
                <c:pt idx="0">
                  <c:v>Jan</c:v>
                </c:pt>
                <c:pt idx="1">
                  <c:v>Feb</c:v>
                </c:pt>
                <c:pt idx="2">
                  <c:v>Mar</c:v>
                </c:pt>
                <c:pt idx="3">
                  <c:v>Apr</c:v>
                </c:pt>
                <c:pt idx="4">
                  <c:v>May</c:v>
                </c:pt>
                <c:pt idx="5">
                  <c:v>June</c:v>
                </c:pt>
                <c:pt idx="6">
                  <c:v>July</c:v>
                </c:pt>
                <c:pt idx="7">
                  <c:v>Aug</c:v>
                </c:pt>
              </c:strCache>
            </c:strRef>
          </c:cat>
          <c:val>
            <c:numRef>
              <c:f>Sheet1!$C$2:$C$9</c:f>
              <c:numCache>
                <c:formatCode>0%</c:formatCode>
                <c:ptCount val="8"/>
                <c:pt idx="0">
                  <c:v>0.85</c:v>
                </c:pt>
                <c:pt idx="1">
                  <c:v>0.85</c:v>
                </c:pt>
                <c:pt idx="2">
                  <c:v>0.85</c:v>
                </c:pt>
                <c:pt idx="3">
                  <c:v>0.85</c:v>
                </c:pt>
                <c:pt idx="4">
                  <c:v>0.85</c:v>
                </c:pt>
                <c:pt idx="5">
                  <c:v>0.85</c:v>
                </c:pt>
                <c:pt idx="6">
                  <c:v>0.85</c:v>
                </c:pt>
                <c:pt idx="7">
                  <c:v>0.85</c:v>
                </c:pt>
              </c:numCache>
            </c:numRef>
          </c:val>
          <c:smooth val="0"/>
          <c:extLst xmlns:c16r2="http://schemas.microsoft.com/office/drawing/2015/06/chart">
            <c:ext xmlns:c16="http://schemas.microsoft.com/office/drawing/2014/chart" uri="{C3380CC4-5D6E-409C-BE32-E72D297353CC}">
              <c16:uniqueId val="{00000001-4058-4B0F-B236-B0C520FCEF74}"/>
            </c:ext>
          </c:extLst>
        </c:ser>
        <c:dLbls>
          <c:showLegendKey val="0"/>
          <c:showVal val="0"/>
          <c:showCatName val="0"/>
          <c:showSerName val="0"/>
          <c:showPercent val="0"/>
          <c:showBubbleSize val="0"/>
        </c:dLbls>
        <c:marker val="1"/>
        <c:smooth val="0"/>
        <c:axId val="498110128"/>
        <c:axId val="499406264"/>
      </c:lineChart>
      <c:catAx>
        <c:axId val="49811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99406264"/>
        <c:crosses val="autoZero"/>
        <c:auto val="1"/>
        <c:lblAlgn val="ctr"/>
        <c:lblOffset val="100"/>
        <c:noMultiLvlLbl val="0"/>
      </c:catAx>
      <c:valAx>
        <c:axId val="4994062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98110128"/>
        <c:crosses val="autoZero"/>
        <c:crossBetween val="between"/>
        <c:majorUnit val="0.2"/>
      </c:valAx>
      <c:spPr>
        <a:noFill/>
        <a:ln>
          <a:noFill/>
        </a:ln>
        <a:effectLst/>
      </c:spPr>
    </c:plotArea>
    <c:legend>
      <c:legendPos val="b"/>
      <c:layout>
        <c:manualLayout>
          <c:xMode val="edge"/>
          <c:yMode val="edge"/>
          <c:x val="0.28369117226683299"/>
          <c:y val="0.90713634820310696"/>
          <c:w val="0.43261765546633402"/>
          <c:h val="7.508199513921380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600">
          <a:latin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03215223097093E-2"/>
          <c:y val="0.107203248031496"/>
          <c:w val="0.88468011811023595"/>
          <c:h val="0.74851494369655402"/>
        </c:manualLayout>
      </c:layout>
      <c:lineChart>
        <c:grouping val="standard"/>
        <c:varyColors val="0"/>
        <c:ser>
          <c:idx val="0"/>
          <c:order val="0"/>
          <c:tx>
            <c:strRef>
              <c:f>Sheet1!$B$1</c:f>
              <c:strCache>
                <c:ptCount val="1"/>
                <c:pt idx="0">
                  <c:v>Screening Rate</c:v>
                </c:pt>
              </c:strCache>
            </c:strRef>
          </c:tx>
          <c:spPr>
            <a:ln w="63500" cap="rnd">
              <a:solidFill>
                <a:schemeClr val="accent5"/>
              </a:solidFill>
              <a:round/>
            </a:ln>
            <a:effectLst/>
          </c:spPr>
          <c:marker>
            <c:symbol val="circle"/>
            <c:size val="13"/>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Sheet1!$B$2:$B$13</c:f>
              <c:numCache>
                <c:formatCode>0%</c:formatCode>
                <c:ptCount val="12"/>
                <c:pt idx="0">
                  <c:v>0.19</c:v>
                </c:pt>
                <c:pt idx="1">
                  <c:v>0.24</c:v>
                </c:pt>
                <c:pt idx="2">
                  <c:v>0.18</c:v>
                </c:pt>
                <c:pt idx="3">
                  <c:v>0.18</c:v>
                </c:pt>
                <c:pt idx="4">
                  <c:v>0.34</c:v>
                </c:pt>
                <c:pt idx="5">
                  <c:v>0.42</c:v>
                </c:pt>
                <c:pt idx="6">
                  <c:v>0.38</c:v>
                </c:pt>
                <c:pt idx="7">
                  <c:v>0.66</c:v>
                </c:pt>
                <c:pt idx="8">
                  <c:v>0.78</c:v>
                </c:pt>
                <c:pt idx="9">
                  <c:v>0.97</c:v>
                </c:pt>
                <c:pt idx="10">
                  <c:v>0.95</c:v>
                </c:pt>
                <c:pt idx="11">
                  <c:v>0.98</c:v>
                </c:pt>
              </c:numCache>
            </c:numRef>
          </c:val>
          <c:smooth val="0"/>
          <c:extLst xmlns:c16r2="http://schemas.microsoft.com/office/drawing/2015/06/chart">
            <c:ext xmlns:c16="http://schemas.microsoft.com/office/drawing/2014/chart" uri="{C3380CC4-5D6E-409C-BE32-E72D297353CC}">
              <c16:uniqueId val="{00000000-4058-4B0F-B236-B0C520FCEF74}"/>
            </c:ext>
          </c:extLst>
        </c:ser>
        <c:dLbls>
          <c:showLegendKey val="0"/>
          <c:showVal val="0"/>
          <c:showCatName val="0"/>
          <c:showSerName val="0"/>
          <c:showPercent val="0"/>
          <c:showBubbleSize val="0"/>
        </c:dLbls>
        <c:marker val="1"/>
        <c:smooth val="0"/>
        <c:axId val="499406656"/>
        <c:axId val="499407048"/>
      </c:lineChart>
      <c:catAx>
        <c:axId val="49940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99407048"/>
        <c:crosses val="autoZero"/>
        <c:auto val="1"/>
        <c:lblAlgn val="ctr"/>
        <c:lblOffset val="100"/>
        <c:noMultiLvlLbl val="0"/>
      </c:catAx>
      <c:valAx>
        <c:axId val="4994070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994066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0.03361</cdr:x>
      <cdr:y>0.92182</cdr:y>
    </cdr:from>
    <cdr:to>
      <cdr:x>0.09778</cdr:x>
      <cdr:y>1</cdr:y>
    </cdr:to>
    <cdr:sp macro="" textlink="">
      <cdr:nvSpPr>
        <cdr:cNvPr id="2" name="TextBox 7"/>
        <cdr:cNvSpPr txBox="1"/>
      </cdr:nvSpPr>
      <cdr:spPr>
        <a:xfrm xmlns:a="http://schemas.openxmlformats.org/drawingml/2006/main">
          <a:off x="272869" y="6425474"/>
          <a:ext cx="52088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tx2"/>
              </a:solidFill>
            </a:rPr>
            <a:t>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22B0DF-3E41-4354-8729-EF32F2F006D1}" type="datetimeFigureOut">
              <a:rPr lang="en-US" smtClean="0"/>
              <a:t>7/25/2018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3DF58-3088-4C6A-8980-7F8A83783F0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34130-9D75-4168-9007-280E554272C1}"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28201-4BBF-455A-9765-CF9869D2B1B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presentation is intended to be delivered by state-level CQI support staff. The notes are a suggested script for the presenter. Please see the accompanying Facilitation Guide and handouts. </a:t>
            </a: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120A4E4B-C897-4641-A345-FB8C86A27A9C}"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3568335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High-quality data can help drive better outcomes. </a:t>
            </a:r>
          </a:p>
          <a:p>
            <a:pPr marL="171450" lvl="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Collecting standardized data allows staff to conduct analyses to monitor the effectiveness of their home visiting programs.</a:t>
            </a:r>
          </a:p>
          <a:p>
            <a:pPr marL="171450" lvl="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When programs are regularly monitored, data can be used to drive action (such as in a CQI approach) to lead to improved program processes.</a:t>
            </a:r>
          </a:p>
          <a:p>
            <a:pPr marL="171450" lvl="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As processes are enhanced, and the enhancements are regularly monitored using quality data, home visiting programs are able to provide services that produce better outcomes.</a:t>
            </a:r>
          </a:p>
          <a:p>
            <a:endParaRPr lang="en-US" baseline="0" dirty="0"/>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fld id="{DC422F01-C0C7-4B7E-881E-BD52D1275B0E}"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5372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a:solidFill>
                  <a:schemeClr val="tx1"/>
                </a:solidFill>
              </a:rPr>
              <a:t>It’s important not to wait until the project is over to review your data and address data quality issues.</a:t>
            </a:r>
          </a:p>
          <a:p>
            <a:pPr marL="171450" indent="-171450">
              <a:buFont typeface="Arial" panose="020B0604020202020204" pitchFamily="34" charset="0"/>
              <a:buChar char="•"/>
            </a:pPr>
            <a:r>
              <a:rPr lang="en-US" i="0" baseline="0" dirty="0">
                <a:solidFill>
                  <a:schemeClr val="tx1"/>
                </a:solidFill>
              </a:rPr>
              <a:t>How often have you looked at a report at the end of the month, quarter, or year only to find numbers (data) you know cannot be right? </a:t>
            </a:r>
          </a:p>
          <a:p>
            <a:pPr marL="171450" indent="-171450">
              <a:buFont typeface="Arial" panose="020B0604020202020204" pitchFamily="34" charset="0"/>
              <a:buChar char="•"/>
            </a:pPr>
            <a:r>
              <a:rPr lang="en-US" i="0" baseline="0" dirty="0">
                <a:solidFill>
                  <a:schemeClr val="tx1"/>
                </a:solidFill>
              </a:rPr>
              <a:t>Conducting ongoing monitoring can prevent </a:t>
            </a:r>
            <a:r>
              <a:rPr lang="en-US" dirty="0">
                <a:solidFill>
                  <a:schemeClr val="tx1"/>
                </a:solidFill>
              </a:rPr>
              <a:t>these types of issues </a:t>
            </a:r>
            <a:r>
              <a:rPr lang="en-US" i="0" baseline="0" dirty="0">
                <a:solidFill>
                  <a:schemeClr val="tx1"/>
                </a:solidFill>
              </a:rPr>
              <a:t>when it comes time to utilize data for CQI or report data to stakeholders.</a:t>
            </a: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fld id="{92EF3AA4-1EFA-40B7-BE64-C1FB77027E8F}"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90412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81616"/>
          </a:xfrm>
        </p:spPr>
        <p:txBody>
          <a:bodyPr/>
          <a:lstStyle/>
          <a:p>
            <a:pPr marL="171450" indent="-171450">
              <a:buFont typeface="Arial" panose="020B0604020202020204" pitchFamily="34" charset="0"/>
              <a:buChar char="•"/>
            </a:pPr>
            <a:r>
              <a:rPr lang="en-US" dirty="0">
                <a:solidFill>
                  <a:schemeClr val="tx1"/>
                </a:solidFill>
              </a:rPr>
              <a:t>Ensuring that all staff members</a:t>
            </a:r>
            <a:r>
              <a:rPr lang="en-US" baseline="0" dirty="0">
                <a:solidFill>
                  <a:schemeClr val="tx1"/>
                </a:solidFill>
              </a:rPr>
              <a:t> are comfortable with data collection tools, and that they understand the processes associated with reporting quality data, can enhance buy-in for collecting better data.</a:t>
            </a:r>
          </a:p>
          <a:p>
            <a:pPr marL="171450" indent="-171450">
              <a:buFont typeface="Arial" panose="020B0604020202020204" pitchFamily="34" charset="0"/>
              <a:buChar char="•"/>
            </a:pPr>
            <a:r>
              <a:rPr lang="en-US" i="0" baseline="0" dirty="0">
                <a:solidFill>
                  <a:schemeClr val="tx1"/>
                </a:solidFill>
              </a:rPr>
              <a:t>Here are several points to consider within your agency:</a:t>
            </a:r>
          </a:p>
          <a:p>
            <a:pPr marL="628650" lvl="1" indent="-171450">
              <a:buFont typeface="Courier New" panose="02070309020205020404" pitchFamily="49" charset="0"/>
              <a:buChar char="o"/>
            </a:pPr>
            <a:r>
              <a:rPr lang="en-US" i="0" baseline="0" dirty="0">
                <a:solidFill>
                  <a:schemeClr val="tx1"/>
                </a:solidFill>
              </a:rPr>
              <a:t>Do all the staff know why they are collecting data or using certain tools? </a:t>
            </a:r>
          </a:p>
          <a:p>
            <a:pPr marL="628650" lvl="1" indent="-171450">
              <a:buFont typeface="Courier New" panose="02070309020205020404" pitchFamily="49" charset="0"/>
              <a:buChar char="o"/>
            </a:pPr>
            <a:r>
              <a:rPr lang="en-US" i="0" baseline="0" dirty="0">
                <a:solidFill>
                  <a:schemeClr val="tx1"/>
                </a:solidFill>
              </a:rPr>
              <a:t>Has everyone been trained on the administration of a tool? Does the tool developer have instructions or trainings, and if so, have staff received this training?</a:t>
            </a:r>
          </a:p>
          <a:p>
            <a:pPr marL="628650" lvl="1" indent="-171450">
              <a:buFont typeface="Courier New" panose="02070309020205020404" pitchFamily="49" charset="0"/>
              <a:buChar char="o"/>
            </a:pPr>
            <a:r>
              <a:rPr lang="en-US" i="0" baseline="0" dirty="0">
                <a:solidFill>
                  <a:schemeClr val="tx1"/>
                </a:solidFill>
              </a:rPr>
              <a:t>Does everyone know how to score the tools and interpret the scores? For example, when administering a depression screening, do all staff know what the scores mean? </a:t>
            </a:r>
          </a:p>
          <a:p>
            <a:pPr marL="628650" lvl="1" indent="-171450">
              <a:buFont typeface="Courier New" panose="02070309020205020404" pitchFamily="49" charset="0"/>
              <a:buChar char="o"/>
            </a:pPr>
            <a:r>
              <a:rPr lang="en-US" dirty="0">
                <a:solidFill>
                  <a:schemeClr val="tx1"/>
                </a:solidFill>
              </a:rPr>
              <a:t>This is important because if home visitors don’t understand the results, they </a:t>
            </a:r>
            <a:r>
              <a:rPr lang="en-US" i="0" baseline="0" dirty="0">
                <a:solidFill>
                  <a:schemeClr val="tx1"/>
                </a:solidFill>
              </a:rPr>
              <a:t>can’t share them with families.</a:t>
            </a:r>
          </a:p>
          <a:p>
            <a:pPr marL="628650" lvl="1" indent="-171450">
              <a:buFont typeface="Courier New" panose="02070309020205020404" pitchFamily="49" charset="0"/>
              <a:buChar char="o"/>
            </a:pPr>
            <a:r>
              <a:rPr lang="en-US" i="0" baseline="0" dirty="0">
                <a:solidFill>
                  <a:schemeClr val="tx1"/>
                </a:solidFill>
              </a:rPr>
              <a:t>Are there</a:t>
            </a:r>
            <a:r>
              <a:rPr lang="en-US" i="0" dirty="0">
                <a:solidFill>
                  <a:schemeClr val="tx1"/>
                </a:solidFill>
              </a:rPr>
              <a:t> </a:t>
            </a:r>
            <a:r>
              <a:rPr lang="en-US" i="0" baseline="0" dirty="0">
                <a:solidFill>
                  <a:schemeClr val="tx1"/>
                </a:solidFill>
              </a:rPr>
              <a:t>home visitors </a:t>
            </a:r>
            <a:r>
              <a:rPr lang="en-US" i="0" dirty="0">
                <a:solidFill>
                  <a:schemeClr val="tx1"/>
                </a:solidFill>
              </a:rPr>
              <a:t>who</a:t>
            </a:r>
            <a:r>
              <a:rPr lang="en-US" i="0" baseline="0" dirty="0">
                <a:solidFill>
                  <a:schemeClr val="tx1"/>
                </a:solidFill>
              </a:rPr>
              <a:t> can’t score the screening tool on site after screening families? </a:t>
            </a:r>
            <a:r>
              <a:rPr lang="en-US" dirty="0">
                <a:solidFill>
                  <a:schemeClr val="tx1"/>
                </a:solidFill>
              </a:rPr>
              <a:t>If a parent is severely depressed, this might not be discovered until the scoring is done, which could be much later. </a:t>
            </a:r>
            <a:r>
              <a:rPr lang="en-US" i="0" baseline="0" dirty="0">
                <a:solidFill>
                  <a:schemeClr val="tx1"/>
                </a:solidFill>
              </a:rPr>
              <a:t>Scoring as quickly as possible can also help identify errors in the administration of the tool.</a:t>
            </a:r>
          </a:p>
          <a:p>
            <a:pPr marL="628650" lvl="1" indent="-171450">
              <a:buFont typeface="Courier New" panose="02070309020205020404" pitchFamily="49" charset="0"/>
              <a:buChar char="o"/>
            </a:pPr>
            <a:r>
              <a:rPr lang="en-US" i="0" baseline="0" dirty="0">
                <a:solidFill>
                  <a:schemeClr val="tx1"/>
                </a:solidFill>
              </a:rPr>
              <a:t>Does everyone know how to share results with families? </a:t>
            </a:r>
          </a:p>
          <a:p>
            <a:pPr marL="628650" lvl="1" indent="-171450">
              <a:buFont typeface="Courier New" panose="02070309020205020404" pitchFamily="49" charset="0"/>
              <a:buChar char="o"/>
            </a:pPr>
            <a:r>
              <a:rPr lang="en-US" i="0" baseline="0" dirty="0">
                <a:solidFill>
                  <a:schemeClr val="tx1"/>
                </a:solidFill>
              </a:rPr>
              <a:t>Do you have standard protocols for entering and recording data? If</a:t>
            </a:r>
            <a:r>
              <a:rPr lang="en-US" i="0" dirty="0">
                <a:solidFill>
                  <a:schemeClr val="tx1"/>
                </a:solidFill>
              </a:rPr>
              <a:t> </a:t>
            </a:r>
            <a:r>
              <a:rPr lang="en-US" i="0" baseline="0" dirty="0">
                <a:solidFill>
                  <a:schemeClr val="tx1"/>
                </a:solidFill>
              </a:rPr>
              <a:t>yes, are they written down, and do staff know where to find them?</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i="0" baseline="0" dirty="0">
                <a:solidFill>
                  <a:schemeClr val="tx1"/>
                </a:solidFill>
              </a:rPr>
              <a:t>Finally, what processes are in place to ensure that new staff know and understand the five factors mentioned in the slide?</a:t>
            </a:r>
          </a:p>
          <a:p>
            <a:pPr marL="628650" lvl="1" indent="-171450">
              <a:buFont typeface="Arial" panose="020B0604020202020204" pitchFamily="34" charset="0"/>
              <a:buChar char="•"/>
            </a:pPr>
            <a:endParaRPr lang="en-US" i="0" baseline="0" dirty="0">
              <a:solidFill>
                <a:srgbClr val="FF0000"/>
              </a:solidFill>
            </a:endParaRPr>
          </a:p>
        </p:txBody>
      </p:sp>
      <p:sp>
        <p:nvSpPr>
          <p:cNvPr id="4" name="Date Placeholder 3"/>
          <p:cNvSpPr>
            <a:spLocks noGrp="1"/>
          </p:cNvSpPr>
          <p:nvPr>
            <p:ph type="dt" idx="10"/>
          </p:nvPr>
        </p:nvSpPr>
        <p:spPr/>
        <p:txBody>
          <a:bodyPr/>
          <a:lstStyle/>
          <a:p>
            <a:fld id="{1262A757-8C91-47EF-A032-D495386049E5}" type="datetime1">
              <a:rPr lang="en-US" smtClean="0">
                <a:solidFill>
                  <a:prstClr val="black"/>
                </a:solidFill>
              </a:rPr>
              <a:pPr/>
              <a:t>7/25/2018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DOHVE TA</a:t>
            </a:r>
          </a:p>
        </p:txBody>
      </p:sp>
      <p:sp>
        <p:nvSpPr>
          <p:cNvPr id="6" name="Slide Number Placeholder 5"/>
          <p:cNvSpPr>
            <a:spLocks noGrp="1"/>
          </p:cNvSpPr>
          <p:nvPr>
            <p:ph type="sldNum" sz="quarter" idx="12"/>
          </p:nvPr>
        </p:nvSpPr>
        <p:spPr/>
        <p:txBody>
          <a:bodyPr/>
          <a:lstStyle/>
          <a:p>
            <a:fld id="{D8455C17-EC44-4A90-A9B0-CD3F978DD12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3571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move on from data quality to identifying CQI topics. You</a:t>
            </a:r>
            <a:r>
              <a:rPr lang="en-US" baseline="0" dirty="0"/>
              <a:t> can find information that we cover during this section on your </a:t>
            </a:r>
            <a:r>
              <a:rPr lang="en-US" i="1" baseline="0" dirty="0"/>
              <a:t>Using Data to Drive CQI and Identify Topics </a:t>
            </a:r>
            <a:r>
              <a:rPr lang="en-US" baseline="0" dirty="0"/>
              <a:t>handout. </a:t>
            </a:r>
            <a:endParaRPr lang="en-US" dirty="0"/>
          </a:p>
          <a:p>
            <a:endParaRPr lang="en-US"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11037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rPr>
              <a:t>In order to identify </a:t>
            </a:r>
            <a:r>
              <a:rPr lang="en-US" baseline="0" dirty="0">
                <a:solidFill>
                  <a:schemeClr val="tx1"/>
                </a:solidFill>
              </a:rPr>
              <a:t>an area for improvement, the process needs to be data-driven. Data will help you understand current performance and areas for improvement. </a:t>
            </a:r>
          </a:p>
          <a:p>
            <a:pPr marL="171450" indent="-171450">
              <a:buFont typeface="Arial" panose="020B0604020202020204" pitchFamily="34" charset="0"/>
              <a:buChar char="•"/>
            </a:pPr>
            <a:r>
              <a:rPr lang="en-US" baseline="0" dirty="0">
                <a:solidFill>
                  <a:schemeClr val="tx1"/>
                </a:solidFill>
              </a:rPr>
              <a:t>When identifying a target area for improvement, involving stakeholders is very important. Stakeholders can help you determine: (1) if the target area is worth devoting time, energy, and resources; and (2) if improvement in the identified area will have a benefit. Stakeholders can include home visitors, supervisors, other relevant staff members, and of course, families. </a:t>
            </a:r>
          </a:p>
          <a:p>
            <a:pPr marL="171450" indent="-171450">
              <a:buFont typeface="Arial" panose="020B0604020202020204" pitchFamily="34" charset="0"/>
              <a:buChar char="•"/>
            </a:pPr>
            <a:r>
              <a:rPr lang="en-US" baseline="0" dirty="0">
                <a:solidFill>
                  <a:schemeClr val="tx1"/>
                </a:solidFill>
              </a:rPr>
              <a:t>Stakeholders can also help you determine if the area of improvement is in alignment with the agency vision, mission, and</a:t>
            </a:r>
            <a:r>
              <a:rPr lang="en-US" dirty="0">
                <a:solidFill>
                  <a:schemeClr val="tx1"/>
                </a:solidFill>
              </a:rPr>
              <a:t> </a:t>
            </a:r>
            <a:r>
              <a:rPr lang="en-US" baseline="0" dirty="0">
                <a:solidFill>
                  <a:schemeClr val="tx1"/>
                </a:solidFill>
              </a:rPr>
              <a:t>goals.   </a:t>
            </a:r>
          </a:p>
          <a:p>
            <a:pPr marL="171450" indent="-171450">
              <a:buFont typeface="Arial" panose="020B0604020202020204" pitchFamily="34" charset="0"/>
              <a:buChar char="•"/>
            </a:pPr>
            <a:r>
              <a:rPr lang="en-US" baseline="0" dirty="0">
                <a:solidFill>
                  <a:schemeClr val="tx1"/>
                </a:solidFill>
              </a:rPr>
              <a:t>The feasibility of addressing a topic is also important to consider. Is improvement in this area feasible? Are the targets attainable, or within our scope to improve?</a:t>
            </a:r>
          </a:p>
        </p:txBody>
      </p:sp>
      <p:sp>
        <p:nvSpPr>
          <p:cNvPr id="4" name="Slide Number Placeholder 3"/>
          <p:cNvSpPr>
            <a:spLocks noGrp="1"/>
          </p:cNvSpPr>
          <p:nvPr>
            <p:ph type="sldNum" sz="quarter" idx="10"/>
          </p:nvPr>
        </p:nvSpPr>
        <p:spPr/>
        <p:txBody>
          <a:bodyPr/>
          <a:lstStyle/>
          <a:p>
            <a:fld id="{B4F400E9-EBBB-4D39-B62E-0EA92AF3E277}" type="slidenum">
              <a:rPr lang="en-US" smtClean="0"/>
              <a:t>14</a:t>
            </a:fld>
            <a:endParaRPr lang="en-US"/>
          </a:p>
        </p:txBody>
      </p:sp>
    </p:spTree>
    <p:extLst>
      <p:ext uri="{BB962C8B-B14F-4D97-AF65-F5344CB8AC3E}">
        <p14:creationId xmlns:p14="http://schemas.microsoft.com/office/powerpoint/2010/main" val="1273696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rPr>
              <a:t>To assist</a:t>
            </a:r>
            <a:r>
              <a:rPr lang="en-US" baseline="0" dirty="0">
                <a:solidFill>
                  <a:schemeClr val="tx1"/>
                </a:solidFill>
              </a:rPr>
              <a:t> your team in identifying a topic for a CQI project, thinking about utilizing change concepts can be helpful. </a:t>
            </a:r>
          </a:p>
          <a:p>
            <a:pPr marL="171450" lvl="0" indent="-171450">
              <a:buFont typeface="Arial" panose="020B0604020202020204" pitchFamily="34" charset="0"/>
              <a:buChar char="•"/>
            </a:pPr>
            <a:r>
              <a:rPr lang="en-US" baseline="0" dirty="0">
                <a:solidFill>
                  <a:schemeClr val="tx1"/>
                </a:solidFill>
              </a:rPr>
              <a:t>Change concepts are categories or general approaches to change that can help your team narrow its focus on identifying a topic. </a:t>
            </a:r>
          </a:p>
          <a:p>
            <a:pPr marL="171450" lvl="0" indent="-171450">
              <a:buFont typeface="Arial" panose="020B0604020202020204" pitchFamily="34" charset="0"/>
              <a:buChar char="•"/>
            </a:pPr>
            <a:r>
              <a:rPr lang="en-US" baseline="0" dirty="0">
                <a:solidFill>
                  <a:schemeClr val="tx1"/>
                </a:solidFill>
              </a:rPr>
              <a:t>Once the team choses a change concept or category, it can brainstorm topics within that change concept. </a:t>
            </a:r>
          </a:p>
          <a:p>
            <a:pPr marL="171450" lvl="0" indent="-171450">
              <a:buFont typeface="Arial" panose="020B0604020202020204" pitchFamily="34" charset="0"/>
              <a:buChar char="•"/>
            </a:pPr>
            <a:r>
              <a:rPr lang="en-US" baseline="0" dirty="0">
                <a:solidFill>
                  <a:schemeClr val="tx1"/>
                </a:solidFill>
              </a:rPr>
              <a:t>We will discuss the list of change concepts on the next two slides; however, please note that this is not a comprehensive list. There are hundreds of change concepts, but those covered here are the ones that are most relevant to home visiting. </a:t>
            </a:r>
            <a:endParaRPr lang="en-US" dirty="0">
              <a:solidFill>
                <a:schemeClr val="tx1"/>
              </a:solidFill>
            </a:endParaRPr>
          </a:p>
          <a:p>
            <a:pPr marL="171450" lvl="0" indent="-171450">
              <a:buFont typeface="Arial" panose="020B0604020202020204" pitchFamily="34" charset="0"/>
              <a:buChar char="•"/>
            </a:pPr>
            <a:r>
              <a:rPr lang="en-US" i="0" dirty="0">
                <a:solidFill>
                  <a:schemeClr val="tx1"/>
                </a:solidFill>
              </a:rPr>
              <a:t>The first change concept is </a:t>
            </a:r>
            <a:r>
              <a:rPr lang="en-US" i="0" u="sng" dirty="0">
                <a:solidFill>
                  <a:schemeClr val="tx1"/>
                </a:solidFill>
              </a:rPr>
              <a:t>eliminating waste</a:t>
            </a:r>
            <a:r>
              <a:rPr lang="en-US" i="0" dirty="0">
                <a:solidFill>
                  <a:schemeClr val="tx1"/>
                </a:solidFill>
              </a:rPr>
              <a:t>. What </a:t>
            </a:r>
            <a:r>
              <a:rPr lang="en-US" i="0" baseline="0" dirty="0">
                <a:solidFill>
                  <a:schemeClr val="tx1"/>
                </a:solidFill>
              </a:rPr>
              <a:t>does waste look like in a home visiting context? </a:t>
            </a:r>
            <a:r>
              <a:rPr lang="en-US" baseline="0" dirty="0">
                <a:solidFill>
                  <a:schemeClr val="tx1"/>
                </a:solidFill>
              </a:rPr>
              <a:t>Some examples include: too many home visits with a family that doesn’t need them, inefficiently scheduling visits with excess down time, or too many home visitors with too few families. </a:t>
            </a:r>
          </a:p>
          <a:p>
            <a:pPr marL="171450" lvl="0" indent="-171450">
              <a:buFont typeface="Arial" panose="020B0604020202020204" pitchFamily="34" charset="0"/>
              <a:buChar char="•"/>
            </a:pPr>
            <a:r>
              <a:rPr lang="en-US" i="0" baseline="0" dirty="0">
                <a:solidFill>
                  <a:schemeClr val="tx1"/>
                </a:solidFill>
              </a:rPr>
              <a:t>Once waste is identified, thinking about ways to eliminate it can lead to potential CQI topics.</a:t>
            </a:r>
            <a:endParaRPr lang="en-US" dirty="0">
              <a:solidFill>
                <a:schemeClr val="tx1"/>
              </a:solidFill>
            </a:endParaRPr>
          </a:p>
          <a:p>
            <a:pPr marL="171450" indent="-171450">
              <a:buFont typeface="Arial" panose="020B0604020202020204" pitchFamily="34" charset="0"/>
              <a:buChar char="•"/>
            </a:pPr>
            <a:r>
              <a:rPr lang="en-US" u="sng" dirty="0">
                <a:solidFill>
                  <a:schemeClr val="tx1"/>
                </a:solidFill>
              </a:rPr>
              <a:t>Improving workflow</a:t>
            </a:r>
            <a:r>
              <a:rPr lang="en-US" u="none" dirty="0">
                <a:solidFill>
                  <a:schemeClr val="tx1"/>
                </a:solidFill>
              </a:rPr>
              <a:t> </a:t>
            </a:r>
            <a:r>
              <a:rPr lang="en-US" dirty="0">
                <a:solidFill>
                  <a:schemeClr val="tx1"/>
                </a:solidFill>
              </a:rPr>
              <a:t>is another change concept. Some</a:t>
            </a:r>
            <a:r>
              <a:rPr lang="en-US" baseline="0" dirty="0">
                <a:solidFill>
                  <a:schemeClr val="tx1"/>
                </a:solidFill>
              </a:rPr>
              <a:t> specific examples for improving workflow include: p</a:t>
            </a:r>
            <a:r>
              <a:rPr lang="en-US" dirty="0">
                <a:solidFill>
                  <a:schemeClr val="tx1"/>
                </a:solidFill>
              </a:rPr>
              <a:t>reparing home visit packets in advance and improving the data system interface for home visitor data entry and case management.</a:t>
            </a:r>
          </a:p>
          <a:p>
            <a:pPr marL="171450" indent="-171450">
              <a:buFont typeface="Arial" panose="020B0604020202020204" pitchFamily="34" charset="0"/>
              <a:buChar char="•"/>
            </a:pPr>
            <a:r>
              <a:rPr lang="en-US" dirty="0">
                <a:solidFill>
                  <a:schemeClr val="tx1"/>
                </a:solidFill>
              </a:rPr>
              <a:t>The </a:t>
            </a:r>
            <a:r>
              <a:rPr lang="en-US" u="sng" dirty="0">
                <a:solidFill>
                  <a:schemeClr val="tx1"/>
                </a:solidFill>
              </a:rPr>
              <a:t>available home visitors </a:t>
            </a:r>
            <a:r>
              <a:rPr lang="en-US" dirty="0">
                <a:solidFill>
                  <a:schemeClr val="tx1"/>
                </a:solidFill>
              </a:rPr>
              <a:t>change concept can help to explore: </a:t>
            </a:r>
          </a:p>
          <a:p>
            <a:pPr marL="628650" lvl="1" indent="-171450">
              <a:buFont typeface="Courier New" panose="02070309020205020404" pitchFamily="49" charset="0"/>
              <a:buChar char="o"/>
            </a:pPr>
            <a:r>
              <a:rPr lang="en-US" dirty="0">
                <a:solidFill>
                  <a:schemeClr val="tx1"/>
                </a:solidFill>
              </a:rPr>
              <a:t>Does the number of home</a:t>
            </a:r>
            <a:r>
              <a:rPr lang="en-US" baseline="0" dirty="0">
                <a:solidFill>
                  <a:schemeClr val="tx1"/>
                </a:solidFill>
              </a:rPr>
              <a:t> visitors, supervisors, etc. match the need?</a:t>
            </a:r>
          </a:p>
          <a:p>
            <a:pPr marL="628650" lvl="1" indent="-171450">
              <a:buFont typeface="Courier New" panose="02070309020205020404" pitchFamily="49" charset="0"/>
              <a:buChar char="o"/>
            </a:pPr>
            <a:r>
              <a:rPr lang="en-US" baseline="0" dirty="0">
                <a:solidFill>
                  <a:schemeClr val="tx1"/>
                </a:solidFill>
              </a:rPr>
              <a:t>Are some home visitors over-burdened by the size of their caseload, while others’ caseloads are too small?</a:t>
            </a:r>
            <a:endParaRPr lang="en-US" dirty="0">
              <a:solidFill>
                <a:schemeClr val="tx1"/>
              </a:solidFill>
            </a:endParaRPr>
          </a:p>
          <a:p>
            <a:pPr marL="171450" indent="-171450">
              <a:buFont typeface="Arial" panose="020B0604020202020204" pitchFamily="34" charset="0"/>
              <a:buChar char="•"/>
            </a:pPr>
            <a:r>
              <a:rPr lang="en-US" u="sng" dirty="0">
                <a:solidFill>
                  <a:schemeClr val="tx1"/>
                </a:solidFill>
              </a:rPr>
              <a:t>Changing the work environment </a:t>
            </a:r>
            <a:r>
              <a:rPr lang="en-US" dirty="0">
                <a:solidFill>
                  <a:schemeClr val="tx1"/>
                </a:solidFill>
              </a:rPr>
              <a:t>could include: paying attention to home visitor self-care, working on improved supervision, bringing on a mental</a:t>
            </a:r>
            <a:r>
              <a:rPr lang="en-US" baseline="0" dirty="0">
                <a:solidFill>
                  <a:schemeClr val="tx1"/>
                </a:solidFill>
              </a:rPr>
              <a:t> health consultant, or being more collaborative with key constituents.</a:t>
            </a:r>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15</a:t>
            </a:fld>
            <a:endParaRPr lang="en-US"/>
          </a:p>
        </p:txBody>
      </p:sp>
    </p:spTree>
    <p:extLst>
      <p:ext uri="{BB962C8B-B14F-4D97-AF65-F5344CB8AC3E}">
        <p14:creationId xmlns:p14="http://schemas.microsoft.com/office/powerpoint/2010/main" val="121528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u="sng" dirty="0"/>
              <a:t>home visitor/family interface </a:t>
            </a:r>
            <a:r>
              <a:rPr lang="en-US" dirty="0"/>
              <a:t>is another potential change topic. Here, you might consider improving the ways that home visitors</a:t>
            </a:r>
            <a:r>
              <a:rPr lang="en-US" baseline="0" dirty="0"/>
              <a:t> interact with their families. Looking at the way home visitors work with families may lead to ideas for changes that help improve family retention. </a:t>
            </a:r>
          </a:p>
          <a:p>
            <a:pPr marL="171450" lvl="0" indent="-171450">
              <a:buFont typeface="Arial" panose="020B0604020202020204" pitchFamily="34" charset="0"/>
              <a:buChar char="•"/>
            </a:pPr>
            <a:r>
              <a:rPr lang="en-US" dirty="0"/>
              <a:t>The CQI team can also look at </a:t>
            </a:r>
            <a:r>
              <a:rPr lang="en-US" u="sng" dirty="0"/>
              <a:t>time management </a:t>
            </a:r>
            <a:r>
              <a:rPr lang="en-US" dirty="0"/>
              <a:t>and identify relevant topics if time is not being used effectively.</a:t>
            </a:r>
          </a:p>
          <a:p>
            <a:pPr marL="171450" indent="-171450">
              <a:buFont typeface="Arial" panose="020B0604020202020204" pitchFamily="34" charset="0"/>
              <a:buChar char="•"/>
            </a:pPr>
            <a:r>
              <a:rPr lang="en-US" dirty="0"/>
              <a:t>If you wanted to use the </a:t>
            </a:r>
            <a:r>
              <a:rPr lang="en-US" u="sng" dirty="0"/>
              <a:t>error proofing</a:t>
            </a:r>
            <a:r>
              <a:rPr lang="en-US" u="none" dirty="0"/>
              <a:t> </a:t>
            </a:r>
            <a:r>
              <a:rPr lang="en-US" dirty="0"/>
              <a:t>change concept, you would ask such questions as:</a:t>
            </a:r>
          </a:p>
          <a:p>
            <a:pPr marL="628650" lvl="1" indent="-171450">
              <a:buFont typeface="Courier New" panose="02070309020205020404" pitchFamily="49" charset="0"/>
              <a:buChar char="o"/>
            </a:pPr>
            <a:r>
              <a:rPr lang="en-US" dirty="0"/>
              <a:t>Are screenings late or being missed?</a:t>
            </a:r>
          </a:p>
          <a:p>
            <a:pPr marL="628650" lvl="1" indent="-171450">
              <a:buFont typeface="Courier New" panose="02070309020205020404" pitchFamily="49" charset="0"/>
              <a:buChar char="o"/>
            </a:pPr>
            <a:r>
              <a:rPr lang="en-US" dirty="0"/>
              <a:t>Are portions of forms filled out incorrectly? If so, can you modify the form to make it easier for the home visitor?</a:t>
            </a:r>
          </a:p>
          <a:p>
            <a:pPr marL="628650" lvl="1" indent="-171450">
              <a:buFont typeface="Courier New" panose="02070309020205020404" pitchFamily="49" charset="0"/>
              <a:buChar char="o"/>
            </a:pPr>
            <a:r>
              <a:rPr lang="en-US" dirty="0"/>
              <a:t>An example of a topic within this change concept is using ‘ticklers’ (or soft reminders) with home visitors to get them to complete forms on time or correctly. </a:t>
            </a:r>
          </a:p>
          <a:p>
            <a:pPr marL="171450" indent="-171450">
              <a:buFont typeface="Arial" panose="020B0604020202020204" pitchFamily="34" charset="0"/>
              <a:buChar char="•"/>
            </a:pPr>
            <a:r>
              <a:rPr lang="en-US" dirty="0"/>
              <a:t>Finally, focusing on the service provided to families can help identify topics for CQI projects. With a </a:t>
            </a:r>
            <a:r>
              <a:rPr lang="en-US" u="sng" dirty="0"/>
              <a:t>focus on service,</a:t>
            </a:r>
            <a:r>
              <a:rPr lang="en-US" u="none" dirty="0"/>
              <a:t> </a:t>
            </a:r>
            <a:r>
              <a:rPr lang="en-US" dirty="0"/>
              <a:t>you would ask such questions as:</a:t>
            </a:r>
          </a:p>
          <a:p>
            <a:pPr marL="628650" lvl="1" indent="-171450">
              <a:buFont typeface="Courier New" panose="02070309020205020404" pitchFamily="49" charset="0"/>
              <a:buChar char="o"/>
            </a:pPr>
            <a:r>
              <a:rPr lang="en-US" dirty="0"/>
              <a:t>How</a:t>
            </a:r>
            <a:r>
              <a:rPr lang="en-US" baseline="0" dirty="0"/>
              <a:t> can we better meet the needs of our families?</a:t>
            </a:r>
          </a:p>
          <a:p>
            <a:pPr marL="628650" lvl="1" indent="-171450">
              <a:buFont typeface="Courier New" panose="02070309020205020404" pitchFamily="49" charset="0"/>
              <a:buChar char="o"/>
            </a:pPr>
            <a:r>
              <a:rPr lang="en-US" baseline="0" dirty="0"/>
              <a:t>How can the models be improved?</a:t>
            </a:r>
          </a:p>
          <a:p>
            <a:pPr marL="628650" lvl="1" indent="-171450">
              <a:buFont typeface="Courier New" panose="02070309020205020404" pitchFamily="49" charset="0"/>
              <a:buChar char="o"/>
            </a:pPr>
            <a:r>
              <a:rPr lang="en-US" baseline="0" dirty="0"/>
              <a:t>Where are there gaps?</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16</a:t>
            </a:fld>
            <a:endParaRPr lang="en-US"/>
          </a:p>
        </p:txBody>
      </p:sp>
    </p:spTree>
    <p:extLst>
      <p:ext uri="{BB962C8B-B14F-4D97-AF65-F5344CB8AC3E}">
        <p14:creationId xmlns:p14="http://schemas.microsoft.com/office/powerpoint/2010/main" val="241004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rPr>
              <a:t>Which goal for a CQI project/aim statement do you think would appeal more to agency staff or funders?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solidFill>
                  <a:schemeClr val="tx1"/>
                </a:solidFill>
              </a:rPr>
              <a:t>Both phrases</a:t>
            </a:r>
            <a:r>
              <a:rPr lang="en-US" i="0" dirty="0">
                <a:solidFill>
                  <a:schemeClr val="tx1"/>
                </a:solidFill>
              </a:rPr>
              <a:t> </a:t>
            </a:r>
            <a:r>
              <a:rPr lang="en-US" i="0" baseline="0" dirty="0">
                <a:solidFill>
                  <a:schemeClr val="tx1"/>
                </a:solidFill>
              </a:rPr>
              <a:t>focus on depression screening and require quality data. The first is focused on quality data, but not on client outcomes. The second is focused on client outcomes – reaching the goal of 90 percent would imply that moms are being screened and connected to the appropriate services to address their depressive symptoms.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Improving the accuracy of our depression screening data doesn’t have the same emotional impact as identifying and reducing symptoms for moms who are suffering from depression. </a:t>
            </a:r>
            <a:r>
              <a:rPr lang="en-US" i="0" baseline="0" dirty="0">
                <a:solidFill>
                  <a:schemeClr val="tx1"/>
                </a:solidFill>
              </a:rPr>
              <a:t>While the second indicator is focused more on client outcomes, it will still allow us to ensure accurate data.</a:t>
            </a:r>
            <a:r>
              <a:rPr lang="en-US" dirty="0">
                <a:solidFill>
                  <a:schemeClr val="tx1"/>
                </a:solidFill>
              </a:rPr>
              <a:t> The effort to improve data related to client outcomes can naturally benefit the quality of the data, while keeping the experience connected to the work we do.</a:t>
            </a:r>
          </a:p>
          <a:p>
            <a:pPr marL="171450" lvl="0" indent="-171450">
              <a:buFont typeface="Arial" panose="020B0604020202020204" pitchFamily="34" charset="0"/>
              <a:buChar char="•"/>
            </a:pPr>
            <a:r>
              <a:rPr lang="en-US" dirty="0">
                <a:solidFill>
                  <a:schemeClr val="tx1"/>
                </a:solidFill>
              </a:rPr>
              <a:t>When identifying a CQI topic, c</a:t>
            </a:r>
            <a:r>
              <a:rPr lang="en-US" i="0" baseline="0" dirty="0">
                <a:solidFill>
                  <a:schemeClr val="tx1"/>
                </a:solidFill>
              </a:rPr>
              <a:t>arefully select indicators that will help ensure staff buy-in. Identifying indicators that have a client outcome may make it easier for home visitors to relate to data.  </a:t>
            </a:r>
          </a:p>
        </p:txBody>
      </p:sp>
      <p:sp>
        <p:nvSpPr>
          <p:cNvPr id="4" name="Slide Number Placeholder 3"/>
          <p:cNvSpPr>
            <a:spLocks noGrp="1"/>
          </p:cNvSpPr>
          <p:nvPr>
            <p:ph type="sldNum" sz="quarter" idx="10"/>
          </p:nvPr>
        </p:nvSpPr>
        <p:spPr/>
        <p:txBody>
          <a:bodyPr/>
          <a:lstStyle/>
          <a:p>
            <a:fld id="{AED28201-4BBF-455A-9765-CF9869D2B1B3}" type="slidenum">
              <a:rPr lang="en-US" smtClean="0"/>
              <a:t>17</a:t>
            </a:fld>
            <a:endParaRPr lang="en-US"/>
          </a:p>
        </p:txBody>
      </p:sp>
    </p:spTree>
    <p:extLst>
      <p:ext uri="{BB962C8B-B14F-4D97-AF65-F5344CB8AC3E}">
        <p14:creationId xmlns:p14="http://schemas.microsoft.com/office/powerpoint/2010/main" val="364848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Monitoring and visualizing your data is an important way to both identify a topic for a CQI project, and then after you’ve begun to work on a project, to determine if the change strategies you are testing are effective. </a:t>
            </a:r>
          </a:p>
        </p:txBody>
      </p:sp>
      <p:sp>
        <p:nvSpPr>
          <p:cNvPr id="4" name="Slide Number Placeholder 3"/>
          <p:cNvSpPr>
            <a:spLocks noGrp="1"/>
          </p:cNvSpPr>
          <p:nvPr>
            <p:ph type="sldNum" sz="quarter" idx="10"/>
          </p:nvPr>
        </p:nvSpPr>
        <p:spPr/>
        <p:txBody>
          <a:bodyPr/>
          <a:lstStyle/>
          <a:p>
            <a:fld id="{AED28201-4BBF-455A-9765-CF9869D2B1B3}" type="slidenum">
              <a:rPr lang="en-US" smtClean="0"/>
              <a:t>18</a:t>
            </a:fld>
            <a:endParaRPr lang="en-US"/>
          </a:p>
        </p:txBody>
      </p:sp>
    </p:spTree>
    <p:extLst>
      <p:ext uri="{BB962C8B-B14F-4D97-AF65-F5344CB8AC3E}">
        <p14:creationId xmlns:p14="http://schemas.microsoft.com/office/powerpoint/2010/main" val="3160937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rPr>
              <a:t>How do we know if a change strategy results in an improvement?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First, we need to determine a baseline – what our data look like before we implement a change strategy.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Assessing the success of a change strategy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requires data collection at multiple time points to see how the values change over time. An improvement can be identified if the trajectory of the data points shows an improving trajectory, not just a different value. We’ll talk more about this in future modules.</a:t>
            </a:r>
            <a:endParaRPr lang="en-US" dirty="0">
              <a:solidFill>
                <a:schemeClr val="tx1"/>
              </a:solidFill>
            </a:endParaRPr>
          </a:p>
          <a:p>
            <a:pPr marL="628650" lvl="1" indent="-171450">
              <a:buFont typeface="Courier New" panose="02070309020205020404" pitchFamily="49" charset="0"/>
              <a:buChar char="o"/>
            </a:pPr>
            <a:r>
              <a:rPr lang="en-US" dirty="0">
                <a:solidFill>
                  <a:schemeClr val="tx1"/>
                </a:solidFill>
              </a:rPr>
              <a:t>Looking at pre- and post-data may not be enough to indicate improvement. Sometimes two data points are not enough. What if the number fluctuates</a:t>
            </a:r>
            <a:r>
              <a:rPr lang="en-US" baseline="0" dirty="0">
                <a:solidFill>
                  <a:schemeClr val="tx1"/>
                </a:solidFill>
              </a:rPr>
              <a:t> up and down due to measurement error or seasonal variations?</a:t>
            </a:r>
          </a:p>
          <a:p>
            <a:pPr marL="628650" lvl="1" indent="-171450">
              <a:buFont typeface="Courier New" panose="02070309020205020404" pitchFamily="49" charset="0"/>
              <a:buChar char="o"/>
            </a:pPr>
            <a:r>
              <a:rPr lang="en-US" baseline="0" dirty="0">
                <a:solidFill>
                  <a:schemeClr val="tx1"/>
                </a:solidFill>
              </a:rPr>
              <a:t>Using a run chart is a helpful way to visualize data from a test of a given change strategy.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19</a:t>
            </a:fld>
            <a:endParaRPr lang="en-US"/>
          </a:p>
        </p:txBody>
      </p:sp>
    </p:spTree>
    <p:extLst>
      <p:ext uri="{BB962C8B-B14F-4D97-AF65-F5344CB8AC3E}">
        <p14:creationId xmlns:p14="http://schemas.microsoft.com/office/powerpoint/2010/main" val="332572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the second module in a nine-part series.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session focuses on</a:t>
            </a:r>
            <a:r>
              <a:rPr lang="en-US" sz="1200" kern="1200" baseline="0" dirty="0">
                <a:solidFill>
                  <a:schemeClr val="tx1"/>
                </a:solidFill>
                <a:effectLst/>
                <a:latin typeface="+mn-lt"/>
                <a:ea typeface="+mn-ea"/>
                <a:cs typeface="+mn-cs"/>
              </a:rPr>
              <a:t> (1) using data to drive CQI and (2) identifying CQI topics.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a:t>
            </a:fld>
            <a:endParaRPr lang="en-US"/>
          </a:p>
        </p:txBody>
      </p:sp>
    </p:spTree>
    <p:extLst>
      <p:ext uri="{BB962C8B-B14F-4D97-AF65-F5344CB8AC3E}">
        <p14:creationId xmlns:p14="http://schemas.microsoft.com/office/powerpoint/2010/main" val="2070418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rPr>
              <a:t>Run charts are a helpful way to visualize your data and see how it varies over time. Plotting your data on a run chart can be helpful for identifying a CQI topic; after you initiate your CQI project, run charts are also helpful to determine if the change strategies you are testing are effective. </a:t>
            </a:r>
          </a:p>
          <a:p>
            <a:pPr marL="171450" indent="-171450">
              <a:buFont typeface="Arial" panose="020B0604020202020204" pitchFamily="34" charset="0"/>
              <a:buChar char="•"/>
            </a:pPr>
            <a:r>
              <a:rPr lang="en-US" dirty="0">
                <a:solidFill>
                  <a:schemeClr val="tx1"/>
                </a:solidFill>
              </a:rPr>
              <a:t>In this run chart, the data (blue line) </a:t>
            </a:r>
            <a:r>
              <a:rPr lang="en-US" baseline="0" dirty="0">
                <a:solidFill>
                  <a:schemeClr val="tx1"/>
                </a:solidFill>
              </a:rPr>
              <a:t>shows a downward trajectory.</a:t>
            </a:r>
          </a:p>
          <a:p>
            <a:pPr marL="171450" indent="-171450">
              <a:buFont typeface="Arial" panose="020B0604020202020204" pitchFamily="34" charset="0"/>
              <a:buChar char="•"/>
            </a:pPr>
            <a:r>
              <a:rPr lang="en-US" i="0" baseline="0" dirty="0">
                <a:solidFill>
                  <a:schemeClr val="tx1"/>
                </a:solidFill>
              </a:rPr>
              <a:t>What does this chart report? When did we hit our target? Somewhere between measurement points in September and November, improvement restarted.</a:t>
            </a:r>
          </a:p>
          <a:p>
            <a:pPr marL="171450" indent="-171450">
              <a:buFont typeface="Arial" panose="020B0604020202020204" pitchFamily="34" charset="0"/>
              <a:buChar char="•"/>
            </a:pPr>
            <a:r>
              <a:rPr lang="en-US" i="0" baseline="0" dirty="0">
                <a:solidFill>
                  <a:schemeClr val="tx1"/>
                </a:solidFill>
              </a:rPr>
              <a:t>What if the run chart was focused on the percentage of moms who were screened for depression within 30 days of entering the home visiting program? How are results interpreted? Possibly as things are getting worse, not better. We were above our target in July, but dropped below it through November. Was</a:t>
            </a:r>
            <a:r>
              <a:rPr lang="en-US" i="0" dirty="0">
                <a:solidFill>
                  <a:schemeClr val="tx1"/>
                </a:solidFill>
              </a:rPr>
              <a:t> t</a:t>
            </a:r>
            <a:r>
              <a:rPr lang="en-US" i="0" baseline="0" dirty="0">
                <a:solidFill>
                  <a:schemeClr val="tx1"/>
                </a:solidFill>
              </a:rPr>
              <a:t>here an increase in screenings between September and November? Without more data, you don’t really know what caused that uptick. It could be random fluctuation, it could be due to some intervention, or it could be due to some outside force. </a:t>
            </a:r>
            <a:endParaRPr lang="en-US" i="0" dirty="0">
              <a:solidFill>
                <a:schemeClr val="tx1"/>
              </a:solidFill>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20</a:t>
            </a:fld>
            <a:endParaRPr lang="en-US"/>
          </a:p>
        </p:txBody>
      </p:sp>
    </p:spTree>
    <p:extLst>
      <p:ext uri="{BB962C8B-B14F-4D97-AF65-F5344CB8AC3E}">
        <p14:creationId xmlns:p14="http://schemas.microsoft.com/office/powerpoint/2010/main" val="178235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Labeling the axes and adding additional time points, a title, and annotation to a run chart all help with interpretation.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Here is an example of an annotated run chart where we are looking at the percentage of home visits where parents were asked if they had concerns about their children’s development or learning, and the different tests are annotated on the chart.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goal was to increase</a:t>
            </a:r>
            <a:r>
              <a:rPr lang="en-US" baseline="0" dirty="0">
                <a:solidFill>
                  <a:schemeClr val="tx1"/>
                </a:solidFill>
              </a:rPr>
              <a:t> the percentage of home visits when parents were asked if they had concerns about their children’s development or learning from 20 percent to 85 percent. The first change strategy tested was to place </a:t>
            </a:r>
            <a:r>
              <a:rPr lang="en-US" dirty="0">
                <a:solidFill>
                  <a:schemeClr val="tx1"/>
                </a:solidFill>
              </a:rPr>
              <a:t>stickers on the home visit forms to serve as a reminder for home</a:t>
            </a:r>
            <a:r>
              <a:rPr lang="en-US" baseline="0" dirty="0">
                <a:solidFill>
                  <a:schemeClr val="tx1"/>
                </a:solidFill>
              </a:rPr>
              <a:t> visitors</a:t>
            </a:r>
            <a:r>
              <a:rPr lang="en-US" dirty="0">
                <a:solidFill>
                  <a:schemeClr val="tx1"/>
                </a:solidFill>
              </a:rPr>
              <a:t> to document whether or not the parent had concerns. </a:t>
            </a:r>
            <a:r>
              <a:rPr lang="en-US" baseline="0" dirty="0">
                <a:solidFill>
                  <a:schemeClr val="tx1"/>
                </a:solidFill>
              </a:rPr>
              <a:t>The first test was with just one home visitor. When the reminder sticker strategy successfully increased the rate of asking the question from 19 percent to 48 percent with one home visitor, it was expanded to a team of home visitors, which led to a further increase from 48 percent to 77 percent. The reminder sticker change strategy was then implemented with all home visitors and all families at every visit. This is an example of scaling up a change strategy; we’ll talk more about this in future sessions.</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50AB68-DA33-4A9D-8E8E-B4EB29C34A4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97620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Pass out the Developing Run </a:t>
            </a:r>
            <a:r>
              <a:rPr lang="en-US" sz="1200" i="1" kern="1200">
                <a:solidFill>
                  <a:schemeClr val="tx1"/>
                </a:solidFill>
                <a:effectLst/>
                <a:latin typeface="+mn-lt"/>
                <a:ea typeface="+mn-ea"/>
                <a:cs typeface="+mn-cs"/>
              </a:rPr>
              <a:t>Charts handout </a:t>
            </a:r>
            <a:r>
              <a:rPr lang="en-US" sz="1200" i="1" kern="1200" dirty="0">
                <a:solidFill>
                  <a:schemeClr val="tx1"/>
                </a:solidFill>
                <a:effectLst/>
                <a:latin typeface="+mn-lt"/>
                <a:ea typeface="+mn-ea"/>
                <a:cs typeface="+mn-cs"/>
              </a:rPr>
              <a:t>to participants and encourage them to plot the percentage of newly enrolled caregivers who have been screened for depression on the blank run chart in their handouts.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Please use this handout and plot the screening data given for each month on the run chart below. After plotting each point, use a line to connect each point on the chart. Then describe your interpretation of the data on the bottom of the sheet.</a:t>
            </a:r>
          </a:p>
          <a:p>
            <a:pPr marL="0" indent="0">
              <a:buFont typeface="Arial" panose="020B0604020202020204" pitchFamily="34" charset="0"/>
              <a:buNone/>
            </a:pPr>
            <a:r>
              <a:rPr lang="en-US" sz="1200" i="1" kern="1200" dirty="0">
                <a:solidFill>
                  <a:schemeClr val="tx1"/>
                </a:solidFill>
                <a:effectLst/>
                <a:latin typeface="+mn-lt"/>
                <a:ea typeface="+mn-ea"/>
                <a:cs typeface="+mn-cs"/>
              </a:rPr>
              <a:t>After participants have completed their charts, go on to the 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22</a:t>
            </a:fld>
            <a:endParaRPr lang="en-US"/>
          </a:p>
        </p:txBody>
      </p:sp>
    </p:spTree>
    <p:extLst>
      <p:ext uri="{BB962C8B-B14F-4D97-AF65-F5344CB8AC3E}">
        <p14:creationId xmlns:p14="http://schemas.microsoft.com/office/powerpoint/2010/main" val="75727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Ask participants to give examples of their interpretation of the results using the prompts below.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What is your interpretation of the results?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Where do increases or decreases occur?</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What do you think happened to result in increases in the screening rates in the spring and again in the fall months? </a:t>
            </a:r>
          </a:p>
          <a:p>
            <a:pPr marL="0" lvl="0" indent="0">
              <a:buFont typeface="Arial" panose="020B0604020202020204" pitchFamily="34" charset="0"/>
              <a:buNone/>
            </a:pPr>
            <a:r>
              <a:rPr lang="en-US" sz="1200" i="1" kern="1200" dirty="0">
                <a:solidFill>
                  <a:schemeClr val="tx1"/>
                </a:solidFill>
                <a:effectLst/>
                <a:latin typeface="+mn-lt"/>
                <a:ea typeface="+mn-ea"/>
                <a:cs typeface="+mn-cs"/>
              </a:rPr>
              <a:t>Allow participants time to offer their interpretations. If necessary, you can provide this example: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possible example of what could have resulted in this run chart is that the rate of depression screenings remained relatively stable from January to April. In April, home visitors and supervisors identified screening rates as a topic for their CQI project and decided to implement a small change strategy. In May, one home visitor began adding notifications to her calendar to remind her to bring the depression screening tool to each required home visit. This worked well for her, so the team expanded it to another home visitor in June, and a third in July. The rates improved, but not as high as was desired. A second change strategy was implemented in July for the administrative staff to attach the depression screening to the other home visiting documents for the required visit. Again, this was tested with one home visitor in August, and then expanded to all home visitors soon after the data showed an increase in screening rates.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50AB68-DA33-4A9D-8E8E-B4EB29C34A4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4477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rPr>
              <a:t>As shown in the run chart, plotting data over time helps to show the direction</a:t>
            </a:r>
            <a:r>
              <a:rPr lang="en-US" baseline="0" dirty="0">
                <a:solidFill>
                  <a:schemeClr val="tx1"/>
                </a:solidFill>
              </a:rPr>
              <a:t> we are going.</a:t>
            </a:r>
          </a:p>
          <a:p>
            <a:pPr marL="171450" lvl="0" indent="-171450">
              <a:buFont typeface="Arial" panose="020B0604020202020204" pitchFamily="34" charset="0"/>
              <a:buChar char="•"/>
            </a:pPr>
            <a:r>
              <a:rPr lang="en-US" baseline="0" dirty="0">
                <a:solidFill>
                  <a:schemeClr val="tx1"/>
                </a:solidFill>
              </a:rPr>
              <a:t>Month-to-month variation may not show a trajectory of improvement – it may just reflect random change. Plotting helps to see that.</a:t>
            </a:r>
          </a:p>
          <a:p>
            <a:pPr marL="171450" lvl="0" indent="-171450">
              <a:buFont typeface="Arial" panose="020B0604020202020204" pitchFamily="34" charset="0"/>
              <a:buChar char="•"/>
            </a:pPr>
            <a:r>
              <a:rPr lang="en-US" baseline="0" dirty="0">
                <a:solidFill>
                  <a:schemeClr val="tx1"/>
                </a:solidFill>
              </a:rPr>
              <a:t>Data should be useful. If a measure cannot be readily interpreted or used by home visitors, then it is not helpful. In that case, home visitors may need more training to learn how to interpret and use the data to inform their practice.  </a:t>
            </a:r>
          </a:p>
          <a:p>
            <a:pPr marL="171450" lvl="0" indent="-171450">
              <a:buFont typeface="Arial" panose="020B0604020202020204" pitchFamily="34" charset="0"/>
              <a:buChar char="•"/>
            </a:pPr>
            <a:r>
              <a:rPr lang="en-US" baseline="0" dirty="0">
                <a:solidFill>
                  <a:schemeClr val="tx1"/>
                </a:solidFill>
              </a:rPr>
              <a:t>Integrating the measures into a home visitor’s daily workflow minimizes data collection burden and enhances the utility. Developing approaches to data collection with home visitors can help ensure that they are minimally burdensome and maximally useful.</a:t>
            </a:r>
            <a:r>
              <a:rPr lang="en-US" dirty="0">
                <a:solidFill>
                  <a:schemeClr val="tx1"/>
                </a:solidFill>
              </a:rPr>
              <a:t> </a:t>
            </a:r>
            <a:r>
              <a:rPr lang="en-US" baseline="0" dirty="0">
                <a:solidFill>
                  <a:schemeClr val="tx1"/>
                </a:solidFill>
              </a:rPr>
              <a:t>This also improves the quality of the data collected.</a:t>
            </a:r>
          </a:p>
          <a:p>
            <a:pPr marL="171450" lvl="0" indent="-171450">
              <a:buFont typeface="Arial" panose="020B0604020202020204" pitchFamily="34" charset="0"/>
              <a:buChar char="•"/>
            </a:pPr>
            <a:r>
              <a:rPr lang="en-US" baseline="0" dirty="0">
                <a:solidFill>
                  <a:schemeClr val="tx1"/>
                </a:solidFill>
              </a:rPr>
              <a:t>Collecting both qualitative and quantitative data is helpful. They each </a:t>
            </a:r>
            <a:r>
              <a:rPr lang="en-US" dirty="0">
                <a:solidFill>
                  <a:schemeClr val="tx1"/>
                </a:solidFill>
              </a:rPr>
              <a:t>show </a:t>
            </a:r>
            <a:r>
              <a:rPr lang="en-US" baseline="0" dirty="0">
                <a:solidFill>
                  <a:schemeClr val="tx1"/>
                </a:solidFill>
              </a:rPr>
              <a:t>something different. </a:t>
            </a:r>
            <a:r>
              <a:rPr lang="en-US" dirty="0">
                <a:solidFill>
                  <a:schemeClr val="tx1"/>
                </a:solidFill>
              </a:rPr>
              <a:t>Quantitative data are numerical and can help us quantify what is happening. Qualitative data can often tell more about why it is happening</a:t>
            </a:r>
            <a:r>
              <a:rPr lang="en-US" baseline="0" dirty="0">
                <a:solidFill>
                  <a:schemeClr val="tx1"/>
                </a:solidFill>
              </a:rPr>
              <a:t> to </a:t>
            </a:r>
            <a:r>
              <a:rPr lang="en-US" dirty="0">
                <a:solidFill>
                  <a:schemeClr val="tx1"/>
                </a:solidFill>
              </a:rPr>
              <a:t>give us context.</a:t>
            </a:r>
            <a:endParaRPr lang="en-US" baseline="0" dirty="0">
              <a:solidFill>
                <a:schemeClr val="tx1"/>
              </a:solidFill>
            </a:endParaRPr>
          </a:p>
          <a:p>
            <a:pPr marL="171450" lvl="0" indent="-171450">
              <a:buFont typeface="Arial" panose="020B0604020202020204" pitchFamily="34" charset="0"/>
              <a:buChar char="•"/>
            </a:pPr>
            <a:r>
              <a:rPr lang="en-US" baseline="0" dirty="0">
                <a:solidFill>
                  <a:schemeClr val="tx1"/>
                </a:solidFill>
              </a:rPr>
              <a:t>Sometimes the data are at odds with each other; this can provide useful information. </a:t>
            </a:r>
          </a:p>
          <a:p>
            <a:pPr marL="171450" lvl="0" indent="-171450">
              <a:buFont typeface="Arial" panose="020B0604020202020204" pitchFamily="34" charset="0"/>
              <a:buChar char="•"/>
            </a:pPr>
            <a:r>
              <a:rPr lang="en-US" baseline="0" dirty="0">
                <a:solidFill>
                  <a:schemeClr val="tx1"/>
                </a:solidFill>
              </a:rPr>
              <a:t>Home visitors or other key staff may misinterpret the reality shown by the data if they do not use other data sources to triangulate the findings.</a:t>
            </a:r>
          </a:p>
        </p:txBody>
      </p:sp>
      <p:sp>
        <p:nvSpPr>
          <p:cNvPr id="4" name="Slide Number Placeholder 3"/>
          <p:cNvSpPr>
            <a:spLocks noGrp="1"/>
          </p:cNvSpPr>
          <p:nvPr>
            <p:ph type="sldNum" sz="quarter" idx="10"/>
          </p:nvPr>
        </p:nvSpPr>
        <p:spPr/>
        <p:txBody>
          <a:bodyPr/>
          <a:lstStyle/>
          <a:p>
            <a:fld id="{AED28201-4BBF-455A-9765-CF9869D2B1B3}" type="slidenum">
              <a:rPr lang="en-US" smtClean="0"/>
              <a:t>24</a:t>
            </a:fld>
            <a:endParaRPr lang="en-US"/>
          </a:p>
        </p:txBody>
      </p:sp>
    </p:spTree>
    <p:extLst>
      <p:ext uri="{BB962C8B-B14F-4D97-AF65-F5344CB8AC3E}">
        <p14:creationId xmlns:p14="http://schemas.microsoft.com/office/powerpoint/2010/main" val="1599727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Keep</a:t>
            </a:r>
            <a:r>
              <a:rPr lang="en-US" i="0" baseline="0" dirty="0"/>
              <a:t> these key tips in mind while practicing collecting quality data and using data to determine topics: </a:t>
            </a:r>
          </a:p>
          <a:p>
            <a:pPr marL="628650" lvl="1" indent="-171450">
              <a:buFont typeface="Courier New" panose="02070309020205020404" pitchFamily="49" charset="0"/>
              <a:buChar char="o"/>
            </a:pPr>
            <a:r>
              <a:rPr lang="en-US" i="0" baseline="0" dirty="0"/>
              <a:t>Data quality allows a CQI team to measure progress towards outcomes accurately. Quality data are complete, accessible, relevant, accurate, and reliable. </a:t>
            </a:r>
          </a:p>
          <a:p>
            <a:pPr marL="628650" lvl="1" indent="-171450">
              <a:buFont typeface="Courier New" panose="02070309020205020404" pitchFamily="49" charset="0"/>
              <a:buChar char="o"/>
            </a:pPr>
            <a:r>
              <a:rPr lang="en-US" i="0" baseline="0" dirty="0"/>
              <a:t>Reviewing data and using change concepts are useful in identifying topics for change strategies. </a:t>
            </a:r>
          </a:p>
          <a:p>
            <a:pPr marL="628650" lvl="1" indent="-171450">
              <a:buFont typeface="Courier New" panose="02070309020205020404" pitchFamily="49" charset="0"/>
              <a:buChar char="o"/>
            </a:pPr>
            <a:r>
              <a:rPr lang="en-US" i="0" baseline="0" dirty="0"/>
              <a:t>Run charts or other data visualization techniques help identify topics and monitor progress during a CQI project. </a:t>
            </a:r>
          </a:p>
        </p:txBody>
      </p:sp>
      <p:sp>
        <p:nvSpPr>
          <p:cNvPr id="4" name="Slide Number Placeholder 3"/>
          <p:cNvSpPr>
            <a:spLocks noGrp="1"/>
          </p:cNvSpPr>
          <p:nvPr>
            <p:ph type="sldNum" sz="quarter" idx="10"/>
          </p:nvPr>
        </p:nvSpPr>
        <p:spPr/>
        <p:txBody>
          <a:bodyPr/>
          <a:lstStyle/>
          <a:p>
            <a:fld id="{AED28201-4BBF-455A-9765-CF9869D2B1B3}" type="slidenum">
              <a:rPr lang="en-US" smtClean="0"/>
              <a:t>25</a:t>
            </a:fld>
            <a:endParaRPr lang="en-US" dirty="0"/>
          </a:p>
        </p:txBody>
      </p:sp>
    </p:spTree>
    <p:extLst>
      <p:ext uri="{BB962C8B-B14F-4D97-AF65-F5344CB8AC3E}">
        <p14:creationId xmlns:p14="http://schemas.microsoft.com/office/powerpoint/2010/main" val="2285277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26</a:t>
            </a:fld>
            <a:endParaRPr lang="en-US"/>
          </a:p>
        </p:txBody>
      </p:sp>
    </p:spTree>
    <p:extLst>
      <p:ext uri="{BB962C8B-B14F-4D97-AF65-F5344CB8AC3E}">
        <p14:creationId xmlns:p14="http://schemas.microsoft.com/office/powerpoint/2010/main" val="3626365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27</a:t>
            </a:fld>
            <a:endParaRPr lang="en-US"/>
          </a:p>
        </p:txBody>
      </p:sp>
    </p:spTree>
    <p:extLst>
      <p:ext uri="{BB962C8B-B14F-4D97-AF65-F5344CB8AC3E}">
        <p14:creationId xmlns:p14="http://schemas.microsoft.com/office/powerpoint/2010/main" val="325238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objectives of Module 2 are for participants to be able to:</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Define quality data and the importance of data in CQI</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Learn how to identify topics for CQI projects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Understand how to use data to inform CQI work </a:t>
            </a:r>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a:t>
            </a:fld>
            <a:endParaRPr lang="en-US"/>
          </a:p>
        </p:txBody>
      </p:sp>
    </p:spTree>
    <p:extLst>
      <p:ext uri="{BB962C8B-B14F-4D97-AF65-F5344CB8AC3E}">
        <p14:creationId xmlns:p14="http://schemas.microsoft.com/office/powerpoint/2010/main" val="91858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First, let’s discuss how you can use data for CQI.  </a:t>
            </a:r>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4</a:t>
            </a:fld>
            <a:endParaRPr lang="en-US"/>
          </a:p>
        </p:txBody>
      </p:sp>
    </p:spTree>
    <p:extLst>
      <p:ext uri="{BB962C8B-B14F-4D97-AF65-F5344CB8AC3E}">
        <p14:creationId xmlns:p14="http://schemas.microsoft.com/office/powerpoint/2010/main" val="335116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is it important to use data in CQI?</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Data are focused and objective measures of change.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Objective measures of change are so important because when relying only on perceptions, important insights can be missed. Individuals may have a vested interest in a particular area, but the data may not support that focus.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Since the loudest voice is sometimes heard first, data needs to be our loudest voice.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Data are also important because reviewing your data allows you to identify specific areas to focus your improvement work.</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Finally, data are important to determine if the change strategies you test in CQI are working.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Emotions should not drive perceptions. When teams work hard on finding solutions to the problems, emotional attachment to that effort can get in the way of finding the correct solution. Focusing efforts on both (1) what is working and (2) what could benefit from improvement is the key to helping families.   </a:t>
            </a:r>
          </a:p>
        </p:txBody>
      </p:sp>
      <p:sp>
        <p:nvSpPr>
          <p:cNvPr id="4" name="Slide Number Placeholder 3"/>
          <p:cNvSpPr>
            <a:spLocks noGrp="1"/>
          </p:cNvSpPr>
          <p:nvPr>
            <p:ph type="sldNum" sz="quarter" idx="10"/>
          </p:nvPr>
        </p:nvSpPr>
        <p:spPr/>
        <p:txBody>
          <a:bodyPr/>
          <a:lstStyle/>
          <a:p>
            <a:fld id="{AED28201-4BBF-455A-9765-CF9869D2B1B3}" type="slidenum">
              <a:rPr lang="en-US" smtClean="0"/>
              <a:t>5</a:t>
            </a:fld>
            <a:endParaRPr lang="en-US"/>
          </a:p>
        </p:txBody>
      </p:sp>
    </p:spTree>
    <p:extLst>
      <p:ext uri="{BB962C8B-B14F-4D97-AF65-F5344CB8AC3E}">
        <p14:creationId xmlns:p14="http://schemas.microsoft.com/office/powerpoint/2010/main" val="221511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Pass out the Using Data to Drive CQI and Identify Topics handout.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we will discuss the importance of collecting high-quality data. Information covered within this section is also in the </a:t>
            </a:r>
            <a:r>
              <a:rPr lang="en-US" sz="1200" i="1" kern="1200" dirty="0">
                <a:solidFill>
                  <a:schemeClr val="tx1"/>
                </a:solidFill>
                <a:effectLst/>
                <a:latin typeface="+mn-lt"/>
                <a:ea typeface="+mn-ea"/>
                <a:cs typeface="+mn-cs"/>
              </a:rPr>
              <a:t>Using Data to Drive CQI and Identify Topics </a:t>
            </a:r>
            <a:r>
              <a:rPr lang="en-US" sz="1200" kern="1200" dirty="0">
                <a:solidFill>
                  <a:schemeClr val="tx1"/>
                </a:solidFill>
                <a:effectLst/>
                <a:latin typeface="+mn-lt"/>
                <a:ea typeface="+mn-ea"/>
                <a:cs typeface="+mn-cs"/>
              </a:rPr>
              <a:t>handout. </a:t>
            </a:r>
          </a:p>
        </p:txBody>
      </p:sp>
      <p:sp>
        <p:nvSpPr>
          <p:cNvPr id="4" name="Slide Number Placeholder 3"/>
          <p:cNvSpPr>
            <a:spLocks noGrp="1"/>
          </p:cNvSpPr>
          <p:nvPr>
            <p:ph type="sldNum" sz="quarter" idx="10"/>
          </p:nvPr>
        </p:nvSpPr>
        <p:spPr/>
        <p:txBody>
          <a:bodyPr/>
          <a:lstStyle/>
          <a:p>
            <a:fld id="{AED28201-4BBF-455A-9765-CF9869D2B1B3}" type="slidenum">
              <a:rPr lang="en-US" smtClean="0"/>
              <a:t>6</a:t>
            </a:fld>
            <a:endParaRPr lang="en-US"/>
          </a:p>
        </p:txBody>
      </p:sp>
    </p:spTree>
    <p:extLst>
      <p:ext uri="{BB962C8B-B14F-4D97-AF65-F5344CB8AC3E}">
        <p14:creationId xmlns:p14="http://schemas.microsoft.com/office/powerpoint/2010/main" val="236146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reviewing and interpreting data, it is important to ensure that you are using quality data. What are quality data?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Quality data are complete, accessible, relevant, accurate, and reliable.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They consistently indicate what is happening in the home visiting program.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High-quality data gives you confidence in the findings, and limits time spent on cleaning data to determine accuracy.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Incomplete data can skew outcomes. For example, if some home visitors documented the services that families received after being referred but others did not, those home visitors who did document referrals may appear more successful at connecting families with outside resources. However, in practice, the only differences among home visitors may be in their data collection practices.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stakeholders – including home visitors, supervisors, agency directors, and other key constituents – should understand the importance of collecting quality data. </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7</a:t>
            </a:fld>
            <a:endParaRPr lang="en-US">
              <a:solidFill>
                <a:prstClr val="black"/>
              </a:solidFill>
            </a:endParaRPr>
          </a:p>
        </p:txBody>
      </p:sp>
      <p:sp>
        <p:nvSpPr>
          <p:cNvPr id="5" name="Date Placeholder 4"/>
          <p:cNvSpPr>
            <a:spLocks noGrp="1"/>
          </p:cNvSpPr>
          <p:nvPr>
            <p:ph type="dt" idx="11"/>
          </p:nvPr>
        </p:nvSpPr>
        <p:spPr/>
        <p:txBody>
          <a:bodyPr/>
          <a:lstStyle/>
          <a:p>
            <a:fld id="{92EF3AA4-1EFA-40B7-BE64-C1FB77027E8F}"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296569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Ask the participants to share and discuss instances of unsuccessful data collection efforts from the past that may have been incomplete, inaccessible, or not relevant. If they need prompting, consider the examples below</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Incomplete data</a:t>
            </a:r>
            <a:r>
              <a:rPr lang="en-US" sz="1200" kern="1200" dirty="0">
                <a:solidFill>
                  <a:schemeClr val="tx1"/>
                </a:solidFill>
                <a:effectLst/>
                <a:latin typeface="+mn-lt"/>
                <a:ea typeface="+mn-ea"/>
                <a:cs typeface="+mn-cs"/>
              </a:rPr>
              <a:t>: If only some home visitors collect breastfeeding data when each child reaches 6 months, calculating an accurate estimate of the percentage of women breastfeeding in the home visiting program will be difficult. If the estimate is low, it will not be clear if it is low because mothers are not breastfeeding or because data are missing.</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Inaccessible data</a:t>
            </a:r>
            <a:r>
              <a:rPr lang="en-US" sz="1200" kern="1200" dirty="0">
                <a:solidFill>
                  <a:schemeClr val="tx1"/>
                </a:solidFill>
                <a:effectLst/>
                <a:latin typeface="+mn-lt"/>
                <a:ea typeface="+mn-ea"/>
                <a:cs typeface="+mn-cs"/>
              </a:rPr>
              <a:t>: If the data system can only be accessed by administrative and evaluation staff, home visitors and other agency staff are missing an opportunity to further understand the entry and reporting procedures and the methods used to collect data. Access to data systems and reporting enhances buy-in.</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Not relevant data</a:t>
            </a:r>
            <a:r>
              <a:rPr lang="en-US" sz="1200" kern="1200" dirty="0">
                <a:solidFill>
                  <a:schemeClr val="tx1"/>
                </a:solidFill>
                <a:effectLst/>
                <a:latin typeface="+mn-lt"/>
                <a:ea typeface="+mn-ea"/>
                <a:cs typeface="+mn-cs"/>
              </a:rPr>
              <a:t>: If home visitors screen children for developmental delays every 6 months, but only the data from the last year of screening are included in the data reports and data are not available from more recent screenings, home visitors may not know whether the children are on target or may need a referral. If data are collected but not used, the result is irrelevant data collection.</a:t>
            </a:r>
          </a:p>
        </p:txBody>
      </p:sp>
      <p:sp>
        <p:nvSpPr>
          <p:cNvPr id="4" name="Slide Number Placeholder 3"/>
          <p:cNvSpPr>
            <a:spLocks noGrp="1"/>
          </p:cNvSpPr>
          <p:nvPr>
            <p:ph type="sldNum" sz="quarter" idx="10"/>
          </p:nvPr>
        </p:nvSpPr>
        <p:spPr/>
        <p:txBody>
          <a:bodyPr/>
          <a:lstStyle/>
          <a:p>
            <a:fld id="{AED28201-4BBF-455A-9765-CF9869D2B1B3}" type="slidenum">
              <a:rPr lang="en-US" smtClean="0"/>
              <a:t>8</a:t>
            </a:fld>
            <a:endParaRPr lang="en-US"/>
          </a:p>
        </p:txBody>
      </p:sp>
    </p:spTree>
    <p:extLst>
      <p:ext uri="{BB962C8B-B14F-4D97-AF65-F5344CB8AC3E}">
        <p14:creationId xmlns:p14="http://schemas.microsoft.com/office/powerpoint/2010/main" val="409739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62204"/>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have quality data, good data collection techniques are necessary.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 Chris Blodgett of Washington State University describes the necessity to break the “data barrier” and use data in home visiting programs as information to describe the work, clients, and communities. Painting an accurate picture of home visiting programs is critical for ourselves, our communities, and our funders.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data does not tell an accurate story of the work, clients, or communities, the correct data are not being collected. Also, the quality might be inadequate to use for data analysis.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Adopt the following four steps to ensure collection of high-quality data that will inform your work.</a:t>
            </a:r>
          </a:p>
          <a:p>
            <a:pPr marL="628650" lvl="1" indent="-171450">
              <a:buFont typeface="Courier New" panose="02070309020205020404" pitchFamily="49" charset="0"/>
              <a:buChar char="o"/>
            </a:pPr>
            <a:r>
              <a:rPr lang="en-US" sz="1200" u="sng" kern="1200" dirty="0">
                <a:solidFill>
                  <a:schemeClr val="tx1"/>
                </a:solidFill>
                <a:effectLst/>
                <a:latin typeface="+mn-lt"/>
                <a:ea typeface="+mn-ea"/>
                <a:cs typeface="+mn-cs"/>
              </a:rPr>
              <a:t>Standardization</a:t>
            </a:r>
            <a:r>
              <a:rPr lang="en-US" sz="1200" kern="1200" dirty="0">
                <a:solidFill>
                  <a:schemeClr val="tx1"/>
                </a:solidFill>
                <a:effectLst/>
                <a:latin typeface="+mn-lt"/>
                <a:ea typeface="+mn-ea"/>
                <a:cs typeface="+mn-cs"/>
              </a:rPr>
              <a:t>: Follow a consistent and standardized approach to collecting and inputting the data. This can be achieved by developing manuals to document the process and codebooks with clear definitions.</a:t>
            </a:r>
          </a:p>
          <a:p>
            <a:pPr marL="628650" lvl="1" indent="-171450">
              <a:buFont typeface="Courier New" panose="02070309020205020404" pitchFamily="49" charset="0"/>
              <a:buChar char="o"/>
            </a:pPr>
            <a:r>
              <a:rPr lang="en-US" sz="1200" u="sng" kern="1200" dirty="0">
                <a:solidFill>
                  <a:schemeClr val="tx1"/>
                </a:solidFill>
                <a:effectLst/>
                <a:latin typeface="+mn-lt"/>
                <a:ea typeface="+mn-ea"/>
                <a:cs typeface="+mn-cs"/>
              </a:rPr>
              <a:t>Appropriate tool selection</a:t>
            </a:r>
            <a:r>
              <a:rPr lang="en-US" sz="1200" kern="1200" dirty="0">
                <a:solidFill>
                  <a:schemeClr val="tx1"/>
                </a:solidFill>
                <a:effectLst/>
                <a:latin typeface="+mn-lt"/>
                <a:ea typeface="+mn-ea"/>
                <a:cs typeface="+mn-cs"/>
              </a:rPr>
              <a:t>: Choose tools/screenings/assessments that are valid and reliable for the families being served. For example, the Ages and Stages Questionnaire (ASQ-3) is considered a valid and reliable tool to screen for delays in child development. </a:t>
            </a:r>
          </a:p>
          <a:p>
            <a:pPr marL="628650" lvl="1" indent="-171450">
              <a:buFont typeface="Courier New" panose="02070309020205020404" pitchFamily="49" charset="0"/>
              <a:buChar char="o"/>
            </a:pPr>
            <a:r>
              <a:rPr lang="en-US" sz="1200" u="sng" kern="1200" dirty="0">
                <a:solidFill>
                  <a:schemeClr val="tx1"/>
                </a:solidFill>
                <a:effectLst/>
                <a:latin typeface="+mn-lt"/>
                <a:ea typeface="+mn-ea"/>
                <a:cs typeface="+mn-cs"/>
              </a:rPr>
              <a:t>Staff training</a:t>
            </a:r>
            <a:r>
              <a:rPr lang="en-US" sz="1200" kern="1200" dirty="0">
                <a:solidFill>
                  <a:schemeClr val="tx1"/>
                </a:solidFill>
                <a:effectLst/>
                <a:latin typeface="+mn-lt"/>
                <a:ea typeface="+mn-ea"/>
                <a:cs typeface="+mn-cs"/>
              </a:rPr>
              <a:t>: Ensure that all staff have initial and ongoing training and support in the use of standardized tools and data collection processes. For example, in the case of collecting data on attendance at the 6-week postpartum visit, home visitors should be trained to know what occurs at the visits to identify the differences between a well-woman visit and a 6-week postpartum visit. </a:t>
            </a:r>
          </a:p>
          <a:p>
            <a:pPr marL="628650" lvl="1" indent="-171450">
              <a:buFont typeface="Courier New" panose="02070309020205020404" pitchFamily="49" charset="0"/>
              <a:buChar char="o"/>
            </a:pPr>
            <a:r>
              <a:rPr lang="en-US" sz="1200" u="sng" kern="1200" dirty="0">
                <a:solidFill>
                  <a:schemeClr val="tx1"/>
                </a:solidFill>
                <a:effectLst/>
                <a:latin typeface="+mn-lt"/>
                <a:ea typeface="+mn-ea"/>
                <a:cs typeface="+mn-cs"/>
              </a:rPr>
              <a:t>Data management processes</a:t>
            </a:r>
            <a:r>
              <a:rPr lang="en-US" sz="1200" kern="1200" dirty="0">
                <a:solidFill>
                  <a:schemeClr val="tx1"/>
                </a:solidFill>
                <a:effectLst/>
                <a:latin typeface="+mn-lt"/>
                <a:ea typeface="+mn-ea"/>
                <a:cs typeface="+mn-cs"/>
              </a:rPr>
              <a:t>: Ensure that data are stored and maintained in an appropriate manner so they can be reviewed and reported as needed. If data are not reported, reports will reflect that. Your work (data) needs to be counted!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fld id="{92EF3AA4-1EFA-40B7-BE64-C1FB77027E8F}"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177384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0D2D-5FA3-4587-93AA-D9E2D82C27E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53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5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375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7537B"/>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rot="5400000">
            <a:off x="2217817" y="4045823"/>
            <a:ext cx="4709160" cy="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5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500D2D-5FA3-4587-93AA-D9E2D82C27E8}" type="slidenum">
              <a:rPr lang="en-US" smtClean="0"/>
              <a:pPr/>
              <a:t>‹#›</a:t>
            </a:fld>
            <a:endParaRPr lang="en-US"/>
          </a:p>
        </p:txBody>
      </p:sp>
    </p:spTree>
    <p:extLst>
      <p:ext uri="{BB962C8B-B14F-4D97-AF65-F5344CB8AC3E}">
        <p14:creationId xmlns:p14="http://schemas.microsoft.com/office/powerpoint/2010/main" val="34162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jbassoc.com/reports-publications/dohv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hrsa.gov/quality/toolbox/methodology/qualityimprovement/index.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66452" y="2153892"/>
            <a:ext cx="5077548" cy="43482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0" y="4536211"/>
            <a:ext cx="2028938" cy="1268086"/>
          </a:xfrm>
          <a:prstGeom prst="rect">
            <a:avLst/>
          </a:prstGeom>
        </p:spPr>
      </p:pic>
      <p:sp>
        <p:nvSpPr>
          <p:cNvPr id="6" name="TextBox 5"/>
          <p:cNvSpPr txBox="1"/>
          <p:nvPr/>
        </p:nvSpPr>
        <p:spPr>
          <a:xfrm>
            <a:off x="416116" y="5871237"/>
            <a:ext cx="2276980" cy="630942"/>
          </a:xfrm>
          <a:prstGeom prst="rect">
            <a:avLst/>
          </a:prstGeom>
        </p:spPr>
        <p:txBody>
          <a:bodyPr wrap="square" rtlCol="0">
            <a:spAutoFit/>
          </a:bodyPr>
          <a:lstStyle/>
          <a:p>
            <a:r>
              <a:rPr lang="en-US" sz="700" dirty="0">
                <a:solidFill>
                  <a:schemeClr val="bg1">
                    <a:lumMod val="50000"/>
                  </a:schemeClr>
                </a:solidFill>
                <a:latin typeface="Calibri" panose="020F0502020204030204" pitchFamily="34" charset="0"/>
              </a:rPr>
              <a:t>This document was prepared for the U.S. Department of Health and Human Services (HHS), HRSA, and ACF by James Bell Associates, Inc., under ACF contract number HHSP233201500133I. For more information, see </a:t>
            </a:r>
            <a:r>
              <a:rPr lang="en-US" sz="700" u="sng" dirty="0">
                <a:solidFill>
                  <a:schemeClr val="bg1">
                    <a:lumMod val="50000"/>
                  </a:schemeClr>
                </a:solidFill>
                <a:latin typeface="Calibri" panose="020F0502020204030204" pitchFamily="34" charset="0"/>
              </a:rPr>
              <a:t>http://www.jbassoc.com/reports-publications/dohve</a:t>
            </a:r>
            <a:r>
              <a:rPr lang="en-US" sz="700" dirty="0">
                <a:solidFill>
                  <a:schemeClr val="bg1">
                    <a:lumMod val="50000"/>
                  </a:schemeClr>
                </a:solidFill>
                <a:latin typeface="Calibri" panose="020F0502020204030204" pitchFamily="34" charset="0"/>
              </a:rPr>
              <a:t>.</a:t>
            </a:r>
          </a:p>
        </p:txBody>
      </p:sp>
      <p:cxnSp>
        <p:nvCxnSpPr>
          <p:cNvPr id="8" name="Straight Connector 7"/>
          <p:cNvCxnSpPr/>
          <p:nvPr/>
        </p:nvCxnSpPr>
        <p:spPr>
          <a:xfrm>
            <a:off x="391064" y="3067562"/>
            <a:ext cx="41148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1064" y="3204007"/>
            <a:ext cx="5311236" cy="954107"/>
          </a:xfrm>
          <a:prstGeom prst="rect">
            <a:avLst/>
          </a:prstGeom>
          <a:noFill/>
        </p:spPr>
        <p:txBody>
          <a:bodyPr wrap="square" rtlCol="0">
            <a:spAutoFit/>
          </a:bodyPr>
          <a:lstStyle/>
          <a:p>
            <a:r>
              <a:rPr lang="en-US" sz="2800" b="1" spc="-100" dirty="0">
                <a:solidFill>
                  <a:srgbClr val="37537B">
                    <a:lumMod val="60000"/>
                    <a:lumOff val="40000"/>
                  </a:srgbClr>
                </a:solidFill>
                <a:latin typeface="Calibri" panose="020F0502020204030204" pitchFamily="34" charset="0"/>
                <a:ea typeface="+mj-ea"/>
                <a:cs typeface="+mj-cs"/>
              </a:rPr>
              <a:t>MODULE 2: Using Data to Drive CQI and Identify Topics</a:t>
            </a:r>
            <a:endParaRPr lang="en-US" sz="2800" b="1" dirty="0"/>
          </a:p>
        </p:txBody>
      </p:sp>
      <p:sp>
        <p:nvSpPr>
          <p:cNvPr id="9" name="Title 1">
            <a:extLst>
              <a:ext uri="{FF2B5EF4-FFF2-40B4-BE49-F238E27FC236}">
                <a16:creationId xmlns:a16="http://schemas.microsoft.com/office/drawing/2014/main" xmlns="" id="{CD680C43-5582-462C-8A12-B1D89C453250}"/>
              </a:ext>
            </a:extLst>
          </p:cNvPr>
          <p:cNvSpPr txBox="1">
            <a:spLocks/>
          </p:cNvSpPr>
          <p:nvPr/>
        </p:nvSpPr>
        <p:spPr>
          <a:xfrm>
            <a:off x="391063" y="1"/>
            <a:ext cx="8452147" cy="32997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a:lstStyle>
          <a:p>
            <a:pPr>
              <a:spcBef>
                <a:spcPts val="1400"/>
              </a:spcBef>
            </a:pPr>
            <a:r>
              <a:rPr lang="en-US" b="1" dirty="0"/>
              <a:t>Continuous Quality Improvement Toolkit</a:t>
            </a:r>
            <a:br>
              <a:rPr lang="en-US" b="1" dirty="0"/>
            </a:br>
            <a:r>
              <a:rPr lang="en-US" sz="900" b="1" dirty="0"/>
              <a:t/>
            </a:r>
            <a:br>
              <a:rPr lang="en-US" sz="900" b="1" dirty="0"/>
            </a:br>
            <a:r>
              <a:rPr lang="en-US" sz="3200" dirty="0"/>
              <a:t>A Resource for Maternal, Infant, and Early Childhood Home Visiting Program Awardees</a:t>
            </a:r>
          </a:p>
        </p:txBody>
      </p:sp>
    </p:spTree>
    <p:extLst>
      <p:ext uri="{BB962C8B-B14F-4D97-AF65-F5344CB8AC3E}">
        <p14:creationId xmlns:p14="http://schemas.microsoft.com/office/powerpoint/2010/main" val="12369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dirty="0"/>
              <a:t>Quality Data Drive Better Outcomes</a:t>
            </a:r>
          </a:p>
        </p:txBody>
      </p:sp>
      <p:sp>
        <p:nvSpPr>
          <p:cNvPr id="8" name="Rectangle 7"/>
          <p:cNvSpPr/>
          <p:nvPr/>
        </p:nvSpPr>
        <p:spPr>
          <a:xfrm>
            <a:off x="2799198" y="2514600"/>
            <a:ext cx="1404195"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Effective Program Monitoring</a:t>
            </a:r>
          </a:p>
        </p:txBody>
      </p:sp>
      <p:sp>
        <p:nvSpPr>
          <p:cNvPr id="9" name="Rectangle 8"/>
          <p:cNvSpPr/>
          <p:nvPr/>
        </p:nvSpPr>
        <p:spPr>
          <a:xfrm>
            <a:off x="5105400" y="2509092"/>
            <a:ext cx="1447800"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Improved Program Processes</a:t>
            </a:r>
          </a:p>
        </p:txBody>
      </p:sp>
      <p:sp>
        <p:nvSpPr>
          <p:cNvPr id="10" name="Rectangle 9"/>
          <p:cNvSpPr/>
          <p:nvPr/>
        </p:nvSpPr>
        <p:spPr>
          <a:xfrm>
            <a:off x="7467600" y="2511848"/>
            <a:ext cx="1371600"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FFFF"/>
                </a:solidFill>
              </a:rPr>
              <a:t>Better Outcomes</a:t>
            </a:r>
          </a:p>
        </p:txBody>
      </p:sp>
      <p:sp>
        <p:nvSpPr>
          <p:cNvPr id="11" name="Rectangle 10"/>
          <p:cNvSpPr/>
          <p:nvPr/>
        </p:nvSpPr>
        <p:spPr>
          <a:xfrm>
            <a:off x="381000" y="2511848"/>
            <a:ext cx="1371600"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FFFF"/>
                </a:solidFill>
              </a:rPr>
              <a:t>Quality Data</a:t>
            </a:r>
          </a:p>
        </p:txBody>
      </p:sp>
      <p:sp>
        <p:nvSpPr>
          <p:cNvPr id="13" name="Right Arrow 12"/>
          <p:cNvSpPr/>
          <p:nvPr/>
        </p:nvSpPr>
        <p:spPr>
          <a:xfrm>
            <a:off x="1905000" y="2970423"/>
            <a:ext cx="801015" cy="982337"/>
          </a:xfrm>
          <a:prstGeom prst="rightArrow">
            <a:avLst/>
          </a:prstGeom>
          <a:solidFill>
            <a:srgbClr val="375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ight Arrow 14"/>
          <p:cNvSpPr/>
          <p:nvPr/>
        </p:nvSpPr>
        <p:spPr>
          <a:xfrm>
            <a:off x="4343400" y="2970422"/>
            <a:ext cx="685801" cy="982337"/>
          </a:xfrm>
          <a:prstGeom prst="rightArrow">
            <a:avLst/>
          </a:prstGeom>
          <a:solidFill>
            <a:srgbClr val="375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ight Arrow 15"/>
          <p:cNvSpPr/>
          <p:nvPr/>
        </p:nvSpPr>
        <p:spPr>
          <a:xfrm>
            <a:off x="6705600" y="2970421"/>
            <a:ext cx="685801" cy="982337"/>
          </a:xfrm>
          <a:prstGeom prst="rightArrow">
            <a:avLst/>
          </a:prstGeom>
          <a:solidFill>
            <a:srgbClr val="375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152400" y="5421868"/>
            <a:ext cx="1905000" cy="246221"/>
          </a:xfrm>
          <a:prstGeom prst="rect">
            <a:avLst/>
          </a:prstGeom>
          <a:noFill/>
        </p:spPr>
        <p:txBody>
          <a:bodyPr wrap="square" rtlCol="0">
            <a:spAutoFit/>
          </a:bodyPr>
          <a:lstStyle/>
          <a:p>
            <a:endParaRPr lang="en-US" sz="1000">
              <a:solidFill>
                <a:srgbClr val="292934"/>
              </a:solidFill>
            </a:endParaRPr>
          </a:p>
        </p:txBody>
      </p:sp>
    </p:spTree>
    <p:extLst>
      <p:ext uri="{BB962C8B-B14F-4D97-AF65-F5344CB8AC3E}">
        <p14:creationId xmlns:p14="http://schemas.microsoft.com/office/powerpoint/2010/main" val="36634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2000" fill="hold"/>
                                        <p:tgtEl>
                                          <p:spTgt spid="11"/>
                                        </p:tgtEl>
                                        <p:attrNameLst>
                                          <p:attrName>style.color</p:attrName>
                                        </p:attrNameLst>
                                      </p:cBhvr>
                                      <p:by>
                                        <p:hsl h="7200000" s="0" l="0"/>
                                      </p:by>
                                    </p:animClr>
                                    <p:animClr clrSpc="hsl" dir="cw">
                                      <p:cBhvr>
                                        <p:cTn id="7" dur="2000" fill="hold"/>
                                        <p:tgtEl>
                                          <p:spTgt spid="11"/>
                                        </p:tgtEl>
                                        <p:attrNameLst>
                                          <p:attrName>fillcolor</p:attrName>
                                        </p:attrNameLst>
                                      </p:cBhvr>
                                      <p:by>
                                        <p:hsl h="7200000" s="0" l="0"/>
                                      </p:by>
                                    </p:animClr>
                                    <p:animClr clrSpc="hsl" dir="cw">
                                      <p:cBhvr>
                                        <p:cTn id="8" dur="2000" fill="hold"/>
                                        <p:tgtEl>
                                          <p:spTgt spid="11"/>
                                        </p:tgtEl>
                                        <p:attrNameLst>
                                          <p:attrName>stroke.color</p:attrName>
                                        </p:attrNameLst>
                                      </p:cBhvr>
                                      <p:by>
                                        <p:hsl h="7200000" s="0" l="0"/>
                                      </p:by>
                                    </p:animClr>
                                    <p:set>
                                      <p:cBhvr>
                                        <p:cTn id="9" dur="20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2000" fill="hold"/>
                                        <p:tgtEl>
                                          <p:spTgt spid="8"/>
                                        </p:tgtEl>
                                        <p:attrNameLst>
                                          <p:attrName>style.color</p:attrName>
                                        </p:attrNameLst>
                                      </p:cBhvr>
                                      <p:by>
                                        <p:hsl h="7200000" s="0" l="0"/>
                                      </p:by>
                                    </p:animClr>
                                    <p:animClr clrSpc="hsl" dir="cw">
                                      <p:cBhvr>
                                        <p:cTn id="14" dur="2000" fill="hold"/>
                                        <p:tgtEl>
                                          <p:spTgt spid="8"/>
                                        </p:tgtEl>
                                        <p:attrNameLst>
                                          <p:attrName>fillcolor</p:attrName>
                                        </p:attrNameLst>
                                      </p:cBhvr>
                                      <p:by>
                                        <p:hsl h="7200000" s="0" l="0"/>
                                      </p:by>
                                    </p:animClr>
                                    <p:animClr clrSpc="hsl" dir="cw">
                                      <p:cBhvr>
                                        <p:cTn id="15" dur="2000" fill="hold"/>
                                        <p:tgtEl>
                                          <p:spTgt spid="8"/>
                                        </p:tgtEl>
                                        <p:attrNameLst>
                                          <p:attrName>stroke.color</p:attrName>
                                        </p:attrNameLst>
                                      </p:cBhvr>
                                      <p:by>
                                        <p:hsl h="7200000" s="0" l="0"/>
                                      </p:by>
                                    </p:animClr>
                                    <p:set>
                                      <p:cBhvr>
                                        <p:cTn id="16" dur="2000" fill="hold"/>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2000" fill="hold"/>
                                        <p:tgtEl>
                                          <p:spTgt spid="9"/>
                                        </p:tgtEl>
                                        <p:attrNameLst>
                                          <p:attrName>style.color</p:attrName>
                                        </p:attrNameLst>
                                      </p:cBhvr>
                                      <p:by>
                                        <p:hsl h="7200000" s="0" l="0"/>
                                      </p:by>
                                    </p:animClr>
                                    <p:animClr clrSpc="hsl" dir="cw">
                                      <p:cBhvr>
                                        <p:cTn id="21" dur="2000" fill="hold"/>
                                        <p:tgtEl>
                                          <p:spTgt spid="9"/>
                                        </p:tgtEl>
                                        <p:attrNameLst>
                                          <p:attrName>fillcolor</p:attrName>
                                        </p:attrNameLst>
                                      </p:cBhvr>
                                      <p:by>
                                        <p:hsl h="7200000" s="0" l="0"/>
                                      </p:by>
                                    </p:animClr>
                                    <p:animClr clrSpc="hsl" dir="cw">
                                      <p:cBhvr>
                                        <p:cTn id="22" dur="2000" fill="hold"/>
                                        <p:tgtEl>
                                          <p:spTgt spid="9"/>
                                        </p:tgtEl>
                                        <p:attrNameLst>
                                          <p:attrName>stroke.color</p:attrName>
                                        </p:attrNameLst>
                                      </p:cBhvr>
                                      <p:by>
                                        <p:hsl h="7200000" s="0" l="0"/>
                                      </p:by>
                                    </p:animClr>
                                    <p:set>
                                      <p:cBhvr>
                                        <p:cTn id="23" dur="2000" fill="hold"/>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2000" fill="hold"/>
                                        <p:tgtEl>
                                          <p:spTgt spid="10"/>
                                        </p:tgtEl>
                                        <p:attrNameLst>
                                          <p:attrName>style.color</p:attrName>
                                        </p:attrNameLst>
                                      </p:cBhvr>
                                      <p:by>
                                        <p:hsl h="7200000" s="0" l="0"/>
                                      </p:by>
                                    </p:animClr>
                                    <p:animClr clrSpc="hsl" dir="cw">
                                      <p:cBhvr>
                                        <p:cTn id="28" dur="2000" fill="hold"/>
                                        <p:tgtEl>
                                          <p:spTgt spid="10"/>
                                        </p:tgtEl>
                                        <p:attrNameLst>
                                          <p:attrName>fillcolor</p:attrName>
                                        </p:attrNameLst>
                                      </p:cBhvr>
                                      <p:by>
                                        <p:hsl h="7200000" s="0" l="0"/>
                                      </p:by>
                                    </p:animClr>
                                    <p:animClr clrSpc="hsl" dir="cw">
                                      <p:cBhvr>
                                        <p:cTn id="29" dur="2000" fill="hold"/>
                                        <p:tgtEl>
                                          <p:spTgt spid="10"/>
                                        </p:tgtEl>
                                        <p:attrNameLst>
                                          <p:attrName>stroke.color</p:attrName>
                                        </p:attrNameLst>
                                      </p:cBhvr>
                                      <p:by>
                                        <p:hsl h="7200000" s="0" l="0"/>
                                      </p:by>
                                    </p:animClr>
                                    <p:set>
                                      <p:cBhvr>
                                        <p:cTn id="30" dur="2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953399"/>
            <a:ext cx="3962400" cy="2862322"/>
          </a:xfrm>
          <a:prstGeom prst="rect">
            <a:avLst/>
          </a:prstGeom>
          <a:noFill/>
        </p:spPr>
        <p:txBody>
          <a:bodyPr wrap="square" rtlCol="0" anchor="ctr">
            <a:spAutoFit/>
          </a:bodyPr>
          <a:lstStyle/>
          <a:p>
            <a:pPr algn="r"/>
            <a:r>
              <a:rPr lang="en-US" sz="3600" b="1" i="1" dirty="0">
                <a:solidFill>
                  <a:schemeClr val="accent5">
                    <a:lumMod val="75000"/>
                  </a:schemeClr>
                </a:solidFill>
                <a:latin typeface="Calibri" panose="020F0502020204030204" pitchFamily="34" charset="0"/>
              </a:rPr>
              <a:t>Don’t wait until the project is over to review your data and address data quality issues!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3400" y="1151811"/>
            <a:ext cx="4800600" cy="4530030"/>
          </a:xfrm>
          <a:prstGeom prst="rect">
            <a:avLst/>
          </a:prstGeom>
        </p:spPr>
      </p:pic>
    </p:spTree>
    <p:extLst>
      <p:ext uri="{BB962C8B-B14F-4D97-AF65-F5344CB8AC3E}">
        <p14:creationId xmlns:p14="http://schemas.microsoft.com/office/powerpoint/2010/main" val="391374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Role in Data Quality?</a:t>
            </a:r>
          </a:p>
        </p:txBody>
      </p:sp>
      <p:sp>
        <p:nvSpPr>
          <p:cNvPr id="3" name="Content Placeholder 2"/>
          <p:cNvSpPr>
            <a:spLocks noGrp="1"/>
          </p:cNvSpPr>
          <p:nvPr>
            <p:ph idx="1"/>
          </p:nvPr>
        </p:nvSpPr>
        <p:spPr>
          <a:xfrm>
            <a:off x="457200" y="1600200"/>
            <a:ext cx="4495800" cy="4876800"/>
          </a:xfrm>
        </p:spPr>
        <p:txBody>
          <a:bodyPr/>
          <a:lstStyle/>
          <a:p>
            <a:pPr marL="0" indent="0">
              <a:buNone/>
            </a:pPr>
            <a:r>
              <a:rPr lang="en-US" dirty="0"/>
              <a:t>Be comfortable with your data collection tools. Each staff member should know—</a:t>
            </a:r>
          </a:p>
          <a:p>
            <a:r>
              <a:rPr lang="en-US" dirty="0"/>
              <a:t>The purpose of the tool or data collection form</a:t>
            </a:r>
          </a:p>
          <a:p>
            <a:r>
              <a:rPr lang="en-US" dirty="0"/>
              <a:t>How to administer the tool</a:t>
            </a:r>
          </a:p>
          <a:p>
            <a:r>
              <a:rPr lang="en-US" dirty="0"/>
              <a:t>How to score tools and interpret the scores</a:t>
            </a:r>
          </a:p>
          <a:p>
            <a:r>
              <a:rPr lang="en-US" dirty="0"/>
              <a:t>How to share results with families</a:t>
            </a:r>
          </a:p>
          <a:p>
            <a:r>
              <a:rPr lang="en-US" dirty="0"/>
              <a:t>Specific protocol for entering/recording data</a:t>
            </a:r>
          </a:p>
        </p:txBody>
      </p:sp>
      <p:pic>
        <p:nvPicPr>
          <p:cNvPr id="1026" name="Picture 2" descr="Free Photo: Rosie The Riveter Flexing Her Arm Muscles, We Can Do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847" y="1389888"/>
            <a:ext cx="4225943" cy="5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80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Identifying CQI topics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19620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 a Topic?</a:t>
            </a:r>
          </a:p>
        </p:txBody>
      </p:sp>
      <p:sp>
        <p:nvSpPr>
          <p:cNvPr id="4" name="Content Placeholder 3"/>
          <p:cNvSpPr>
            <a:spLocks noGrp="1"/>
          </p:cNvSpPr>
          <p:nvPr>
            <p:ph idx="1"/>
          </p:nvPr>
        </p:nvSpPr>
        <p:spPr/>
        <p:txBody>
          <a:bodyPr>
            <a:normAutofit/>
          </a:bodyPr>
          <a:lstStyle/>
          <a:p>
            <a:r>
              <a:rPr lang="en-US" dirty="0"/>
              <a:t>Review the data</a:t>
            </a:r>
          </a:p>
          <a:p>
            <a:r>
              <a:rPr lang="en-US" dirty="0"/>
              <a:t>Elicit stakeholder input</a:t>
            </a:r>
          </a:p>
          <a:p>
            <a:r>
              <a:rPr lang="en-US" dirty="0"/>
              <a:t>Align with strategic vision</a:t>
            </a:r>
          </a:p>
          <a:p>
            <a:r>
              <a:rPr lang="en-US" dirty="0"/>
              <a:t>Consider feasibility</a:t>
            </a:r>
          </a:p>
        </p:txBody>
      </p:sp>
      <p:pic>
        <p:nvPicPr>
          <p:cNvPr id="3" name="Picture 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24868" y="1524000"/>
            <a:ext cx="4561932" cy="4520189"/>
          </a:xfrm>
          <a:prstGeom prst="rect">
            <a:avLst/>
          </a:prstGeom>
        </p:spPr>
      </p:pic>
    </p:spTree>
    <p:extLst>
      <p:ext uri="{BB962C8B-B14F-4D97-AF65-F5344CB8AC3E}">
        <p14:creationId xmlns:p14="http://schemas.microsoft.com/office/powerpoint/2010/main" val="80692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588652B-4621-45BB-9BA5-A50FF3F5A08A}"/>
              </a:ext>
            </a:extLst>
          </p:cNvPr>
          <p:cNvSpPr txBox="1"/>
          <p:nvPr/>
        </p:nvSpPr>
        <p:spPr>
          <a:xfrm>
            <a:off x="457200" y="5947922"/>
            <a:ext cx="3140162" cy="923330"/>
          </a:xfrm>
          <a:prstGeom prst="rect">
            <a:avLst/>
          </a:prstGeom>
          <a:noFill/>
        </p:spPr>
        <p:txBody>
          <a:bodyPr wrap="square" rtlCol="0">
            <a:spAutoFit/>
          </a:bodyPr>
          <a:lstStyle/>
          <a:p>
            <a:r>
              <a:rPr lang="en-US" sz="1200" dirty="0">
                <a:solidFill>
                  <a:schemeClr val="accent5">
                    <a:lumMod val="75000"/>
                  </a:schemeClr>
                </a:solidFill>
                <a:latin typeface="Calibri" panose="020F0502020204030204" pitchFamily="34" charset="0"/>
              </a:rPr>
              <a:t>Adapted from http://www.ihi.org/resources/Pages/Changes/UsingChangeConceptsforImprovement.aspx</a:t>
            </a:r>
          </a:p>
          <a:p>
            <a:endParaRPr lang="en-US" dirty="0"/>
          </a:p>
        </p:txBody>
      </p:sp>
      <p:pic>
        <p:nvPicPr>
          <p:cNvPr id="6" name="Picture 5">
            <a:extLst>
              <a:ext uri="{FF2B5EF4-FFF2-40B4-BE49-F238E27FC236}">
                <a16:creationId xmlns:a16="http://schemas.microsoft.com/office/drawing/2014/main" xmlns="" id="{7CE0DD6C-58B0-468A-8CEF-613A6C5050C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3938" t="1273" r="16508" b="4545"/>
          <a:stretch/>
        </p:blipFill>
        <p:spPr>
          <a:xfrm>
            <a:off x="4532243" y="371061"/>
            <a:ext cx="4611758" cy="6500191"/>
          </a:xfrm>
          <a:prstGeom prst="rect">
            <a:avLst/>
          </a:prstGeom>
        </p:spPr>
      </p:pic>
      <p:sp>
        <p:nvSpPr>
          <p:cNvPr id="2" name="Title 1"/>
          <p:cNvSpPr>
            <a:spLocks noGrp="1"/>
          </p:cNvSpPr>
          <p:nvPr>
            <p:ph type="title"/>
          </p:nvPr>
        </p:nvSpPr>
        <p:spPr>
          <a:xfrm>
            <a:off x="457200" y="533399"/>
            <a:ext cx="3150916" cy="2011017"/>
          </a:xfrm>
        </p:spPr>
        <p:txBody>
          <a:bodyPr/>
          <a:lstStyle/>
          <a:p>
            <a:r>
              <a:rPr lang="en-US"/>
              <a:t>Using Change Concepts to Identify Topics</a:t>
            </a:r>
          </a:p>
        </p:txBody>
      </p:sp>
      <p:sp>
        <p:nvSpPr>
          <p:cNvPr id="3" name="Content Placeholder 2"/>
          <p:cNvSpPr>
            <a:spLocks noGrp="1"/>
          </p:cNvSpPr>
          <p:nvPr>
            <p:ph idx="1"/>
          </p:nvPr>
        </p:nvSpPr>
        <p:spPr>
          <a:xfrm>
            <a:off x="457200" y="2544416"/>
            <a:ext cx="3770243" cy="3731693"/>
          </a:xfrm>
        </p:spPr>
        <p:txBody>
          <a:bodyPr>
            <a:normAutofit/>
          </a:bodyPr>
          <a:lstStyle/>
          <a:p>
            <a:r>
              <a:rPr lang="en-US" dirty="0"/>
              <a:t>Eliminate Waste</a:t>
            </a:r>
          </a:p>
          <a:p>
            <a:r>
              <a:rPr lang="en-US" dirty="0"/>
              <a:t>Improve Workflow</a:t>
            </a:r>
          </a:p>
          <a:p>
            <a:r>
              <a:rPr lang="en-US" dirty="0"/>
              <a:t>Available Home Visitors</a:t>
            </a:r>
          </a:p>
          <a:p>
            <a:r>
              <a:rPr lang="en-US" dirty="0"/>
              <a:t>Change Work Environment</a:t>
            </a:r>
          </a:p>
          <a:p>
            <a:pPr marL="0" indent="0">
              <a:buNone/>
            </a:pPr>
            <a:endParaRPr lang="en-US" sz="1050" i="1" dirty="0">
              <a:solidFill>
                <a:schemeClr val="accent4"/>
              </a:solidFill>
              <a:latin typeface="+mn-lt"/>
            </a:endParaRPr>
          </a:p>
        </p:txBody>
      </p:sp>
    </p:spTree>
    <p:extLst>
      <p:ext uri="{BB962C8B-B14F-4D97-AF65-F5344CB8AC3E}">
        <p14:creationId xmlns:p14="http://schemas.microsoft.com/office/powerpoint/2010/main" val="150551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025"/>
            <a:ext cx="3226904" cy="2000913"/>
          </a:xfrm>
        </p:spPr>
        <p:txBody>
          <a:bodyPr>
            <a:normAutofit fontScale="90000"/>
          </a:bodyPr>
          <a:lstStyle/>
          <a:p>
            <a:r>
              <a:rPr lang="en-US" sz="4400" dirty="0"/>
              <a:t>Using Change Concepts to Identify Topics</a:t>
            </a:r>
            <a:r>
              <a:rPr lang="en-US" dirty="0"/>
              <a:t/>
            </a:r>
            <a:br>
              <a:rPr lang="en-US" dirty="0"/>
            </a:br>
            <a:r>
              <a:rPr lang="en-US" sz="2200" dirty="0"/>
              <a:t>(continued)</a:t>
            </a:r>
            <a:endParaRPr lang="en-US" dirty="0"/>
          </a:p>
        </p:txBody>
      </p:sp>
      <p:sp>
        <p:nvSpPr>
          <p:cNvPr id="3" name="Content Placeholder 2"/>
          <p:cNvSpPr>
            <a:spLocks noGrp="1"/>
          </p:cNvSpPr>
          <p:nvPr>
            <p:ph idx="1"/>
          </p:nvPr>
        </p:nvSpPr>
        <p:spPr>
          <a:xfrm>
            <a:off x="457200" y="2915478"/>
            <a:ext cx="2763078" cy="3784158"/>
          </a:xfrm>
        </p:spPr>
        <p:txBody>
          <a:bodyPr>
            <a:normAutofit/>
          </a:bodyPr>
          <a:lstStyle/>
          <a:p>
            <a:r>
              <a:rPr lang="en-US" dirty="0"/>
              <a:t>Home Visitor/Family Interface</a:t>
            </a:r>
          </a:p>
          <a:p>
            <a:r>
              <a:rPr lang="en-US" dirty="0"/>
              <a:t>Manage Time</a:t>
            </a:r>
          </a:p>
          <a:p>
            <a:r>
              <a:rPr lang="en-US" dirty="0"/>
              <a:t>Error Proofing</a:t>
            </a:r>
          </a:p>
          <a:p>
            <a:r>
              <a:rPr lang="en-US" dirty="0"/>
              <a:t>Focus on Service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xmlns="" id="{63694308-BD27-49B5-84BD-EDEBCDC01D6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3926" r="14780"/>
          <a:stretch/>
        </p:blipFill>
        <p:spPr>
          <a:xfrm>
            <a:off x="4439478" y="371061"/>
            <a:ext cx="4704522" cy="6500191"/>
          </a:xfrm>
          <a:prstGeom prst="rect">
            <a:avLst/>
          </a:prstGeom>
        </p:spPr>
      </p:pic>
      <p:sp>
        <p:nvSpPr>
          <p:cNvPr id="8" name="TextBox 7">
            <a:extLst>
              <a:ext uri="{FF2B5EF4-FFF2-40B4-BE49-F238E27FC236}">
                <a16:creationId xmlns:a16="http://schemas.microsoft.com/office/drawing/2014/main" xmlns="" id="{FF1BE7AD-3455-41E4-A0DE-7C993200052C}"/>
              </a:ext>
            </a:extLst>
          </p:cNvPr>
          <p:cNvSpPr txBox="1"/>
          <p:nvPr/>
        </p:nvSpPr>
        <p:spPr>
          <a:xfrm>
            <a:off x="457200" y="5947922"/>
            <a:ext cx="3140162" cy="923330"/>
          </a:xfrm>
          <a:prstGeom prst="rect">
            <a:avLst/>
          </a:prstGeom>
          <a:noFill/>
        </p:spPr>
        <p:txBody>
          <a:bodyPr wrap="square" rtlCol="0">
            <a:spAutoFit/>
          </a:bodyPr>
          <a:lstStyle/>
          <a:p>
            <a:r>
              <a:rPr lang="en-US" sz="1200" dirty="0">
                <a:solidFill>
                  <a:schemeClr val="accent5">
                    <a:lumMod val="75000"/>
                  </a:schemeClr>
                </a:solidFill>
                <a:latin typeface="Calibri" panose="020F0502020204030204" pitchFamily="34" charset="0"/>
              </a:rPr>
              <a:t>Adapted from http://www.ihi.org/resources/Pages/Changes/UsingChangeConceptsforImprovement.aspx</a:t>
            </a:r>
          </a:p>
          <a:p>
            <a:endParaRPr lang="en-US" dirty="0"/>
          </a:p>
        </p:txBody>
      </p:sp>
    </p:spTree>
    <p:extLst>
      <p:ext uri="{BB962C8B-B14F-4D97-AF65-F5344CB8AC3E}">
        <p14:creationId xmlns:p14="http://schemas.microsoft.com/office/powerpoint/2010/main" val="219546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CQI topics: Aim Statements</a:t>
            </a:r>
          </a:p>
        </p:txBody>
      </p:sp>
      <p:graphicFrame>
        <p:nvGraphicFramePr>
          <p:cNvPr id="5" name="Table 4"/>
          <p:cNvGraphicFramePr>
            <a:graphicFrameLocks noGrp="1"/>
          </p:cNvGraphicFramePr>
          <p:nvPr>
            <p:extLst>
              <p:ext uri="{D42A27DB-BD31-4B8C-83A1-F6EECF244321}">
                <p14:modId xmlns:p14="http://schemas.microsoft.com/office/powerpoint/2010/main" val="3853050255"/>
              </p:ext>
            </p:extLst>
          </p:nvPr>
        </p:nvGraphicFramePr>
        <p:xfrm>
          <a:off x="831273" y="2272145"/>
          <a:ext cx="7578436" cy="2618510"/>
        </p:xfrm>
        <a:graphic>
          <a:graphicData uri="http://schemas.openxmlformats.org/drawingml/2006/table">
            <a:tbl>
              <a:tblPr firstRow="1" bandRow="1">
                <a:tableStyleId>{5C22544A-7EE6-4342-B048-85BDC9FD1C3A}</a:tableStyleId>
              </a:tblPr>
              <a:tblGrid>
                <a:gridCol w="3851563">
                  <a:extLst>
                    <a:ext uri="{9D8B030D-6E8A-4147-A177-3AD203B41FA5}">
                      <a16:colId xmlns:a16="http://schemas.microsoft.com/office/drawing/2014/main" xmlns="" val="245752733"/>
                    </a:ext>
                  </a:extLst>
                </a:gridCol>
                <a:gridCol w="3726873">
                  <a:extLst>
                    <a:ext uri="{9D8B030D-6E8A-4147-A177-3AD203B41FA5}">
                      <a16:colId xmlns:a16="http://schemas.microsoft.com/office/drawing/2014/main" xmlns="" val="1816874581"/>
                    </a:ext>
                  </a:extLst>
                </a:gridCol>
              </a:tblGrid>
              <a:tr h="2618510">
                <a:tc>
                  <a:txBody>
                    <a:bodyPr/>
                    <a:lstStyle/>
                    <a:p>
                      <a:r>
                        <a:rPr lang="en-US" sz="2400" dirty="0">
                          <a:latin typeface="Calibri" panose="020F0502020204030204" pitchFamily="34" charset="0"/>
                        </a:rPr>
                        <a:t>90% of all depression screenings will be </a:t>
                      </a:r>
                    </a:p>
                    <a:p>
                      <a:r>
                        <a:rPr lang="en-US" sz="2400" dirty="0">
                          <a:latin typeface="Calibri" panose="020F0502020204030204" pitchFamily="34" charset="0"/>
                        </a:rPr>
                        <a:t>entered within 14 days</a:t>
                      </a:r>
                    </a:p>
                    <a:p>
                      <a:r>
                        <a:rPr lang="en-US" sz="2400" dirty="0">
                          <a:latin typeface="Calibri" panose="020F0502020204030204" pitchFamily="34" charset="0"/>
                        </a:rPr>
                        <a:t>of being collected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168275" indent="0"/>
                      <a:r>
                        <a:rPr lang="en-US" sz="2400" dirty="0">
                          <a:latin typeface="Calibri" panose="020F0502020204030204" pitchFamily="34" charset="0"/>
                        </a:rPr>
                        <a:t>90% of moms that screened positive for depressive symptoms at intake will no longer screen positive after 6 months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754703166"/>
                  </a:ext>
                </a:extLst>
              </a:tr>
            </a:tbl>
          </a:graphicData>
        </a:graphic>
      </p:graphicFrame>
      <p:sp>
        <p:nvSpPr>
          <p:cNvPr id="6" name="TextBox 5"/>
          <p:cNvSpPr txBox="1"/>
          <p:nvPr/>
        </p:nvSpPr>
        <p:spPr>
          <a:xfrm>
            <a:off x="3997036" y="3258234"/>
            <a:ext cx="91440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rPr>
              <a:t>OR</a:t>
            </a:r>
          </a:p>
        </p:txBody>
      </p:sp>
    </p:spTree>
    <p:extLst>
      <p:ext uri="{BB962C8B-B14F-4D97-AF65-F5344CB8AC3E}">
        <p14:creationId xmlns:p14="http://schemas.microsoft.com/office/powerpoint/2010/main" val="311662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Monitoring/visualizing data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8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815" y="271469"/>
            <a:ext cx="5151560" cy="2751361"/>
          </a:xfrm>
        </p:spPr>
        <p:txBody>
          <a:bodyPr>
            <a:normAutofit/>
          </a:bodyPr>
          <a:lstStyle/>
          <a:p>
            <a:r>
              <a:rPr lang="en-US" sz="3600" dirty="0"/>
              <a:t>“All improvement will require change, but not all change will result in an improvement.”</a:t>
            </a:r>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pic>
        <p:nvPicPr>
          <p:cNvPr id="7" name="Picture 6"/>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52346">
            <a:off x="2113734" y="1680451"/>
            <a:ext cx="4346128" cy="4306360"/>
          </a:xfrm>
          <a:prstGeom prst="rect">
            <a:avLst/>
          </a:prstGeom>
        </p:spPr>
      </p:pic>
      <p:sp>
        <p:nvSpPr>
          <p:cNvPr id="8" name="Oval 7"/>
          <p:cNvSpPr/>
          <p:nvPr/>
        </p:nvSpPr>
        <p:spPr>
          <a:xfrm>
            <a:off x="4572000" y="3200400"/>
            <a:ext cx="838200" cy="838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E4FAD597-1CC9-452E-B379-D1F1C832E285}"/>
              </a:ext>
            </a:extLst>
          </p:cNvPr>
          <p:cNvSpPr txBox="1"/>
          <p:nvPr/>
        </p:nvSpPr>
        <p:spPr>
          <a:xfrm>
            <a:off x="742950" y="6248400"/>
            <a:ext cx="7372350" cy="415498"/>
          </a:xfrm>
          <a:prstGeom prst="rect">
            <a:avLst/>
          </a:prstGeom>
          <a:noFill/>
        </p:spPr>
        <p:txBody>
          <a:bodyPr wrap="square" rtlCol="0">
            <a:spAutoFit/>
          </a:bodyPr>
          <a:lstStyle/>
          <a:p>
            <a:r>
              <a:rPr lang="en-US" sz="1050" i="1" dirty="0">
                <a:solidFill>
                  <a:schemeClr val="bg1"/>
                </a:solidFill>
              </a:rPr>
              <a:t>The Improvement Guide: A Practical Approach to Enhancing Organizational Performance</a:t>
            </a:r>
            <a:r>
              <a:rPr lang="en-US" sz="1050" dirty="0">
                <a:solidFill>
                  <a:schemeClr val="bg1"/>
                </a:solidFill>
              </a:rPr>
              <a:t> by G.L. Langley, K.M. Nolan, T.W. Nolan, C.L. Norman, and L.P. San Francisco: Jossey-Bass Publishers, 2009.</a:t>
            </a:r>
          </a:p>
        </p:txBody>
      </p:sp>
    </p:spTree>
    <p:extLst>
      <p:ext uri="{BB962C8B-B14F-4D97-AF65-F5344CB8AC3E}">
        <p14:creationId xmlns:p14="http://schemas.microsoft.com/office/powerpoint/2010/main" val="311846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CQI Training Overview</a:t>
            </a:r>
          </a:p>
        </p:txBody>
      </p:sp>
      <p:sp>
        <p:nvSpPr>
          <p:cNvPr id="3" name="Content Placeholder 2"/>
          <p:cNvSpPr>
            <a:spLocks noGrp="1"/>
          </p:cNvSpPr>
          <p:nvPr>
            <p:ph idx="1"/>
          </p:nvPr>
        </p:nvSpPr>
        <p:spPr>
          <a:xfrm>
            <a:off x="1257300" y="1466850"/>
            <a:ext cx="7562850" cy="4876800"/>
          </a:xfrm>
        </p:spPr>
        <p:txBody>
          <a:bodyPr>
            <a:noAutofit/>
          </a:bodyPr>
          <a:lstStyle/>
          <a:p>
            <a:pPr marL="0" indent="0">
              <a:lnSpc>
                <a:spcPts val="4000"/>
              </a:lnSpc>
              <a:spcBef>
                <a:spcPts val="0"/>
              </a:spcBef>
              <a:buNone/>
            </a:pPr>
            <a:r>
              <a:rPr lang="en-US" dirty="0">
                <a:solidFill>
                  <a:schemeClr val="bg1">
                    <a:lumMod val="75000"/>
                  </a:schemeClr>
                </a:solidFill>
              </a:rPr>
              <a:t>Introduction to CQI</a:t>
            </a:r>
          </a:p>
          <a:p>
            <a:pPr marL="0" indent="0">
              <a:lnSpc>
                <a:spcPts val="4000"/>
              </a:lnSpc>
              <a:spcBef>
                <a:spcPts val="0"/>
              </a:spcBef>
              <a:buNone/>
            </a:pPr>
            <a:r>
              <a:rPr lang="en-US" sz="2600" b="1" dirty="0"/>
              <a:t>Using Data to Drive CQI and Identify Topics</a:t>
            </a:r>
          </a:p>
          <a:p>
            <a:pPr marL="0" indent="0">
              <a:lnSpc>
                <a:spcPts val="4000"/>
              </a:lnSpc>
              <a:spcBef>
                <a:spcPts val="0"/>
              </a:spcBef>
              <a:buNone/>
            </a:pPr>
            <a:r>
              <a:rPr lang="en-US" dirty="0">
                <a:solidFill>
                  <a:schemeClr val="bg1">
                    <a:lumMod val="75000"/>
                  </a:schemeClr>
                </a:solidFill>
              </a:rPr>
              <a:t>Creating the CQI Culture and Forming a Team</a:t>
            </a:r>
          </a:p>
          <a:p>
            <a:pPr marL="0" indent="0">
              <a:lnSpc>
                <a:spcPts val="4000"/>
              </a:lnSpc>
              <a:spcBef>
                <a:spcPts val="0"/>
              </a:spcBef>
              <a:buNone/>
            </a:pPr>
            <a:r>
              <a:rPr lang="en-US" dirty="0">
                <a:solidFill>
                  <a:schemeClr val="bg1">
                    <a:lumMod val="75000"/>
                  </a:schemeClr>
                </a:solidFill>
              </a:rPr>
              <a:t>Creating SMART Aims</a:t>
            </a:r>
          </a:p>
          <a:p>
            <a:pPr marL="0" indent="0">
              <a:lnSpc>
                <a:spcPts val="4000"/>
              </a:lnSpc>
              <a:spcBef>
                <a:spcPts val="0"/>
              </a:spcBef>
              <a:buNone/>
            </a:pPr>
            <a:r>
              <a:rPr lang="en-US" dirty="0">
                <a:solidFill>
                  <a:schemeClr val="bg1">
                    <a:lumMod val="75000"/>
                  </a:schemeClr>
                </a:solidFill>
              </a:rPr>
              <a:t>Understanding the PDSA Process &amp; Measurement</a:t>
            </a:r>
          </a:p>
          <a:p>
            <a:pPr marL="0" indent="0">
              <a:lnSpc>
                <a:spcPts val="4000"/>
              </a:lnSpc>
              <a:spcBef>
                <a:spcPts val="0"/>
              </a:spcBef>
              <a:buNone/>
            </a:pPr>
            <a:r>
              <a:rPr lang="en-US" dirty="0">
                <a:solidFill>
                  <a:schemeClr val="bg1">
                    <a:lumMod val="75000"/>
                  </a:schemeClr>
                </a:solidFill>
              </a:rPr>
              <a:t>CQI Tools I: Process Maps</a:t>
            </a:r>
          </a:p>
          <a:p>
            <a:pPr marL="0" indent="0">
              <a:lnSpc>
                <a:spcPts val="4000"/>
              </a:lnSpc>
              <a:spcBef>
                <a:spcPts val="0"/>
              </a:spcBef>
              <a:buNone/>
            </a:pPr>
            <a:r>
              <a:rPr lang="en-US" dirty="0">
                <a:solidFill>
                  <a:schemeClr val="bg1">
                    <a:lumMod val="75000"/>
                  </a:schemeClr>
                </a:solidFill>
              </a:rPr>
              <a:t>CQI Tools II: Root Cause Analysis Tools</a:t>
            </a:r>
          </a:p>
          <a:p>
            <a:pPr marL="0" indent="0">
              <a:lnSpc>
                <a:spcPts val="4000"/>
              </a:lnSpc>
              <a:spcBef>
                <a:spcPts val="0"/>
              </a:spcBef>
              <a:buNone/>
            </a:pPr>
            <a:r>
              <a:rPr lang="en-US" dirty="0">
                <a:solidFill>
                  <a:schemeClr val="bg1">
                    <a:lumMod val="75000"/>
                  </a:schemeClr>
                </a:solidFill>
              </a:rPr>
              <a:t>CQI Tools III: Key Driver Diagrams</a:t>
            </a:r>
          </a:p>
          <a:p>
            <a:pPr marL="0" indent="0">
              <a:lnSpc>
                <a:spcPts val="4000"/>
              </a:lnSpc>
              <a:spcBef>
                <a:spcPts val="0"/>
              </a:spcBef>
              <a:buNone/>
            </a:pPr>
            <a:r>
              <a:rPr lang="en-US" dirty="0">
                <a:solidFill>
                  <a:schemeClr val="bg1">
                    <a:lumMod val="75000"/>
                  </a:schemeClr>
                </a:solidFill>
              </a:rPr>
              <a:t>Reliability Concepts and Sustaining Gains</a:t>
            </a: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p:txBody>
      </p:sp>
      <p:sp>
        <p:nvSpPr>
          <p:cNvPr id="5" name="Content Placeholder 2"/>
          <p:cNvSpPr txBox="1">
            <a:spLocks/>
          </p:cNvSpPr>
          <p:nvPr/>
        </p:nvSpPr>
        <p:spPr>
          <a:xfrm>
            <a:off x="609600" y="1524000"/>
            <a:ext cx="51435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3600" b="1" dirty="0">
                <a:solidFill>
                  <a:schemeClr val="tx2">
                    <a:lumMod val="40000"/>
                    <a:lumOff val="60000"/>
                  </a:schemeClr>
                </a:solidFill>
              </a:rPr>
              <a:t>1</a:t>
            </a:r>
          </a:p>
          <a:p>
            <a:pPr marL="0" indent="0">
              <a:lnSpc>
                <a:spcPts val="4000"/>
              </a:lnSpc>
              <a:spcBef>
                <a:spcPts val="0"/>
              </a:spcBef>
              <a:buFont typeface="Arial" pitchFamily="34" charset="0"/>
              <a:buNone/>
            </a:pPr>
            <a:r>
              <a:rPr lang="en-US" sz="3600" b="1" dirty="0">
                <a:solidFill>
                  <a:schemeClr val="tx2">
                    <a:lumMod val="40000"/>
                    <a:lumOff val="60000"/>
                  </a:schemeClr>
                </a:solidFill>
              </a:rPr>
              <a:t>2</a:t>
            </a:r>
          </a:p>
          <a:p>
            <a:pPr marL="0" indent="0">
              <a:lnSpc>
                <a:spcPts val="4000"/>
              </a:lnSpc>
              <a:spcBef>
                <a:spcPts val="0"/>
              </a:spcBef>
              <a:buFont typeface="Arial" pitchFamily="34" charset="0"/>
              <a:buNone/>
            </a:pPr>
            <a:r>
              <a:rPr lang="en-US" sz="3600" b="1" dirty="0">
                <a:solidFill>
                  <a:schemeClr val="tx2">
                    <a:lumMod val="40000"/>
                    <a:lumOff val="60000"/>
                  </a:schemeClr>
                </a:solidFill>
              </a:rPr>
              <a:t>3</a:t>
            </a:r>
          </a:p>
          <a:p>
            <a:pPr marL="0" indent="0">
              <a:lnSpc>
                <a:spcPts val="4000"/>
              </a:lnSpc>
              <a:spcBef>
                <a:spcPts val="0"/>
              </a:spcBef>
              <a:buFont typeface="Arial" pitchFamily="34" charset="0"/>
              <a:buNone/>
            </a:pPr>
            <a:r>
              <a:rPr lang="en-US" sz="3600" b="1" dirty="0">
                <a:solidFill>
                  <a:schemeClr val="tx2">
                    <a:lumMod val="40000"/>
                    <a:lumOff val="60000"/>
                  </a:schemeClr>
                </a:solidFill>
              </a:rPr>
              <a:t>4</a:t>
            </a:r>
          </a:p>
          <a:p>
            <a:pPr marL="0" indent="0">
              <a:lnSpc>
                <a:spcPts val="4000"/>
              </a:lnSpc>
              <a:spcBef>
                <a:spcPts val="0"/>
              </a:spcBef>
              <a:buFont typeface="Arial" pitchFamily="34" charset="0"/>
              <a:buNone/>
            </a:pPr>
            <a:r>
              <a:rPr lang="en-US" sz="3600" b="1" dirty="0">
                <a:solidFill>
                  <a:schemeClr val="tx2">
                    <a:lumMod val="40000"/>
                    <a:lumOff val="60000"/>
                  </a:schemeClr>
                </a:solidFill>
              </a:rPr>
              <a:t>5</a:t>
            </a:r>
          </a:p>
          <a:p>
            <a:pPr marL="0" indent="0">
              <a:lnSpc>
                <a:spcPts val="4000"/>
              </a:lnSpc>
              <a:spcBef>
                <a:spcPts val="0"/>
              </a:spcBef>
              <a:buFont typeface="Arial" pitchFamily="34" charset="0"/>
              <a:buNone/>
            </a:pPr>
            <a:r>
              <a:rPr lang="en-US" sz="3600" b="1" dirty="0">
                <a:solidFill>
                  <a:schemeClr val="tx2">
                    <a:lumMod val="40000"/>
                    <a:lumOff val="60000"/>
                  </a:schemeClr>
                </a:solidFill>
              </a:rPr>
              <a:t>6</a:t>
            </a:r>
          </a:p>
          <a:p>
            <a:pPr marL="0" indent="0">
              <a:lnSpc>
                <a:spcPts val="4000"/>
              </a:lnSpc>
              <a:spcBef>
                <a:spcPts val="0"/>
              </a:spcBef>
              <a:buFont typeface="Arial" pitchFamily="34" charset="0"/>
              <a:buNone/>
            </a:pPr>
            <a:r>
              <a:rPr lang="en-US" sz="3600" b="1" dirty="0">
                <a:solidFill>
                  <a:schemeClr val="tx2">
                    <a:lumMod val="40000"/>
                    <a:lumOff val="60000"/>
                  </a:schemeClr>
                </a:solidFill>
              </a:rPr>
              <a:t>7</a:t>
            </a:r>
          </a:p>
          <a:p>
            <a:pPr marL="0" indent="0">
              <a:lnSpc>
                <a:spcPts val="4000"/>
              </a:lnSpc>
              <a:spcBef>
                <a:spcPts val="0"/>
              </a:spcBef>
              <a:buFont typeface="Arial" pitchFamily="34" charset="0"/>
              <a:buNone/>
            </a:pPr>
            <a:r>
              <a:rPr lang="en-US" sz="3600" b="1" dirty="0">
                <a:solidFill>
                  <a:schemeClr val="tx2">
                    <a:lumMod val="40000"/>
                    <a:lumOff val="60000"/>
                  </a:schemeClr>
                </a:solidFill>
              </a:rPr>
              <a:t>8</a:t>
            </a:r>
          </a:p>
          <a:p>
            <a:pPr marL="0" indent="0">
              <a:lnSpc>
                <a:spcPts val="4000"/>
              </a:lnSpc>
              <a:spcBef>
                <a:spcPts val="0"/>
              </a:spcBef>
              <a:buFont typeface="Arial" pitchFamily="34" charset="0"/>
              <a:buNone/>
            </a:pPr>
            <a:r>
              <a:rPr lang="en-US" sz="3600" b="1" dirty="0">
                <a:solidFill>
                  <a:schemeClr val="tx2">
                    <a:lumMod val="40000"/>
                    <a:lumOff val="60000"/>
                  </a:schemeClr>
                </a:solidFill>
              </a:rPr>
              <a:t>9</a:t>
            </a: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p:txBody>
      </p:sp>
    </p:spTree>
    <p:extLst>
      <p:ext uri="{BB962C8B-B14F-4D97-AF65-F5344CB8AC3E}">
        <p14:creationId xmlns:p14="http://schemas.microsoft.com/office/powerpoint/2010/main" val="20238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Run Charts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4863349"/>
              </p:ext>
            </p:extLst>
          </p:nvPr>
        </p:nvGraphicFramePr>
        <p:xfrm>
          <a:off x="489284" y="1752600"/>
          <a:ext cx="794266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16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2222187068"/>
              </p:ext>
            </p:extLst>
          </p:nvPr>
        </p:nvGraphicFramePr>
        <p:xfrm>
          <a:off x="416834" y="1828800"/>
          <a:ext cx="8117565"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752413" y="4648200"/>
            <a:ext cx="362465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37537B"/>
                </a:solidFill>
                <a:effectLst/>
                <a:uLnTx/>
                <a:uFillTx/>
                <a:latin typeface="Calibri" panose="020F0502020204030204" pitchFamily="34" charset="0"/>
              </a:rPr>
              <a:t>Reminder Sticker added to HV form</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rgbClr val="37537B"/>
                </a:solidFill>
                <a:effectLst/>
                <a:uLnTx/>
                <a:uFillTx/>
                <a:latin typeface="Calibri" panose="020F0502020204030204" pitchFamily="34" charset="0"/>
              </a:rPr>
              <a:t>1 HV, 1 day, 4 families</a:t>
            </a:r>
          </a:p>
        </p:txBody>
      </p:sp>
      <p:sp>
        <p:nvSpPr>
          <p:cNvPr id="9" name="TextBox 8"/>
          <p:cNvSpPr txBox="1"/>
          <p:nvPr/>
        </p:nvSpPr>
        <p:spPr>
          <a:xfrm>
            <a:off x="2633870" y="3740624"/>
            <a:ext cx="360437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37537B"/>
                </a:solidFill>
                <a:effectLst/>
                <a:uLnTx/>
                <a:uFillTx/>
                <a:latin typeface="Calibri" panose="020F0502020204030204" pitchFamily="34" charset="0"/>
              </a:rPr>
              <a:t>Reminder Sticker added to HV form</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rgbClr val="37537B"/>
                </a:solidFill>
                <a:effectLst/>
                <a:uLnTx/>
                <a:uFillTx/>
                <a:latin typeface="Calibri" panose="020F0502020204030204" pitchFamily="34" charset="0"/>
              </a:rPr>
              <a:t>1 Team of HV, 1 day, 14 families</a:t>
            </a:r>
          </a:p>
        </p:txBody>
      </p:sp>
      <p:sp>
        <p:nvSpPr>
          <p:cNvPr id="11" name="TextBox 10"/>
          <p:cNvSpPr txBox="1"/>
          <p:nvPr/>
        </p:nvSpPr>
        <p:spPr>
          <a:xfrm>
            <a:off x="5377070" y="2864155"/>
            <a:ext cx="293381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37537B"/>
                </a:solidFill>
                <a:effectLst/>
                <a:uLnTx/>
                <a:uFillTx/>
                <a:latin typeface="Calibri" panose="020F0502020204030204" pitchFamily="34" charset="0"/>
              </a:rPr>
              <a:t>Question moved to HV form</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rgbClr val="37537B"/>
                </a:solidFill>
                <a:effectLst/>
                <a:uLnTx/>
                <a:uFillTx/>
                <a:latin typeface="Calibri" panose="020F0502020204030204" pitchFamily="34" charset="0"/>
              </a:rPr>
              <a:t>All HV, all families, every visit</a:t>
            </a:r>
          </a:p>
        </p:txBody>
      </p:sp>
      <p:sp>
        <p:nvSpPr>
          <p:cNvPr id="15" name="Title 14"/>
          <p:cNvSpPr>
            <a:spLocks noGrp="1"/>
          </p:cNvSpPr>
          <p:nvPr>
            <p:ph type="title"/>
          </p:nvPr>
        </p:nvSpPr>
        <p:spPr>
          <a:xfrm>
            <a:off x="457200" y="838200"/>
            <a:ext cx="8229600" cy="990600"/>
          </a:xfrm>
        </p:spPr>
        <p:txBody>
          <a:bodyPr>
            <a:noAutofit/>
          </a:bodyPr>
          <a:lstStyle/>
          <a:p>
            <a:r>
              <a:rPr lang="en-US" sz="3000" dirty="0"/>
              <a:t>Percentage of home visits where parents were asked if they had concerns about their children’s development or learning </a:t>
            </a:r>
            <a:r>
              <a:rPr lang="en-US" sz="3000" dirty="0">
                <a:solidFill>
                  <a:schemeClr val="tx1"/>
                </a:solidFill>
              </a:rPr>
              <a:t/>
            </a:r>
            <a:br>
              <a:rPr lang="en-US" sz="3000" dirty="0">
                <a:solidFill>
                  <a:schemeClr val="tx1"/>
                </a:solidFill>
              </a:rPr>
            </a:br>
            <a:endParaRPr lang="en-US" sz="3000" dirty="0">
              <a:solidFill>
                <a:schemeClr val="tx1"/>
              </a:solidFill>
            </a:endParaRPr>
          </a:p>
        </p:txBody>
      </p:sp>
    </p:spTree>
    <p:extLst>
      <p:ext uri="{BB962C8B-B14F-4D97-AF65-F5344CB8AC3E}">
        <p14:creationId xmlns:p14="http://schemas.microsoft.com/office/powerpoint/2010/main" val="2922912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Developing Run Charts</a:t>
            </a:r>
          </a:p>
        </p:txBody>
      </p:sp>
      <p:sp>
        <p:nvSpPr>
          <p:cNvPr id="3" name="Content Placeholder 2"/>
          <p:cNvSpPr>
            <a:spLocks noGrp="1"/>
          </p:cNvSpPr>
          <p:nvPr>
            <p:ph idx="1"/>
          </p:nvPr>
        </p:nvSpPr>
        <p:spPr>
          <a:xfrm>
            <a:off x="457199" y="1600200"/>
            <a:ext cx="8415615" cy="4876800"/>
          </a:xfrm>
        </p:spPr>
        <p:txBody>
          <a:bodyPr/>
          <a:lstStyle/>
          <a:p>
            <a:pPr marL="0" indent="0">
              <a:buNone/>
            </a:pPr>
            <a:r>
              <a:rPr lang="en-US" dirty="0"/>
              <a:t>Cherryville Home Visiting Center identified increasing depression screening rates as its CQI topic. The following data reflect the depression screening rates for each month for the past year. Plot the screening data on the run chart on your worksheet.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48870941"/>
              </p:ext>
            </p:extLst>
          </p:nvPr>
        </p:nvGraphicFramePr>
        <p:xfrm>
          <a:off x="581396" y="3321927"/>
          <a:ext cx="7696199" cy="3231273"/>
        </p:xfrm>
        <a:graphic>
          <a:graphicData uri="http://schemas.openxmlformats.org/drawingml/2006/table">
            <a:tbl>
              <a:tblPr firstRow="1" firstCol="1" bandRow="1">
                <a:tableStyleId>{5C22544A-7EE6-4342-B048-85BDC9FD1C3A}</a:tableStyleId>
              </a:tblPr>
              <a:tblGrid>
                <a:gridCol w="1455384">
                  <a:extLst>
                    <a:ext uri="{9D8B030D-6E8A-4147-A177-3AD203B41FA5}">
                      <a16:colId xmlns:a16="http://schemas.microsoft.com/office/drawing/2014/main" xmlns="" val="600787891"/>
                    </a:ext>
                  </a:extLst>
                </a:gridCol>
                <a:gridCol w="2467299">
                  <a:extLst>
                    <a:ext uri="{9D8B030D-6E8A-4147-A177-3AD203B41FA5}">
                      <a16:colId xmlns:a16="http://schemas.microsoft.com/office/drawing/2014/main" xmlns="" val="2727551253"/>
                    </a:ext>
                  </a:extLst>
                </a:gridCol>
                <a:gridCol w="1523920">
                  <a:extLst>
                    <a:ext uri="{9D8B030D-6E8A-4147-A177-3AD203B41FA5}">
                      <a16:colId xmlns:a16="http://schemas.microsoft.com/office/drawing/2014/main" xmlns="" val="843624464"/>
                    </a:ext>
                  </a:extLst>
                </a:gridCol>
                <a:gridCol w="2249596">
                  <a:extLst>
                    <a:ext uri="{9D8B030D-6E8A-4147-A177-3AD203B41FA5}">
                      <a16:colId xmlns:a16="http://schemas.microsoft.com/office/drawing/2014/main" xmlns="" val="3458511900"/>
                    </a:ext>
                  </a:extLst>
                </a:gridCol>
              </a:tblGrid>
              <a:tr h="544816">
                <a:tc>
                  <a:txBody>
                    <a:bodyPr/>
                    <a:lstStyle/>
                    <a:p>
                      <a:pPr marL="0" marR="0">
                        <a:lnSpc>
                          <a:spcPct val="107000"/>
                        </a:lnSpc>
                        <a:spcBef>
                          <a:spcPts val="0"/>
                        </a:spcBef>
                        <a:spcAft>
                          <a:spcPts val="0"/>
                        </a:spcAft>
                      </a:pPr>
                      <a:r>
                        <a:rPr lang="en-US" sz="1800">
                          <a:effectLst/>
                          <a:latin typeface="Calibri" panose="020F0502020204030204" pitchFamily="34" charset="0"/>
                        </a:rPr>
                        <a:t>Month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800" b="1" kern="1200">
                          <a:solidFill>
                            <a:schemeClr val="lt1"/>
                          </a:solidFill>
                          <a:effectLst/>
                          <a:latin typeface="Calibri" panose="020F0502020204030204" pitchFamily="34" charset="0"/>
                          <a:ea typeface="+mn-ea"/>
                          <a:cs typeface="+mn-cs"/>
                        </a:rPr>
                        <a:t>Percentage </a:t>
                      </a:r>
                      <a:r>
                        <a:rPr lang="en-US" sz="1800">
                          <a:effectLst/>
                          <a:latin typeface="Calibri" panose="020F0502020204030204" pitchFamily="34" charset="0"/>
                        </a:rPr>
                        <a:t>of Newly Enrolled </a:t>
                      </a:r>
                    </a:p>
                    <a:p>
                      <a:pPr marL="0" marR="0" algn="ctr">
                        <a:lnSpc>
                          <a:spcPct val="107000"/>
                        </a:lnSpc>
                        <a:spcBef>
                          <a:spcPts val="0"/>
                        </a:spcBef>
                        <a:spcAft>
                          <a:spcPts val="0"/>
                        </a:spcAft>
                      </a:pPr>
                      <a:r>
                        <a:rPr lang="en-US" sz="1800">
                          <a:effectLst/>
                          <a:latin typeface="Calibri" panose="020F0502020204030204" pitchFamily="34" charset="0"/>
                        </a:rPr>
                        <a:t>Caregivers Screened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marL="0" marR="0">
                        <a:lnSpc>
                          <a:spcPct val="107000"/>
                        </a:lnSpc>
                        <a:spcBef>
                          <a:spcPts val="0"/>
                        </a:spcBef>
                        <a:spcAft>
                          <a:spcPts val="0"/>
                        </a:spcAft>
                      </a:pPr>
                      <a:r>
                        <a:rPr lang="en-US" sz="1800">
                          <a:effectLst/>
                          <a:latin typeface="Calibri" panose="020F0502020204030204" pitchFamily="34" charset="0"/>
                        </a:rPr>
                        <a:t>Month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800" b="1" kern="1200" dirty="0">
                          <a:solidFill>
                            <a:schemeClr val="lt1"/>
                          </a:solidFill>
                          <a:effectLst/>
                          <a:latin typeface="Calibri" panose="020F0502020204030204" pitchFamily="34" charset="0"/>
                          <a:ea typeface="+mn-ea"/>
                          <a:cs typeface="+mn-cs"/>
                        </a:rPr>
                        <a:t>Percentage </a:t>
                      </a:r>
                      <a:r>
                        <a:rPr lang="en-US" sz="1800" baseline="0" dirty="0">
                          <a:effectLst/>
                          <a:latin typeface="Calibri" panose="020F0502020204030204" pitchFamily="34" charset="0"/>
                        </a:rPr>
                        <a:t>of</a:t>
                      </a:r>
                      <a:r>
                        <a:rPr lang="en-US" sz="1800" dirty="0">
                          <a:effectLst/>
                          <a:latin typeface="Calibri" panose="020F0502020204030204" pitchFamily="34" charset="0"/>
                        </a:rPr>
                        <a:t> Newly Enrolled </a:t>
                      </a:r>
                    </a:p>
                    <a:p>
                      <a:pPr marL="0" marR="0" algn="ctr">
                        <a:lnSpc>
                          <a:spcPct val="107000"/>
                        </a:lnSpc>
                        <a:spcBef>
                          <a:spcPts val="0"/>
                        </a:spcBef>
                        <a:spcAft>
                          <a:spcPts val="0"/>
                        </a:spcAft>
                      </a:pPr>
                      <a:r>
                        <a:rPr lang="en-US" sz="1800" dirty="0">
                          <a:effectLst/>
                          <a:latin typeface="Calibri" panose="020F0502020204030204" pitchFamily="34" charset="0"/>
                        </a:rPr>
                        <a:t>Caregivers Screened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xmlns="" val="296100991"/>
                  </a:ext>
                </a:extLst>
              </a:tr>
              <a:tr h="391797">
                <a:tc>
                  <a:txBody>
                    <a:bodyPr/>
                    <a:lstStyle/>
                    <a:p>
                      <a:pPr marL="0" marR="0">
                        <a:lnSpc>
                          <a:spcPct val="107000"/>
                        </a:lnSpc>
                        <a:spcBef>
                          <a:spcPts val="0"/>
                        </a:spcBef>
                        <a:spcAft>
                          <a:spcPts val="0"/>
                        </a:spcAft>
                      </a:pPr>
                      <a:r>
                        <a:rPr lang="en-US" sz="1800">
                          <a:effectLst/>
                          <a:latin typeface="Calibri" panose="020F0502020204030204" pitchFamily="34" charset="0"/>
                        </a:rPr>
                        <a:t>January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1">
                          <a:solidFill>
                            <a:schemeClr val="bg1"/>
                          </a:solidFill>
                          <a:effectLst/>
                          <a:latin typeface="Calibri" panose="020F0502020204030204" pitchFamily="34" charset="0"/>
                        </a:rPr>
                        <a:t>July</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99270139"/>
                  </a:ext>
                </a:extLst>
              </a:tr>
              <a:tr h="391797">
                <a:tc>
                  <a:txBody>
                    <a:bodyPr/>
                    <a:lstStyle/>
                    <a:p>
                      <a:pPr marL="0" marR="0">
                        <a:lnSpc>
                          <a:spcPct val="107000"/>
                        </a:lnSpc>
                        <a:spcBef>
                          <a:spcPts val="0"/>
                        </a:spcBef>
                        <a:spcAft>
                          <a:spcPts val="0"/>
                        </a:spcAft>
                      </a:pPr>
                      <a:r>
                        <a:rPr lang="en-US" sz="1800">
                          <a:effectLst/>
                          <a:latin typeface="Calibri" panose="020F0502020204030204" pitchFamily="34" charset="0"/>
                        </a:rPr>
                        <a:t>February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1">
                          <a:solidFill>
                            <a:schemeClr val="bg1"/>
                          </a:solidFill>
                          <a:effectLst/>
                          <a:latin typeface="Calibri" panose="020F0502020204030204" pitchFamily="34" charset="0"/>
                        </a:rPr>
                        <a:t>August</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9540564"/>
                  </a:ext>
                </a:extLst>
              </a:tr>
              <a:tr h="391797">
                <a:tc>
                  <a:txBody>
                    <a:bodyPr/>
                    <a:lstStyle/>
                    <a:p>
                      <a:pPr marL="0" marR="0">
                        <a:lnSpc>
                          <a:spcPct val="107000"/>
                        </a:lnSpc>
                        <a:spcBef>
                          <a:spcPts val="0"/>
                        </a:spcBef>
                        <a:spcAft>
                          <a:spcPts val="0"/>
                        </a:spcAft>
                      </a:pPr>
                      <a:r>
                        <a:rPr lang="en-US" sz="1800">
                          <a:effectLst/>
                          <a:latin typeface="Calibri" panose="020F0502020204030204" pitchFamily="34" charset="0"/>
                        </a:rPr>
                        <a:t>March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1">
                          <a:solidFill>
                            <a:schemeClr val="bg1"/>
                          </a:solidFill>
                          <a:effectLst/>
                          <a:latin typeface="Calibri" panose="020F0502020204030204" pitchFamily="34" charset="0"/>
                        </a:rPr>
                        <a:t>September</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44682418"/>
                  </a:ext>
                </a:extLst>
              </a:tr>
              <a:tr h="391797">
                <a:tc>
                  <a:txBody>
                    <a:bodyPr/>
                    <a:lstStyle/>
                    <a:p>
                      <a:pPr marL="0" marR="0">
                        <a:lnSpc>
                          <a:spcPct val="107000"/>
                        </a:lnSpc>
                        <a:spcBef>
                          <a:spcPts val="0"/>
                        </a:spcBef>
                        <a:spcAft>
                          <a:spcPts val="0"/>
                        </a:spcAft>
                      </a:pPr>
                      <a:r>
                        <a:rPr lang="en-US" sz="1800">
                          <a:effectLst/>
                          <a:latin typeface="Calibri" panose="020F0502020204030204" pitchFamily="34" charset="0"/>
                        </a:rPr>
                        <a:t>April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1">
                          <a:solidFill>
                            <a:schemeClr val="bg1"/>
                          </a:solidFill>
                          <a:effectLst/>
                          <a:latin typeface="Calibri" panose="020F0502020204030204" pitchFamily="34" charset="0"/>
                        </a:rPr>
                        <a:t>October</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48095064"/>
                  </a:ext>
                </a:extLst>
              </a:tr>
              <a:tr h="391797">
                <a:tc>
                  <a:txBody>
                    <a:bodyPr/>
                    <a:lstStyle/>
                    <a:p>
                      <a:pPr marL="0" marR="0">
                        <a:lnSpc>
                          <a:spcPct val="107000"/>
                        </a:lnSpc>
                        <a:spcBef>
                          <a:spcPts val="0"/>
                        </a:spcBef>
                        <a:spcAft>
                          <a:spcPts val="0"/>
                        </a:spcAft>
                      </a:pPr>
                      <a:r>
                        <a:rPr lang="en-US" sz="1800">
                          <a:effectLst/>
                          <a:latin typeface="Calibri" panose="020F0502020204030204" pitchFamily="34" charset="0"/>
                        </a:rPr>
                        <a:t>May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1">
                          <a:solidFill>
                            <a:schemeClr val="bg1"/>
                          </a:solidFill>
                          <a:effectLst/>
                          <a:latin typeface="Calibri" panose="020F0502020204030204" pitchFamily="34" charset="0"/>
                        </a:rPr>
                        <a:t>November</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42129639"/>
                  </a:ext>
                </a:extLst>
              </a:tr>
              <a:tr h="391797">
                <a:tc>
                  <a:txBody>
                    <a:bodyPr/>
                    <a:lstStyle/>
                    <a:p>
                      <a:pPr marL="0" marR="0">
                        <a:lnSpc>
                          <a:spcPct val="107000"/>
                        </a:lnSpc>
                        <a:spcBef>
                          <a:spcPts val="0"/>
                        </a:spcBef>
                        <a:spcAft>
                          <a:spcPts val="0"/>
                        </a:spcAft>
                      </a:pPr>
                      <a:r>
                        <a:rPr lang="en-US" sz="1800" dirty="0">
                          <a:effectLst/>
                          <a:latin typeface="Calibri" panose="020F0502020204030204" pitchFamily="34" charset="0"/>
                        </a:rPr>
                        <a:t>June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rPr>
                        <a:t>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1" dirty="0">
                          <a:solidFill>
                            <a:schemeClr val="bg1"/>
                          </a:solidFill>
                          <a:effectLst/>
                          <a:latin typeface="Calibri" panose="020F0502020204030204" pitchFamily="34" charset="0"/>
                        </a:rPr>
                        <a:t>December</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46808873"/>
                  </a:ext>
                </a:extLst>
              </a:tr>
            </a:tbl>
          </a:graphicData>
        </a:graphic>
      </p:graphicFrame>
      <p:grpSp>
        <p:nvGrpSpPr>
          <p:cNvPr id="5" name="Group 4"/>
          <p:cNvGrpSpPr/>
          <p:nvPr/>
        </p:nvGrpSpPr>
        <p:grpSpPr>
          <a:xfrm>
            <a:off x="7906258" y="152400"/>
            <a:ext cx="1161542" cy="1110343"/>
            <a:chOff x="8077200" y="152400"/>
            <a:chExt cx="1161542" cy="1110343"/>
          </a:xfrm>
        </p:grpSpPr>
        <p:sp>
          <p:nvSpPr>
            <p:cNvPr id="6" name="Oval 5"/>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137404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150556094"/>
              </p:ext>
            </p:extLst>
          </p:nvPr>
        </p:nvGraphicFramePr>
        <p:xfrm>
          <a:off x="416834" y="1828800"/>
          <a:ext cx="811756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05315" y="3276600"/>
            <a:ext cx="238171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37537B"/>
                </a:solidFill>
                <a:effectLst/>
                <a:uLnTx/>
                <a:uFillTx/>
                <a:latin typeface="Calibri" panose="020F0502020204030204" pitchFamily="34" charset="0"/>
              </a:rPr>
              <a:t>What could have happened to explain this increase?</a:t>
            </a:r>
            <a:endParaRPr kumimoji="0" lang="en-US" b="0" i="1" u="none" strike="noStrike" kern="0" cap="none" spc="0" normalizeH="0" baseline="0" noProof="0" dirty="0">
              <a:ln>
                <a:noFill/>
              </a:ln>
              <a:solidFill>
                <a:srgbClr val="37537B"/>
              </a:solidFill>
              <a:effectLst/>
              <a:uLnTx/>
              <a:uFillTx/>
              <a:latin typeface="Calibri" panose="020F0502020204030204" pitchFamily="34" charset="0"/>
            </a:endParaRPr>
          </a:p>
        </p:txBody>
      </p:sp>
      <p:sp>
        <p:nvSpPr>
          <p:cNvPr id="15" name="Title 14"/>
          <p:cNvSpPr>
            <a:spLocks noGrp="1"/>
          </p:cNvSpPr>
          <p:nvPr>
            <p:ph type="title"/>
          </p:nvPr>
        </p:nvSpPr>
        <p:spPr/>
        <p:txBody>
          <a:bodyPr>
            <a:noAutofit/>
          </a:bodyPr>
          <a:lstStyle/>
          <a:p>
            <a:r>
              <a:rPr lang="en-US"/>
              <a:t>Cherryville Depression Screenings</a:t>
            </a:r>
          </a:p>
        </p:txBody>
      </p:sp>
      <p:grpSp>
        <p:nvGrpSpPr>
          <p:cNvPr id="7" name="Group 6"/>
          <p:cNvGrpSpPr/>
          <p:nvPr/>
        </p:nvGrpSpPr>
        <p:grpSpPr>
          <a:xfrm>
            <a:off x="7906258" y="152400"/>
            <a:ext cx="1161542" cy="1110343"/>
            <a:chOff x="8077200" y="152400"/>
            <a:chExt cx="1161542" cy="1110343"/>
          </a:xfrm>
        </p:grpSpPr>
        <p:sp>
          <p:nvSpPr>
            <p:cNvPr id="10" name="Oval 9"/>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3" name="TextBox 12"/>
          <p:cNvSpPr txBox="1"/>
          <p:nvPr/>
        </p:nvSpPr>
        <p:spPr>
          <a:xfrm>
            <a:off x="4038600" y="4682520"/>
            <a:ext cx="238171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37537B"/>
                </a:solidFill>
                <a:effectLst/>
                <a:uLnTx/>
                <a:uFillTx/>
                <a:latin typeface="Calibri" panose="020F0502020204030204" pitchFamily="34" charset="0"/>
              </a:rPr>
              <a:t>What could have happened to explain this increase?</a:t>
            </a:r>
            <a:endParaRPr kumimoji="0" lang="en-US" b="0" i="1" u="none" strike="noStrike" kern="0" cap="none" spc="0" normalizeH="0" baseline="0" noProof="0" dirty="0">
              <a:ln>
                <a:noFill/>
              </a:ln>
              <a:solidFill>
                <a:srgbClr val="37537B"/>
              </a:solidFill>
              <a:effectLst/>
              <a:uLnTx/>
              <a:uFillTx/>
              <a:latin typeface="Calibri" panose="020F0502020204030204" pitchFamily="34" charset="0"/>
            </a:endParaRPr>
          </a:p>
        </p:txBody>
      </p:sp>
      <p:sp>
        <p:nvSpPr>
          <p:cNvPr id="2" name="Rectangle 1"/>
          <p:cNvSpPr/>
          <p:nvPr/>
        </p:nvSpPr>
        <p:spPr>
          <a:xfrm>
            <a:off x="780741" y="6191250"/>
            <a:ext cx="316697" cy="273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0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Effective Measurement</a:t>
            </a:r>
          </a:p>
        </p:txBody>
      </p:sp>
      <p:sp>
        <p:nvSpPr>
          <p:cNvPr id="3" name="Content Placeholder 2"/>
          <p:cNvSpPr>
            <a:spLocks noGrp="1"/>
          </p:cNvSpPr>
          <p:nvPr>
            <p:ph idx="1"/>
          </p:nvPr>
        </p:nvSpPr>
        <p:spPr>
          <a:xfrm>
            <a:off x="457200" y="1600200"/>
            <a:ext cx="4648200" cy="4876800"/>
          </a:xfrm>
        </p:spPr>
        <p:txBody>
          <a:bodyPr/>
          <a:lstStyle/>
          <a:p>
            <a:r>
              <a:rPr lang="en-US" dirty="0"/>
              <a:t>Plot data over time</a:t>
            </a:r>
          </a:p>
          <a:p>
            <a:r>
              <a:rPr lang="en-US" dirty="0"/>
              <a:t>Seek usefulness</a:t>
            </a:r>
          </a:p>
          <a:p>
            <a:r>
              <a:rPr lang="en-US" dirty="0"/>
              <a:t>Integrate measurement into the daily routine of a home visitor</a:t>
            </a:r>
          </a:p>
          <a:p>
            <a:r>
              <a:rPr lang="en-US" dirty="0"/>
              <a:t>Use both qualitative and quantitative data</a:t>
            </a:r>
          </a:p>
          <a:p>
            <a:endParaRPr lang="en-US" dirty="0"/>
          </a:p>
          <a:p>
            <a:endParaRPr lang="en-US" dirty="0"/>
          </a:p>
          <a:p>
            <a:pPr marL="0" indent="0">
              <a:buNone/>
            </a:pPr>
            <a:endParaRPr lang="en-US" dirty="0"/>
          </a:p>
        </p:txBody>
      </p:sp>
      <p:pic>
        <p:nvPicPr>
          <p:cNvPr id="6" name="Picture 5"/>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702345">
            <a:off x="5660242" y="1533299"/>
            <a:ext cx="2781043" cy="4252263"/>
          </a:xfrm>
          <a:prstGeom prst="rect">
            <a:avLst/>
          </a:prstGeom>
        </p:spPr>
      </p:pic>
      <p:sp>
        <p:nvSpPr>
          <p:cNvPr id="4" name="TextBox 3">
            <a:extLst>
              <a:ext uri="{FF2B5EF4-FFF2-40B4-BE49-F238E27FC236}">
                <a16:creationId xmlns:a16="http://schemas.microsoft.com/office/drawing/2014/main" xmlns="" id="{18CC7B38-F91C-4F11-BC70-C1240D0DE0D4}"/>
              </a:ext>
            </a:extLst>
          </p:cNvPr>
          <p:cNvSpPr txBox="1"/>
          <p:nvPr/>
        </p:nvSpPr>
        <p:spPr>
          <a:xfrm>
            <a:off x="256674" y="6414700"/>
            <a:ext cx="8430126" cy="276999"/>
          </a:xfrm>
          <a:prstGeom prst="rect">
            <a:avLst/>
          </a:prstGeom>
          <a:noFill/>
        </p:spPr>
        <p:txBody>
          <a:bodyPr wrap="square" rtlCol="0">
            <a:spAutoFit/>
          </a:bodyPr>
          <a:lstStyle/>
          <a:p>
            <a:pPr marL="0" lvl="1" indent="0">
              <a:buNone/>
            </a:pPr>
            <a:r>
              <a:rPr lang="en-US" sz="1200" dirty="0">
                <a:solidFill>
                  <a:schemeClr val="accent5">
                    <a:lumMod val="75000"/>
                  </a:schemeClr>
                </a:solidFill>
                <a:latin typeface="Calibri" panose="020F0502020204030204" pitchFamily="34" charset="0"/>
              </a:rPr>
              <a:t>Adapted from http://www.ihi.org/resources/Pages/HowtoImprove/ScienceofImprovementTipsforEffectiveMeasures.aspx</a:t>
            </a:r>
          </a:p>
        </p:txBody>
      </p:sp>
    </p:spTree>
    <p:extLst>
      <p:ext uri="{BB962C8B-B14F-4D97-AF65-F5344CB8AC3E}">
        <p14:creationId xmlns:p14="http://schemas.microsoft.com/office/powerpoint/2010/main" val="204537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440" y="1524000"/>
            <a:ext cx="4892040" cy="4876800"/>
          </a:xfrm>
        </p:spPr>
        <p:txBody>
          <a:bodyPr>
            <a:normAutofit/>
          </a:bodyPr>
          <a:lstStyle/>
          <a:p>
            <a:pPr marL="514350" indent="-514350">
              <a:buFont typeface="+mj-lt"/>
              <a:buAutoNum type="arabicPeriod"/>
            </a:pPr>
            <a:r>
              <a:rPr lang="en-US" dirty="0">
                <a:solidFill>
                  <a:schemeClr val="accent5"/>
                </a:solidFill>
              </a:rPr>
              <a:t>Data quality allows CQI teams to measure progress towards outcomes accurately. </a:t>
            </a:r>
          </a:p>
          <a:p>
            <a:pPr marL="514350" indent="-514350">
              <a:buFont typeface="+mj-lt"/>
              <a:buAutoNum type="arabicPeriod"/>
            </a:pPr>
            <a:r>
              <a:rPr lang="en-US" dirty="0">
                <a:solidFill>
                  <a:schemeClr val="accent5"/>
                </a:solidFill>
              </a:rPr>
              <a:t>Reviewing data and using change concepts are useful in identifying topics for change strategies.</a:t>
            </a:r>
            <a:r>
              <a:rPr lang="en-US" dirty="0">
                <a:solidFill>
                  <a:schemeClr val="accent5"/>
                </a:solidFill>
                <a:highlight>
                  <a:srgbClr val="FFFF00"/>
                </a:highlight>
              </a:rPr>
              <a:t> </a:t>
            </a:r>
          </a:p>
          <a:p>
            <a:pPr marL="514350" indent="-514350">
              <a:buFont typeface="+mj-lt"/>
              <a:buAutoNum type="arabicPeriod"/>
            </a:pPr>
            <a:r>
              <a:rPr lang="en-US" dirty="0">
                <a:solidFill>
                  <a:schemeClr val="accent5"/>
                </a:solidFill>
              </a:rPr>
              <a:t>Run charts or other data visualization techniques help monitor progress during a CQI project. </a:t>
            </a:r>
          </a:p>
        </p:txBody>
      </p:sp>
      <p:sp>
        <p:nvSpPr>
          <p:cNvPr id="4" name="Title 3"/>
          <p:cNvSpPr>
            <a:spLocks noGrp="1"/>
          </p:cNvSpPr>
          <p:nvPr>
            <p:ph type="title"/>
          </p:nvPr>
        </p:nvSpPr>
        <p:spPr>
          <a:xfrm>
            <a:off x="3520440" y="533400"/>
            <a:ext cx="4892040" cy="990600"/>
          </a:xfrm>
        </p:spPr>
        <p:txBody>
          <a:bodyPr/>
          <a:lstStyle/>
          <a:p>
            <a:r>
              <a:rPr lang="en-US" dirty="0"/>
              <a:t>Remember...</a:t>
            </a:r>
          </a:p>
        </p:txBody>
      </p:sp>
      <p:sp>
        <p:nvSpPr>
          <p:cNvPr id="5" name="Rectangle 4"/>
          <p:cNvSpPr/>
          <p:nvPr/>
        </p:nvSpPr>
        <p:spPr>
          <a:xfrm>
            <a:off x="0" y="365760"/>
            <a:ext cx="3177540" cy="649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35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CQI Resources</a:t>
            </a:r>
          </a:p>
        </p:txBody>
      </p:sp>
      <p:sp>
        <p:nvSpPr>
          <p:cNvPr id="3" name="Content Placeholder 2"/>
          <p:cNvSpPr>
            <a:spLocks noGrp="1"/>
          </p:cNvSpPr>
          <p:nvPr>
            <p:ph idx="1"/>
          </p:nvPr>
        </p:nvSpPr>
        <p:spPr/>
        <p:txBody>
          <a:bodyPr/>
          <a:lstStyle/>
          <a:p>
            <a:pPr marL="0" indent="0">
              <a:buNone/>
            </a:pPr>
            <a:r>
              <a:rPr lang="en-US" dirty="0"/>
              <a:t>CQI Briefs: </a:t>
            </a:r>
            <a:r>
              <a:rPr lang="en-US" dirty="0">
                <a:hlinkClick r:id="rId3"/>
              </a:rPr>
              <a:t>http://www.jbassoc.com/reports-publications/dohve</a:t>
            </a:r>
            <a:endParaRPr lang="en-US" dirty="0"/>
          </a:p>
          <a:p>
            <a:pPr marL="0" indent="0">
              <a:buNone/>
            </a:pPr>
            <a:endParaRPr lang="en-US" dirty="0"/>
          </a:p>
          <a:p>
            <a:pPr marL="0" indent="0">
              <a:buNone/>
            </a:pPr>
            <a:r>
              <a:rPr lang="en-US" dirty="0"/>
              <a:t>Quality Improvement Toolbox: </a:t>
            </a:r>
            <a:r>
              <a:rPr lang="en-US" dirty="0">
                <a:hlinkClick r:id="rId4"/>
              </a:rPr>
              <a:t>http://www.hrsa.gov/quality/toolbox/methodology/qualityimprovement/index.html</a:t>
            </a:r>
            <a:endParaRPr lang="en-US" dirty="0"/>
          </a:p>
          <a:p>
            <a:pPr marL="0" indent="0">
              <a:buNone/>
            </a:pPr>
            <a:endParaRPr lang="en-US" dirty="0"/>
          </a:p>
        </p:txBody>
      </p:sp>
    </p:spTree>
    <p:extLst>
      <p:ext uri="{BB962C8B-B14F-4D97-AF65-F5344CB8AC3E}">
        <p14:creationId xmlns:p14="http://schemas.microsoft.com/office/powerpoint/2010/main" val="171931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lumMod val="75000"/>
                    <a:lumOff val="25000"/>
                  </a:schemeClr>
                </a:solidFill>
              </a:rPr>
              <a:t>The purpose of the Design Options for Home Visiting Evaluation (DOHVE) is to provide research and evaluation support for the Maternal, Infant, and Early Childhood Home Visiting (MIECHV) Program. The project is funded by the Administration for Children and Families (ACF) in collaboration with the Health Resources and Services Administration (HRSA) under contract number HHSP233201500133I.</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publication was developed by James Bell Associates on behalf of the U.S. Department of Health and Human Services (HHS), HRSA, and ACF. Contents are the sole responsibility of the authors and do not necessarily represent the official views of HHS, HRSA, or ACF. </a:t>
            </a:r>
          </a:p>
        </p:txBody>
      </p:sp>
    </p:spTree>
    <p:extLst>
      <p:ext uri="{BB962C8B-B14F-4D97-AF65-F5344CB8AC3E}">
        <p14:creationId xmlns:p14="http://schemas.microsoft.com/office/powerpoint/2010/main" val="280481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39044"/>
          </a:xfrm>
        </p:spPr>
        <p:txBody>
          <a:bodyPr>
            <a:normAutofit fontScale="90000"/>
          </a:bodyPr>
          <a:lstStyle/>
          <a:p>
            <a:r>
              <a:rPr lang="en-US" dirty="0"/>
              <a:t>Using Data to Drive CQI and Identify Topics: </a:t>
            </a:r>
            <a:r>
              <a:rPr lang="en-US" dirty="0">
                <a:solidFill>
                  <a:schemeClr val="tx1"/>
                </a:solidFill>
              </a:rPr>
              <a:t/>
            </a:r>
            <a:br>
              <a:rPr lang="en-US" dirty="0">
                <a:solidFill>
                  <a:schemeClr val="tx1"/>
                </a:solidFill>
              </a:rPr>
            </a:br>
            <a:r>
              <a:rPr lang="en-US" dirty="0">
                <a:solidFill>
                  <a:srgbClr val="7595C1"/>
                </a:solidFill>
                <a:latin typeface="Calibri"/>
              </a:rPr>
              <a:t>Learning Objectives</a:t>
            </a:r>
          </a:p>
        </p:txBody>
      </p:sp>
      <p:sp>
        <p:nvSpPr>
          <p:cNvPr id="3" name="Content Placeholder 2"/>
          <p:cNvSpPr>
            <a:spLocks noGrp="1"/>
          </p:cNvSpPr>
          <p:nvPr>
            <p:ph idx="1"/>
          </p:nvPr>
        </p:nvSpPr>
        <p:spPr>
          <a:xfrm>
            <a:off x="457200" y="2540389"/>
            <a:ext cx="8454934" cy="3936611"/>
          </a:xfrm>
        </p:spPr>
        <p:txBody>
          <a:bodyPr vert="horz" lIns="91440" tIns="45720" rIns="91440" bIns="45720" rtlCol="0" anchor="t">
            <a:normAutofit/>
          </a:bodyPr>
          <a:lstStyle/>
          <a:p>
            <a:r>
              <a:rPr lang="en-US" dirty="0">
                <a:solidFill>
                  <a:srgbClr val="5C697C"/>
                </a:solidFill>
                <a:latin typeface="Calibri"/>
              </a:rPr>
              <a:t>Define quality data and importance of data in CQI </a:t>
            </a:r>
          </a:p>
          <a:p>
            <a:r>
              <a:rPr lang="en-US" dirty="0">
                <a:solidFill>
                  <a:srgbClr val="5C697C"/>
                </a:solidFill>
                <a:latin typeface="Calibri"/>
              </a:rPr>
              <a:t>Learn how to identify topics for CQI projects</a:t>
            </a:r>
          </a:p>
          <a:p>
            <a:r>
              <a:rPr lang="en-US" dirty="0">
                <a:solidFill>
                  <a:srgbClr val="5C697C"/>
                </a:solidFill>
                <a:latin typeface="Calibri"/>
              </a:rPr>
              <a:t>Understand how to use data to inform CQI work </a:t>
            </a:r>
          </a:p>
          <a:p>
            <a:endParaRPr lang="en-US" dirty="0">
              <a:solidFill>
                <a:srgbClr val="292934"/>
              </a:solidFill>
              <a:latin typeface="Calibri"/>
            </a:endParaRPr>
          </a:p>
          <a:p>
            <a:endParaRPr lang="en-US" dirty="0">
              <a:solidFill>
                <a:srgbClr val="5C697C"/>
              </a:solidFill>
              <a:latin typeface="Calibri"/>
            </a:endParaRPr>
          </a:p>
        </p:txBody>
      </p:sp>
    </p:spTree>
    <p:extLst>
      <p:ext uri="{BB962C8B-B14F-4D97-AF65-F5344CB8AC3E}">
        <p14:creationId xmlns:p14="http://schemas.microsoft.com/office/powerpoint/2010/main" val="55529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data for </a:t>
            </a:r>
            <a:r>
              <a:rPr lang="en-US" err="1"/>
              <a:t>cqi</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89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029" y="1088571"/>
            <a:ext cx="4109357" cy="2264229"/>
          </a:xfrm>
        </p:spPr>
        <p:txBody>
          <a:bodyPr>
            <a:normAutofit/>
          </a:bodyPr>
          <a:lstStyle/>
          <a:p>
            <a:r>
              <a:rPr lang="en-US" dirty="0"/>
              <a:t>Why is it Important to Use Data in CQI?</a:t>
            </a:r>
          </a:p>
        </p:txBody>
      </p:sp>
      <p:sp>
        <p:nvSpPr>
          <p:cNvPr id="3" name="Content Placeholder 2"/>
          <p:cNvSpPr>
            <a:spLocks noGrp="1"/>
          </p:cNvSpPr>
          <p:nvPr>
            <p:ph idx="1"/>
          </p:nvPr>
        </p:nvSpPr>
        <p:spPr>
          <a:xfrm>
            <a:off x="4093029" y="3352800"/>
            <a:ext cx="4517571" cy="2743200"/>
          </a:xfrm>
        </p:spPr>
        <p:txBody>
          <a:bodyPr>
            <a:normAutofit/>
          </a:bodyPr>
          <a:lstStyle/>
          <a:p>
            <a:pPr marL="0" indent="0">
              <a:buNone/>
            </a:pPr>
            <a:r>
              <a:rPr lang="en-US" sz="3200" dirty="0">
                <a:solidFill>
                  <a:srgbClr val="37537B"/>
                </a:solidFill>
              </a:rPr>
              <a:t>Data </a:t>
            </a:r>
            <a:r>
              <a:rPr lang="en-US" sz="3200" dirty="0"/>
              <a:t>are</a:t>
            </a:r>
            <a:r>
              <a:rPr lang="en-US" sz="3200" dirty="0">
                <a:solidFill>
                  <a:srgbClr val="FF0000"/>
                </a:solidFill>
              </a:rPr>
              <a:t> </a:t>
            </a:r>
            <a:r>
              <a:rPr lang="en-US" sz="3200" b="1" dirty="0">
                <a:solidFill>
                  <a:srgbClr val="37537B"/>
                </a:solidFill>
              </a:rPr>
              <a:t>focused</a:t>
            </a:r>
            <a:r>
              <a:rPr lang="en-US" sz="3200" dirty="0">
                <a:solidFill>
                  <a:srgbClr val="37537B"/>
                </a:solidFill>
              </a:rPr>
              <a:t> and </a:t>
            </a:r>
            <a:r>
              <a:rPr lang="en-US" sz="3200" b="1" dirty="0">
                <a:solidFill>
                  <a:srgbClr val="37537B"/>
                </a:solidFill>
              </a:rPr>
              <a:t>objective</a:t>
            </a:r>
            <a:r>
              <a:rPr lang="en-US" sz="3200" dirty="0">
                <a:solidFill>
                  <a:srgbClr val="37537B"/>
                </a:solidFill>
              </a:rPr>
              <a:t> measures of change in </a:t>
            </a:r>
            <a:r>
              <a:rPr lang="en-US" sz="3200" dirty="0"/>
              <a:t>services and outcomes for families.</a:t>
            </a:r>
          </a:p>
        </p:txBody>
      </p:sp>
      <p:pic>
        <p:nvPicPr>
          <p:cNvPr id="4" name="Picture 3"/>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6686" y="1066800"/>
            <a:ext cx="2884714" cy="2884714"/>
          </a:xfrm>
          <a:prstGeom prst="rect">
            <a:avLst/>
          </a:prstGeom>
        </p:spPr>
      </p:pic>
    </p:spTree>
    <p:extLst>
      <p:ext uri="{BB962C8B-B14F-4D97-AF65-F5344CB8AC3E}">
        <p14:creationId xmlns:p14="http://schemas.microsoft.com/office/powerpoint/2010/main" val="215907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quality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730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048000"/>
            <a:ext cx="9144000" cy="3810000"/>
          </a:xfrm>
          <a:prstGeom prst="rect">
            <a:avLst/>
          </a:prstGeom>
        </p:spPr>
      </p:pic>
      <p:sp>
        <p:nvSpPr>
          <p:cNvPr id="2" name="Title 1"/>
          <p:cNvSpPr>
            <a:spLocks noGrp="1"/>
          </p:cNvSpPr>
          <p:nvPr>
            <p:ph type="title"/>
          </p:nvPr>
        </p:nvSpPr>
        <p:spPr/>
        <p:txBody>
          <a:bodyPr/>
          <a:lstStyle/>
          <a:p>
            <a:r>
              <a:rPr lang="en-US" dirty="0"/>
              <a:t>What are Quality Data?</a:t>
            </a:r>
          </a:p>
        </p:txBody>
      </p:sp>
      <p:sp>
        <p:nvSpPr>
          <p:cNvPr id="3" name="Content Placeholder 2"/>
          <p:cNvSpPr>
            <a:spLocks noGrp="1"/>
          </p:cNvSpPr>
          <p:nvPr>
            <p:ph idx="1"/>
          </p:nvPr>
        </p:nvSpPr>
        <p:spPr/>
        <p:txBody>
          <a:bodyPr/>
          <a:lstStyle/>
          <a:p>
            <a:r>
              <a:rPr lang="en-US" dirty="0"/>
              <a:t>Complete – all values are present</a:t>
            </a:r>
          </a:p>
          <a:p>
            <a:r>
              <a:rPr lang="en-US" dirty="0"/>
              <a:t>Accessible – available when required</a:t>
            </a:r>
          </a:p>
          <a:p>
            <a:r>
              <a:rPr lang="en-US" dirty="0"/>
              <a:t>Relevant – answers the proposed questions</a:t>
            </a:r>
          </a:p>
          <a:p>
            <a:r>
              <a:rPr lang="en-US" dirty="0"/>
              <a:t>Accurate – free from errors</a:t>
            </a:r>
          </a:p>
          <a:p>
            <a:r>
              <a:rPr lang="en-US" dirty="0"/>
              <a:t>Reliable – data are consistent as required</a:t>
            </a:r>
          </a:p>
          <a:p>
            <a:endParaRPr lang="en-US" dirty="0"/>
          </a:p>
          <a:p>
            <a:endParaRPr lang="en-US" dirty="0"/>
          </a:p>
          <a:p>
            <a:endParaRPr lang="en-US" dirty="0"/>
          </a:p>
          <a:p>
            <a:endParaRPr lang="en-US" dirty="0"/>
          </a:p>
          <a:p>
            <a:endParaRPr lang="en-US" dirty="0"/>
          </a:p>
          <a:p>
            <a:endParaRPr lang="en-US" dirty="0"/>
          </a:p>
        </p:txBody>
      </p:sp>
      <p:sp>
        <p:nvSpPr>
          <p:cNvPr id="5" name="TextBox 4"/>
          <p:cNvSpPr txBox="1"/>
          <p:nvPr/>
        </p:nvSpPr>
        <p:spPr>
          <a:xfrm>
            <a:off x="304800" y="5410200"/>
            <a:ext cx="8610600" cy="400110"/>
          </a:xfrm>
          <a:prstGeom prst="rect">
            <a:avLst/>
          </a:prstGeom>
          <a:noFill/>
        </p:spPr>
        <p:txBody>
          <a:bodyPr wrap="square" rtlCol="0">
            <a:spAutoFit/>
          </a:bodyPr>
          <a:lstStyle/>
          <a:p>
            <a:pPr algn="ctr"/>
            <a:endParaRPr lang="en-US" sz="2000" i="1">
              <a:solidFill>
                <a:srgbClr val="FF0000"/>
              </a:solidFill>
            </a:endParaRPr>
          </a:p>
        </p:txBody>
      </p:sp>
    </p:spTree>
    <p:extLst>
      <p:ext uri="{BB962C8B-B14F-4D97-AF65-F5344CB8AC3E}">
        <p14:creationId xmlns:p14="http://schemas.microsoft.com/office/powerpoint/2010/main" val="374221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Quality Data</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Can you give an example of a time you collected data that were—</a:t>
            </a:r>
          </a:p>
          <a:p>
            <a:pPr marL="962025" indent="-457200"/>
            <a:r>
              <a:rPr lang="en-US" dirty="0"/>
              <a:t>Incomplete	</a:t>
            </a:r>
          </a:p>
          <a:p>
            <a:pPr marL="962025" indent="-457200"/>
            <a:r>
              <a:rPr lang="en-US" dirty="0"/>
              <a:t>Inaccessible 		</a:t>
            </a:r>
          </a:p>
          <a:p>
            <a:pPr marL="962025" indent="-457200"/>
            <a:r>
              <a:rPr lang="en-US" dirty="0"/>
              <a:t>Not relevant</a:t>
            </a:r>
          </a:p>
          <a:p>
            <a:endParaRPr lang="en-US" sz="3200" dirty="0"/>
          </a:p>
        </p:txBody>
      </p:sp>
      <p:grpSp>
        <p:nvGrpSpPr>
          <p:cNvPr id="7" name="Group 6"/>
          <p:cNvGrpSpPr/>
          <p:nvPr/>
        </p:nvGrpSpPr>
        <p:grpSpPr>
          <a:xfrm>
            <a:off x="7906258" y="152400"/>
            <a:ext cx="1161542" cy="1110343"/>
            <a:chOff x="8077200" y="152400"/>
            <a:chExt cx="1161542" cy="1110343"/>
          </a:xfrm>
        </p:grpSpPr>
        <p:sp>
          <p:nvSpPr>
            <p:cNvPr id="8" name="Oval 7"/>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282553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038600" cy="1676400"/>
          </a:xfrm>
        </p:spPr>
        <p:txBody>
          <a:bodyPr/>
          <a:lstStyle/>
          <a:p>
            <a:r>
              <a:rPr lang="en-US" dirty="0"/>
              <a:t>How are Quality Data Collected?</a:t>
            </a:r>
          </a:p>
        </p:txBody>
      </p:sp>
      <p:sp>
        <p:nvSpPr>
          <p:cNvPr id="3" name="Content Placeholder 2"/>
          <p:cNvSpPr>
            <a:spLocks noGrp="1"/>
          </p:cNvSpPr>
          <p:nvPr>
            <p:ph idx="1"/>
          </p:nvPr>
        </p:nvSpPr>
        <p:spPr>
          <a:xfrm>
            <a:off x="482009" y="2286000"/>
            <a:ext cx="3810000" cy="3810000"/>
          </a:xfrm>
        </p:spPr>
        <p:txBody>
          <a:bodyPr>
            <a:normAutofit/>
          </a:bodyPr>
          <a:lstStyle/>
          <a:p>
            <a:r>
              <a:rPr lang="en-US" dirty="0"/>
              <a:t>Standardization</a:t>
            </a:r>
          </a:p>
          <a:p>
            <a:r>
              <a:rPr lang="en-US" dirty="0"/>
              <a:t>Appropriate tool selection</a:t>
            </a:r>
          </a:p>
          <a:p>
            <a:r>
              <a:rPr lang="en-US" dirty="0"/>
              <a:t>Staff training</a:t>
            </a:r>
          </a:p>
          <a:p>
            <a:r>
              <a:rPr lang="en-US" dirty="0"/>
              <a:t>Data management processes</a:t>
            </a:r>
          </a:p>
          <a:p>
            <a:endParaRPr lang="en-US" dirty="0"/>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389"/>
          <a:stretch/>
        </p:blipFill>
        <p:spPr>
          <a:xfrm>
            <a:off x="4495800" y="365760"/>
            <a:ext cx="4659607" cy="6492240"/>
          </a:xfrm>
          <a:prstGeom prst="rect">
            <a:avLst/>
          </a:prstGeom>
        </p:spPr>
      </p:pic>
    </p:spTree>
    <p:extLst>
      <p:ext uri="{BB962C8B-B14F-4D97-AF65-F5344CB8AC3E}">
        <p14:creationId xmlns:p14="http://schemas.microsoft.com/office/powerpoint/2010/main" val="3807622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37537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79EE78A01ED4B8B3596647828ED23" ma:contentTypeVersion="20" ma:contentTypeDescription="Create a new document." ma:contentTypeScope="" ma:versionID="829a532f6163e1774e110d84a2113203">
  <xsd:schema xmlns:xsd="http://www.w3.org/2001/XMLSchema" xmlns:xs="http://www.w3.org/2001/XMLSchema" xmlns:p="http://schemas.microsoft.com/office/2006/metadata/properties" xmlns:ns1="http://schemas.microsoft.com/sharepoint/v3" xmlns:ns2="http://schemas.microsoft.com/sharepoint/v3/fields" xmlns:ns3="1c60471c-f084-4315-a5eb-9455db01c743" xmlns:ns4="44439003-668a-4940-aa31-a697c9d9a1af" targetNamespace="http://schemas.microsoft.com/office/2006/metadata/properties" ma:root="true" ma:fieldsID="70e7b0f68445161a69774db384bd8e82" ns1:_="" ns2:_="" ns3:_="" ns4:_="">
    <xsd:import namespace="http://schemas.microsoft.com/sharepoint/v3"/>
    <xsd:import namespace="http://schemas.microsoft.com/sharepoint/v3/fields"/>
    <xsd:import namespace="1c60471c-f084-4315-a5eb-9455db01c743"/>
    <xsd:import namespace="44439003-668a-4940-aa31-a697c9d9a1af"/>
    <xsd:element name="properties">
      <xsd:complexType>
        <xsd:sequence>
          <xsd:element name="documentManagement">
            <xsd:complexType>
              <xsd:all>
                <xsd:element ref="ns2:_Version" minOccurs="0"/>
                <xsd:element ref="ns3:Date_x0020_and_x0020_Time" minOccurs="0"/>
                <xsd:element ref="ns4:SharedWithUsers" minOccurs="0"/>
                <xsd:element ref="ns3:Category" minOccurs="0"/>
                <xsd:element ref="ns3:Sub_Category_1" minOccurs="0"/>
                <xsd:element ref="ns4:SharingHintHash" minOccurs="0"/>
                <xsd:element ref="ns4:SharedWithDetails" minOccurs="0"/>
                <xsd:element ref="ns1:_ip_UnifiedCompliancePolicyProperties" minOccurs="0"/>
                <xsd:element ref="ns1:_ip_UnifiedCompliancePolicyUIAction" minOccurs="0"/>
                <xsd:element ref="ns4:LastSharedByUser" minOccurs="0"/>
                <xsd:element ref="ns4:LastSharedByTime" minOccurs="0"/>
                <xsd:element ref="ns3:_x0074_z21" minOccurs="0"/>
                <xsd:element ref="ns3:Active_x0020_Project"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0471c-f084-4315-a5eb-9455db01c743" elementFormDefault="qualified">
    <xsd:import namespace="http://schemas.microsoft.com/office/2006/documentManagement/types"/>
    <xsd:import namespace="http://schemas.microsoft.com/office/infopath/2007/PartnerControls"/>
    <xsd:element name="Date_x0020_and_x0020_Time" ma:index="9" nillable="true" ma:displayName="Date and Time" ma:description="Date and Time" ma:format="DateTime" ma:internalName="Date_x0020_and_x0020_Time">
      <xsd:simpleType>
        <xsd:restriction base="dms:DateTime"/>
      </xsd:simpleType>
    </xsd:element>
    <xsd:element name="Category" ma:index="11" nillable="true" ma:displayName="Category" ma:internalName="Category">
      <xsd:simpleType>
        <xsd:restriction base="dms:Text">
          <xsd:maxLength value="255"/>
        </xsd:restriction>
      </xsd:simpleType>
    </xsd:element>
    <xsd:element name="Sub_Category_1" ma:index="12" nillable="true" ma:displayName="Sub_Category_1" ma:internalName="Sub_Category_1">
      <xsd:simpleType>
        <xsd:restriction base="dms:Text">
          <xsd:maxLength value="255"/>
        </xsd:restriction>
      </xsd:simpleType>
    </xsd:element>
    <xsd:element name="_x0074_z21" ma:index="19" nillable="true" ma:displayName="Person or Group" ma:list="UserInfo" ma:internalName="_x0074_z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_x0020_Project" ma:index="20" nillable="true" ma:displayName="Active Project" ma:default="1" ma:description="Column to indicate inactive project folders" ma:internalName="Active_x0020_Project">
      <xsd:simpleType>
        <xsd:restriction base="dms:Boolea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9003-668a-4940-aa31-a697c9d9a1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Active_x0020_Project xmlns="1c60471c-f084-4315-a5eb-9455db01c743">true</Active_x0020_Project>
    <Category xmlns="1c60471c-f084-4315-a5eb-9455db01c743" xsi:nil="true"/>
    <Sub_Category_1 xmlns="1c60471c-f084-4315-a5eb-9455db01c743" xsi:nil="true"/>
    <_ip_UnifiedCompliancePolicyProperties xmlns="http://schemas.microsoft.com/sharepoint/v3" xsi:nil="true"/>
    <_x0074_z21 xmlns="1c60471c-f084-4315-a5eb-9455db01c743">
      <UserInfo>
        <DisplayName/>
        <AccountId xsi:nil="true"/>
        <AccountType/>
      </UserInfo>
    </_x0074_z21>
    <Date_x0020_and_x0020_Time xmlns="1c60471c-f084-4315-a5eb-9455db01c7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3F2B2D-B42F-4CB6-93DC-CFE2DB44B1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1c60471c-f084-4315-a5eb-9455db01c743"/>
    <ds:schemaRef ds:uri="44439003-668a-4940-aa31-a697c9d9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CBBA8-6C88-4E49-A718-D1E072719CAF}">
  <ds:schemaRefs>
    <ds:schemaRef ds:uri="http://purl.org/dc/dcmitype/"/>
    <ds:schemaRef ds:uri="http://schemas.microsoft.com/office/2006/metadata/properties"/>
    <ds:schemaRef ds:uri="http://schemas.microsoft.com/office/2006/documentManagement/types"/>
    <ds:schemaRef ds:uri="44439003-668a-4940-aa31-a697c9d9a1af"/>
    <ds:schemaRef ds:uri="http://purl.org/dc/elements/1.1/"/>
    <ds:schemaRef ds:uri="http://schemas.microsoft.com/office/infopath/2007/PartnerControls"/>
    <ds:schemaRef ds:uri="http://schemas.microsoft.com/sharepoint/v3/fields"/>
    <ds:schemaRef ds:uri="http://www.w3.org/XML/1998/namespace"/>
    <ds:schemaRef ds:uri="http://purl.org/dc/terms/"/>
    <ds:schemaRef ds:uri="http://schemas.openxmlformats.org/package/2006/metadata/core-properties"/>
    <ds:schemaRef ds:uri="1c60471c-f084-4315-a5eb-9455db01c743"/>
    <ds:schemaRef ds:uri="http://schemas.microsoft.com/sharepoint/v3"/>
  </ds:schemaRefs>
</ds:datastoreItem>
</file>

<file path=customXml/itemProps3.xml><?xml version="1.0" encoding="utf-8"?>
<ds:datastoreItem xmlns:ds="http://schemas.openxmlformats.org/officeDocument/2006/customXml" ds:itemID="{B2BEFEA3-486A-42EF-854A-9900353FC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4524</TotalTime>
  <Words>4034</Words>
  <Application>Microsoft Office PowerPoint</Application>
  <PresentationFormat>On-screen Show (4:3)</PresentationFormat>
  <Paragraphs>323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Times New Roman</vt:lpstr>
      <vt:lpstr>Clarity</vt:lpstr>
      <vt:lpstr>PowerPoint Presentation</vt:lpstr>
      <vt:lpstr>CQI Training Overview</vt:lpstr>
      <vt:lpstr>Using Data to Drive CQI and Identify Topics:  Learning Objectives</vt:lpstr>
      <vt:lpstr>Using data for cqi</vt:lpstr>
      <vt:lpstr>Why is it Important to Use Data in CQI?</vt:lpstr>
      <vt:lpstr>Data quality</vt:lpstr>
      <vt:lpstr>What are Quality Data?</vt:lpstr>
      <vt:lpstr>Collecting Quality Data</vt:lpstr>
      <vt:lpstr>How are Quality Data Collected?</vt:lpstr>
      <vt:lpstr>Quality Data Drive Better Outcomes</vt:lpstr>
      <vt:lpstr>PowerPoint Presentation</vt:lpstr>
      <vt:lpstr>What is Your Role in Data Quality?</vt:lpstr>
      <vt:lpstr>Identifying CQI topics</vt:lpstr>
      <vt:lpstr>How to Identify a Topic?</vt:lpstr>
      <vt:lpstr>Using Change Concepts to Identify Topics</vt:lpstr>
      <vt:lpstr>Using Change Concepts to Identify Topics (continued)</vt:lpstr>
      <vt:lpstr>Identifying CQI topics: Aim Statements</vt:lpstr>
      <vt:lpstr>Monitoring/visualizing data</vt:lpstr>
      <vt:lpstr>“All improvement will require change, but not all change will result in an improvement.”</vt:lpstr>
      <vt:lpstr>Using Run Charts</vt:lpstr>
      <vt:lpstr>Percentage of home visits where parents were asked if they had concerns about their children’s development or learning  </vt:lpstr>
      <vt:lpstr>Activity: Developing Run Charts</vt:lpstr>
      <vt:lpstr>Cherryville Depression Screenings</vt:lpstr>
      <vt:lpstr>Tips for Effective Measurement</vt:lpstr>
      <vt:lpstr>Remember...</vt:lpstr>
      <vt:lpstr>Additional CQI Resources</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for miechv grantees:    Using Data to drive cqi and Identify topics</dc:title>
  <dc:creator>Mallory Quigley</dc:creator>
  <cp:lastModifiedBy>Joelle Ruben</cp:lastModifiedBy>
  <cp:revision>94</cp:revision>
  <dcterms:modified xsi:type="dcterms:W3CDTF">2018-07-25T15:55:07Z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0x010100A6A79EE78A01ED4B8B3596647828ED23</vt:lpwstr>
  </property>
</Properties>
</file>