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593" r:id="rId5"/>
    <p:sldId id="585" r:id="rId6"/>
    <p:sldId id="544" r:id="rId7"/>
    <p:sldId id="523" r:id="rId8"/>
    <p:sldId id="582" r:id="rId9"/>
    <p:sldId id="584" r:id="rId10"/>
    <p:sldId id="586" r:id="rId11"/>
    <p:sldId id="571" r:id="rId12"/>
    <p:sldId id="587" r:id="rId13"/>
    <p:sldId id="578" r:id="rId14"/>
    <p:sldId id="572" r:id="rId15"/>
    <p:sldId id="588" r:id="rId16"/>
    <p:sldId id="579" r:id="rId17"/>
    <p:sldId id="573" r:id="rId18"/>
    <p:sldId id="589" r:id="rId19"/>
    <p:sldId id="576" r:id="rId20"/>
    <p:sldId id="581" r:id="rId21"/>
    <p:sldId id="590" r:id="rId22"/>
    <p:sldId id="577" r:id="rId23"/>
    <p:sldId id="575" r:id="rId24"/>
    <p:sldId id="580" r:id="rId25"/>
    <p:sldId id="570" r:id="rId26"/>
    <p:sldId id="566" r:id="rId27"/>
    <p:sldId id="546" r:id="rId28"/>
    <p:sldId id="547" r:id="rId29"/>
    <p:sldId id="567" r:id="rId30"/>
    <p:sldId id="568" r:id="rId31"/>
    <p:sldId id="560" r:id="rId32"/>
    <p:sldId id="592" r:id="rId33"/>
    <p:sldId id="514" r:id="rId34"/>
    <p:sldId id="41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Zaid" initials="SZ" lastIdx="86" clrIdx="0"/>
  <p:cmAuthor id="1" name="Susan" initials="S" lastIdx="36" clrIdx="1"/>
  <p:cmAuthor id="2" name="Matthew J. Poes" initials="MJP" lastIdx="34" clrIdx="2"/>
  <p:cmAuthor id="3" name="Kate Lyon" initials="KL" lastIdx="2" clrIdx="3"/>
  <p:cmAuthor id="4" name="Waidelich, Elisa J (DOH)" initials="EJW" lastIdx="6" clrIdx="4"/>
  <p:cmAuthor id="5" name="Mallory Quigley" initials="MQ" lastIdx="59" clrIdx="5">
    <p:extLst/>
  </p:cmAuthor>
  <p:cmAuthor id="6" name="Kassie Mae Miller" initials="KMM" lastIdx="28" clrIdx="6">
    <p:extLst/>
  </p:cmAuthor>
  <p:cmAuthor id="7" name="JBA" initials="JBA" lastIdx="10" clrIdx="7">
    <p:extLst/>
  </p:cmAuthor>
  <p:cmAuthor id="8" name="DOHVE" initials="DOHVE" lastIdx="6" clrIdx="8">
    <p:extLst/>
  </p:cmAuthor>
  <p:cmAuthor id="9" name="KM Miller" initials="DOHVE" lastIdx="30" clrIdx="9">
    <p:extLst/>
  </p:cmAuthor>
  <p:cmAuthor id="10" name="Julie Leis" initials="JL" lastIdx="43" clrIdx="10">
    <p:extLst/>
  </p:cmAuthor>
  <p:cmAuthor id="11" name="Mallory Quigley Clark" initials="MC" lastIdx="7" clrIdx="11">
    <p:extLst/>
  </p:cmAuthor>
  <p:cmAuthor id="12" name="Marsiglia, Susan (HRSA)" initials="MS(" lastIdx="1" clrIdx="12">
    <p:extLst/>
  </p:cmAuthor>
  <p:cmAuthor id="13" name="Fountain, Monique (HRSA)" initials="FM(" lastIdx="1" clrIdx="13">
    <p:extLst/>
  </p:cmAuthor>
  <p:cmAuthor id="14" name="Pooja Gupta" initials="PG" lastIdx="6" clrIdx="14"/>
  <p:cmAuthor id="15" name="Mary Mariani" initials="MM" lastIdx="10" clrIdx="15">
    <p:extLst/>
  </p:cmAuthor>
  <p:cmAuthor id="16" name="Mary Mariani" initials="MM [2]" lastIdx="1" clrIdx="16">
    <p:extLst/>
  </p:cmAuthor>
  <p:cmAuthor id="17" name="Mary Mariani" initials="MM [3]" lastIdx="1" clrIdx="17">
    <p:extLst/>
  </p:cmAuthor>
  <p:cmAuthor id="18" name="Mary Mariani" initials="MM [4]" lastIdx="1" clrIdx="18">
    <p:extLst/>
  </p:cmAuthor>
  <p:cmAuthor id="19" name="Mary Mariani" initials="MM [5]" lastIdx="1" clrIdx="19">
    <p:extLst/>
  </p:cmAuthor>
  <p:cmAuthor id="20" name="Mallory Quigley Clark" initials="MQC" lastIdx="31" clrIdx="2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37B"/>
    <a:srgbClr val="4D5B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9798" autoAdjust="0"/>
  </p:normalViewPr>
  <p:slideViewPr>
    <p:cSldViewPr snapToGrid="0">
      <p:cViewPr varScale="1">
        <p:scale>
          <a:sx n="47" d="100"/>
          <a:sy n="47" d="100"/>
        </p:scale>
        <p:origin x="1782" y="4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22B0DF-3E41-4354-8729-EF32F2F006D1}" type="datetimeFigureOut">
              <a:rPr lang="en-US" smtClean="0"/>
              <a:t>7/24/2018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43DF58-3088-4C6A-8980-7F8A83783F08}"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34130-9D75-4168-9007-280E554272C1}" type="datetimeFigureOut">
              <a:rPr lang="en-US" smtClean="0"/>
              <a:t>7/24/2018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28201-4BBF-455A-9765-CF9869D2B1B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This presentation is intended to be delivered by state-level CQI support staff. The notes are a suggested script for the presenter. Please see the accompanying Facilitation Guide and handout. </a:t>
            </a:r>
          </a:p>
        </p:txBody>
      </p:sp>
      <p:sp>
        <p:nvSpPr>
          <p:cNvPr id="4" name="Slide Number Placeholder 3"/>
          <p:cNvSpPr>
            <a:spLocks noGrp="1"/>
          </p:cNvSpPr>
          <p:nvPr>
            <p:ph type="sldNum" sz="quarter" idx="10"/>
          </p:nvPr>
        </p:nvSpPr>
        <p:spPr/>
        <p:txBody>
          <a:bodyPr/>
          <a:lstStyle/>
          <a:p>
            <a:fld id="{D8455C17-EC44-4A90-A9B0-CD3F978DD129}"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fld id="{120A4E4B-C897-4641-A345-FB8C86A27A9C}" type="datetime1">
              <a:rPr lang="en-US" smtClean="0">
                <a:solidFill>
                  <a:prstClr val="black"/>
                </a:solidFill>
              </a:rPr>
              <a:pPr/>
              <a:t>7/24/2018</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DOHVE TA</a:t>
            </a:r>
          </a:p>
        </p:txBody>
      </p:sp>
    </p:spTree>
    <p:extLst>
      <p:ext uri="{BB962C8B-B14F-4D97-AF65-F5344CB8AC3E}">
        <p14:creationId xmlns:p14="http://schemas.microsoft.com/office/powerpoint/2010/main" val="3968668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Let’s look at the three examples of SMART aim statements on this slide. Are these specific? If so, why? If not, why not? </a:t>
            </a:r>
          </a:p>
          <a:p>
            <a:pPr marL="0" indent="0">
              <a:buFont typeface="Arial" panose="020B0604020202020204" pitchFamily="34" charset="0"/>
              <a:buNone/>
            </a:pPr>
            <a:r>
              <a:rPr lang="en-US" sz="1200" i="1" kern="1200" dirty="0">
                <a:solidFill>
                  <a:schemeClr val="tx1"/>
                </a:solidFill>
                <a:effectLst/>
                <a:latin typeface="+mn-lt"/>
                <a:ea typeface="+mn-ea"/>
                <a:cs typeface="+mn-cs"/>
              </a:rPr>
              <a:t>Go through each SMART aim with participants, allowing them time to respond before revealing the answer and discussing the aim.</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first aim has a target of home visitors discussing child development concerns during 90 percent of home visits. Is it specific? </a:t>
            </a:r>
            <a:r>
              <a:rPr lang="en-US" sz="1200" i="1" kern="1200" dirty="0">
                <a:solidFill>
                  <a:schemeClr val="tx1"/>
                </a:solidFill>
                <a:effectLst/>
                <a:latin typeface="+mn-lt"/>
                <a:ea typeface="+mn-ea"/>
                <a:cs typeface="+mn-cs"/>
              </a:rPr>
              <a:t>[Allow time for responses.]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 timeframe for the target is not stated. How often the activities are occurring now is also not stated, so it is not clear how much improvement is needed to reach the 90 percent target.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In addition, is the goal to “discuss child development concerns” sufficiently specific? Does this mean the home visitor will ask the caregiver if she/he has developmental concerns about her/his child? Or does it mean the home visitor will tell the caregiver about any developmental concerns identified?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How can this be made more specific? What are your suggestions to improve this SMART aim?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 better SMART aim might be— “By December 2018, home visitors will increase from 80% to 90% the number of families they ask about child development concerns at every home visit.”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Is the second aim, most mothers will breastfeed their newborns by the end of the year, specific enough? </a:t>
            </a:r>
            <a:r>
              <a:rPr lang="en-US" sz="1200" i="1" kern="1200" dirty="0">
                <a:solidFill>
                  <a:schemeClr val="tx1"/>
                </a:solidFill>
                <a:effectLst/>
                <a:latin typeface="+mn-lt"/>
                <a:ea typeface="+mn-ea"/>
                <a:cs typeface="+mn-cs"/>
              </a:rPr>
              <a:t>[Allow time for responses.]</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This SMART aim also lacks specificity. There is no specific number, stating only “most.” What does most mean? While 51 percent is more than half, is that most? What if 52 percent is reached?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It states, “Most mothers will breastfeed their newborns.” Does this mean any amount? What if they breastfed one time, but never again? Is this a measure of initiation of breastfeeding? It states by the end of the year, but what year, and what end? Is it the fiscal year or the calendar year? Thinking through these details and being as specific as possible are important.</a:t>
            </a:r>
          </a:p>
          <a:p>
            <a:pPr marL="0" lvl="0" indent="0">
              <a:buFont typeface="Arial" panose="020B0604020202020204" pitchFamily="34" charset="0"/>
              <a:buNone/>
            </a:pPr>
            <a:r>
              <a:rPr lang="en-US" sz="1200" i="1" kern="1200" dirty="0">
                <a:solidFill>
                  <a:schemeClr val="tx1"/>
                </a:solidFill>
                <a:effectLst/>
                <a:latin typeface="+mn-lt"/>
                <a:ea typeface="+mn-ea"/>
                <a:cs typeface="+mn-cs"/>
              </a:rPr>
              <a:t>Use the following prompts to have participants think through how to improve the SMART aim: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would you improve this second aim? </a:t>
            </a:r>
          </a:p>
          <a:p>
            <a:pPr marL="628650" lvl="1" indent="-171450">
              <a:buFont typeface="Courier New" panose="02070309020205020404" pitchFamily="49" charset="0"/>
              <a:buChar char="o"/>
            </a:pPr>
            <a:r>
              <a:rPr lang="en-US" sz="1200" i="0"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hat do you want to see improve — initiation of breastfeeding, 3 months of breastfeeding, 6 months of breastfeeding, or breastfeeding for the first year of life?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Who is the target of this SMART aim? </a:t>
            </a:r>
            <a:endParaRPr lang="en-US" sz="1200" i="0" kern="1200" dirty="0">
              <a:solidFill>
                <a:schemeClr val="tx1"/>
              </a:solidFill>
              <a:effectLst/>
              <a:latin typeface="+mn-lt"/>
              <a:ea typeface="+mn-ea"/>
              <a:cs typeface="+mn-cs"/>
            </a:endParaRPr>
          </a:p>
          <a:p>
            <a:pPr marL="0" lvl="0" indent="0">
              <a:buFont typeface="Courier New" panose="02070309020205020404" pitchFamily="49" charset="0"/>
              <a:buNone/>
            </a:pPr>
            <a:r>
              <a:rPr lang="en-US" sz="1200" i="1" kern="1200" dirty="0">
                <a:solidFill>
                  <a:schemeClr val="tx1"/>
                </a:solidFill>
                <a:effectLst/>
                <a:latin typeface="+mn-lt"/>
                <a:ea typeface="+mn-ea"/>
                <a:cs typeface="+mn-cs"/>
              </a:rPr>
              <a:t>Ask the participants if specifying first-time mothers would be better. This may not matter for the improvement work, but could impact how the data is reported. </a:t>
            </a:r>
            <a:endParaRPr lang="en-US" sz="1200" i="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When will this goal be accomplished? Select a specific, reasonable date.</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What percentage of improvement would meet the goal?  </a:t>
            </a:r>
          </a:p>
          <a:p>
            <a:pPr marL="0" lvl="0" indent="0">
              <a:buFont typeface="Courier New" panose="02070309020205020404" pitchFamily="49" charset="0"/>
              <a:buNone/>
            </a:pPr>
            <a:r>
              <a:rPr lang="en-US" sz="1200" i="1" kern="1200" dirty="0">
                <a:solidFill>
                  <a:schemeClr val="tx1"/>
                </a:solidFill>
                <a:effectLst/>
                <a:latin typeface="+mn-lt"/>
                <a:ea typeface="+mn-ea"/>
                <a:cs typeface="+mn-cs"/>
              </a:rPr>
              <a:t>Once the participants choose a percentage, ask them to defend the choice.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Why that percentage?</a:t>
            </a:r>
          </a:p>
          <a:p>
            <a:pPr marL="0" lvl="0" indent="0">
              <a:buFont typeface="Courier New" panose="02070309020205020404" pitchFamily="49" charset="0"/>
              <a:buNone/>
            </a:pPr>
            <a:r>
              <a:rPr lang="en-US" sz="1200" i="1" kern="1200" dirty="0">
                <a:solidFill>
                  <a:schemeClr val="tx1"/>
                </a:solidFill>
                <a:effectLst/>
                <a:latin typeface="+mn-lt"/>
                <a:ea typeface="+mn-ea"/>
                <a:cs typeface="+mn-cs"/>
              </a:rPr>
              <a:t>If baseline data are needed, reinforce that using baseline data can be a critical part of this step. A baseline value can be invented for the purposes of this exercise.</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With baseline data, it can be reworded to be more specific: Improve from ‘A’ percent to ‘B’ percent. The improvement would be the difference between A and 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Is the last example specific? </a:t>
            </a:r>
            <a:r>
              <a:rPr lang="en-US" sz="1200" i="1" kern="1200" dirty="0">
                <a:solidFill>
                  <a:schemeClr val="tx1"/>
                </a:solidFill>
                <a:effectLst/>
                <a:latin typeface="+mn-lt"/>
                <a:ea typeface="+mn-ea"/>
                <a:cs typeface="+mn-cs"/>
              </a:rPr>
              <a:t>[Allow time for responses.]</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Yes — it states the exact date (when) the goal will be accomplished, clearly indicates it is about home visitors retaining their clients, and states an improvement of 25 percent from a baseline of 50 percent (to increase to 75 percent). This has the level of detail needed to make the aim SMART.</a:t>
            </a: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What does ‘retention’ mean? Can it be something different for different programs? </a:t>
            </a:r>
            <a:r>
              <a:rPr lang="en-US" sz="1200" kern="1200" dirty="0">
                <a:solidFill>
                  <a:schemeClr val="tx1"/>
                </a:solidFill>
                <a:effectLst/>
                <a:latin typeface="+mn-lt"/>
                <a:ea typeface="+mn-ea"/>
                <a:cs typeface="+mn-cs"/>
              </a:rPr>
              <a:t>Operationally defining each term is important so that the meaning is clear. While the SMART aim does not need to contain a detailed definition for each term, it should still be operationally defined by the team. </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0CDC45-FEFA-4940-9ADD-5AC3F1A71F7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7465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creating an aim statement, defining how the outcome will be measured is important. Consider the following questions: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How can the outcome of interest be translated into a measurable data element?</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Are there data currently being collected on this outcome? If not, what needs to be done to collect these data?</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Does the measure allow visualization of progress over time?</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Is the measure quantifiable (e.g., does it give a value or number to be used in the calculations)? If not, it will not be a suitable measurement for CQI projects.</a:t>
            </a:r>
          </a:p>
        </p:txBody>
      </p:sp>
      <p:sp>
        <p:nvSpPr>
          <p:cNvPr id="4" name="Slide Number Placeholder 3"/>
          <p:cNvSpPr>
            <a:spLocks noGrp="1"/>
          </p:cNvSpPr>
          <p:nvPr>
            <p:ph type="sldNum" sz="quarter" idx="10"/>
          </p:nvPr>
        </p:nvSpPr>
        <p:spPr/>
        <p:txBody>
          <a:bodyPr/>
          <a:lstStyle/>
          <a:p>
            <a:fld id="{B4F400E9-EBBB-4D39-B62E-0EA92AF3E277}" type="slidenum">
              <a:rPr lang="en-US" smtClean="0"/>
              <a:t>11</a:t>
            </a:fld>
            <a:endParaRPr lang="en-US"/>
          </a:p>
        </p:txBody>
      </p:sp>
    </p:spTree>
    <p:extLst>
      <p:ext uri="{BB962C8B-B14F-4D97-AF65-F5344CB8AC3E}">
        <p14:creationId xmlns:p14="http://schemas.microsoft.com/office/powerpoint/2010/main" val="800964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consider two examples of measures of reading to a child.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Reading to a child could be measured by having home visitors ask parents, “Do you do a good job reading to your child?” But what does a “good job” mean? Does it mean reading to the child daily? Reading once per week? Does it mean reading 10 books, or reading 20?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In contrast, reading to a child could be measured by having home visitors ask parents, “How many times do you read to your child in a typical week?” This is a more quantifiable, objective measure, and can also be used as a measure of change over time. </a:t>
            </a:r>
          </a:p>
        </p:txBody>
      </p:sp>
      <p:sp>
        <p:nvSpPr>
          <p:cNvPr id="4" name="Slide Number Placeholder 3"/>
          <p:cNvSpPr>
            <a:spLocks noGrp="1"/>
          </p:cNvSpPr>
          <p:nvPr>
            <p:ph type="sldNum" sz="quarter" idx="10"/>
          </p:nvPr>
        </p:nvSpPr>
        <p:spPr/>
        <p:txBody>
          <a:bodyPr/>
          <a:lstStyle/>
          <a:p>
            <a:fld id="{B4F400E9-EBBB-4D39-B62E-0EA92AF3E277}" type="slidenum">
              <a:rPr lang="en-US" smtClean="0"/>
              <a:t>12</a:t>
            </a:fld>
            <a:endParaRPr lang="en-US"/>
          </a:p>
        </p:txBody>
      </p:sp>
    </p:spTree>
    <p:extLst>
      <p:ext uri="{BB962C8B-B14F-4D97-AF65-F5344CB8AC3E}">
        <p14:creationId xmlns:p14="http://schemas.microsoft.com/office/powerpoint/2010/main" val="2729404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Now let’s look at the examples in this slide. </a:t>
            </a:r>
          </a:p>
          <a:p>
            <a:pPr marL="0" indent="0">
              <a:buFont typeface="Arial" panose="020B0604020202020204" pitchFamily="34" charset="0"/>
              <a:buNone/>
            </a:pPr>
            <a:r>
              <a:rPr lang="en-US" sz="1200" i="1" kern="1200" dirty="0">
                <a:solidFill>
                  <a:schemeClr val="tx1"/>
                </a:solidFill>
                <a:effectLst/>
                <a:latin typeface="+mn-lt"/>
                <a:ea typeface="+mn-ea"/>
                <a:cs typeface="+mn-cs"/>
              </a:rPr>
              <a:t>Go through each SMART aim with participants, discussing if each is measurable and why. Allow participants time to respond before revealing the answer and discussing the aim.</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first example, the goal is 90 percent. What does the goal of 90 percent measure? </a:t>
            </a:r>
          </a:p>
          <a:p>
            <a:pPr marL="0" indent="0">
              <a:buFont typeface="Arial" panose="020B0604020202020204" pitchFamily="34" charset="0"/>
              <a:buNone/>
            </a:pPr>
            <a:r>
              <a:rPr lang="en-US" sz="1200" i="1" kern="1200" dirty="0">
                <a:solidFill>
                  <a:schemeClr val="tx1"/>
                </a:solidFill>
                <a:effectLst/>
                <a:latin typeface="+mn-lt"/>
                <a:ea typeface="+mn-ea"/>
                <a:cs typeface="+mn-cs"/>
              </a:rPr>
              <a:t>Participants should indicate that it is a measure of the percentage of mothers who received literacy materials at their first home visit.</a:t>
            </a:r>
            <a:endParaRPr lang="en-US" sz="1200" i="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Can incoming families receiving literacy materials be measured? Yes — this is measurable because the number of families who met this criterion can be counted. This count can meaningfully change over time as more or fewer families receive literacy materials.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 second aim measurable? </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a:t>
            </a:r>
            <a:r>
              <a:rPr lang="en-US" sz="1200" i="1" kern="1200" dirty="0">
                <a:solidFill>
                  <a:schemeClr val="tx1"/>
                </a:solidFill>
                <a:effectLst/>
                <a:latin typeface="+mn-lt"/>
                <a:ea typeface="+mn-ea"/>
                <a:cs typeface="+mn-cs"/>
              </a:rPr>
              <a:t>llow time for responses.]</a:t>
            </a:r>
            <a:endParaRPr lang="en-US" sz="1200" i="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second aim states “… 100% better breastfeeding behaviors.” But, how is better breastfeeding behavior measured? Measuring and quantifying breastfeeding behavior may be possible. But as stated in this aim, breastfeeding is not measurable because it does not explain how breastfeeding behaviors were being measured in the past or how they will be measured to demonstrate improvement. To make this measurable, “breastfeeding behavior” and the methods to measure it need to be defined. If the goal is to support mothers in breastfeeding for at least 6 months, then the measure can be defined as the number of mothers who have breastfed their children any amount at 6 months of age.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 last aim measurable? </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a:t>
            </a:r>
            <a:r>
              <a:rPr lang="en-US" sz="1200" i="1" kern="1200" dirty="0">
                <a:solidFill>
                  <a:schemeClr val="tx1"/>
                </a:solidFill>
                <a:effectLst/>
                <a:latin typeface="+mn-lt"/>
                <a:ea typeface="+mn-ea"/>
                <a:cs typeface="+mn-cs"/>
              </a:rPr>
              <a:t>llow time for responses.]</a:t>
            </a:r>
            <a:endParaRPr lang="en-US" sz="1200" i="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This example is measurable because the aim is to count the mothers who complete a postpartum visit within 8 weeks of delivery, relative to the total number of mothers who are at or past 8 weeks of delivery.</a:t>
            </a:r>
          </a:p>
        </p:txBody>
      </p:sp>
      <p:sp>
        <p:nvSpPr>
          <p:cNvPr id="4" name="Slide Number Placeholder 3"/>
          <p:cNvSpPr>
            <a:spLocks noGrp="1"/>
          </p:cNvSpPr>
          <p:nvPr>
            <p:ph type="sldNum" sz="quarter" idx="10"/>
          </p:nvPr>
        </p:nvSpPr>
        <p:spPr/>
        <p:txBody>
          <a:bodyPr/>
          <a:lstStyle/>
          <a:p>
            <a:fld id="{A30CDC45-FEFA-4940-9ADD-5AC3F1A71F7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16238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Often when improvement efforts begin, staff want to get started and are excited to make changes. However, setting goals that are not attainable can impede CQI efforts by slowing us down if we feel we are not able to affect the change we want. SMART aims need to reflect accomplishable goals. Consider the following questions for creating attainable aims: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Can home visitors impact this goal?</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solidFill>
                <a:effectLst/>
                <a:latin typeface="+mn-lt"/>
                <a:ea typeface="+mn-ea"/>
                <a:cs typeface="+mn-cs"/>
              </a:rPr>
              <a:t>Is there evidence in home visiting for this aim? Has past research shown a link with home visiting? For example, there are no studies linking home visiting with improved athletic ability in children, so a SMART aim focused on enhancing children’s athletic ability would not be attainable in a home visiting environment.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Is it changeable? If it does not seem changeable, why not?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a complicated concept. First, a condition may appear to be unchangeable when in fact it can be changed. Or, the condition can be changed, but it is outside the scope of the home visiting agency. An example is homelessness: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Transient populations that are homeless at times are served by home visitors, but developing a SMART aim of giving permanent housing to currently homeless families would not make sense. First, home visiting service delivery does not focus on homelessness. Second, homelessness is often a complicated situation with many contributing factors that need to be addressed to lead to permanent housing, and are outside the scope of the home visiting service delivery strategy. However, home visiting agencies can refer families to temporary housing services or housing assistance programs, or can focus on steps to improve families’ life trajectories in such a way that will support permanent housing over time. </a:t>
            </a:r>
          </a:p>
        </p:txBody>
      </p:sp>
      <p:sp>
        <p:nvSpPr>
          <p:cNvPr id="4" name="Slide Number Placeholder 3"/>
          <p:cNvSpPr>
            <a:spLocks noGrp="1"/>
          </p:cNvSpPr>
          <p:nvPr>
            <p:ph type="sldNum" sz="quarter" idx="10"/>
          </p:nvPr>
        </p:nvSpPr>
        <p:spPr/>
        <p:txBody>
          <a:bodyPr/>
          <a:lstStyle/>
          <a:p>
            <a:fld id="{B4F400E9-EBBB-4D39-B62E-0EA92AF3E277}" type="slidenum">
              <a:rPr lang="en-US" smtClean="0"/>
              <a:t>14</a:t>
            </a:fld>
            <a:endParaRPr lang="en-US"/>
          </a:p>
        </p:txBody>
      </p:sp>
    </p:spTree>
    <p:extLst>
      <p:ext uri="{BB962C8B-B14F-4D97-AF65-F5344CB8AC3E}">
        <p14:creationId xmlns:p14="http://schemas.microsoft.com/office/powerpoint/2010/main" val="3928718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Setting smaller, more incremental goals at the beginning is important. Instead of planning to increase breastfeeding rates from 30 percent to 90 percent in 12 months, start by setting a goal of 30 percent to 50 percent in 6 months. Once the initial goal is attained, the CQI team resets the target to a higher standard for a second period.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important aspect of CQI is adjusting the strategies used for making improvements as progress is made.</a:t>
            </a:r>
          </a:p>
        </p:txBody>
      </p:sp>
      <p:sp>
        <p:nvSpPr>
          <p:cNvPr id="4" name="Slide Number Placeholder 3"/>
          <p:cNvSpPr>
            <a:spLocks noGrp="1"/>
          </p:cNvSpPr>
          <p:nvPr>
            <p:ph type="sldNum" sz="quarter" idx="10"/>
          </p:nvPr>
        </p:nvSpPr>
        <p:spPr/>
        <p:txBody>
          <a:bodyPr/>
          <a:lstStyle/>
          <a:p>
            <a:fld id="{B4F400E9-EBBB-4D39-B62E-0EA92AF3E277}" type="slidenum">
              <a:rPr lang="en-US" smtClean="0"/>
              <a:t>15</a:t>
            </a:fld>
            <a:endParaRPr lang="en-US"/>
          </a:p>
        </p:txBody>
      </p:sp>
    </p:spTree>
    <p:extLst>
      <p:ext uri="{BB962C8B-B14F-4D97-AF65-F5344CB8AC3E}">
        <p14:creationId xmlns:p14="http://schemas.microsoft.com/office/powerpoint/2010/main" val="2094102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kern="1200" dirty="0">
                <a:solidFill>
                  <a:schemeClr val="tx1"/>
                </a:solidFill>
                <a:effectLst/>
                <a:latin typeface="+mn-lt"/>
                <a:ea typeface="+mn-ea"/>
                <a:cs typeface="+mn-cs"/>
              </a:rPr>
              <a:t>Go through each SMART aim with participants, discussing if each is attainable and why. Allow participants time to respond before revealing the answer and discussing the aim.</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 first aim attainable for a home visiting agency? </a:t>
            </a:r>
            <a:r>
              <a:rPr lang="en-US" sz="1200" i="1" kern="1200" dirty="0">
                <a:solidFill>
                  <a:schemeClr val="tx1"/>
                </a:solidFill>
                <a:effectLst/>
                <a:latin typeface="+mn-lt"/>
                <a:ea typeface="+mn-ea"/>
                <a:cs typeface="+mn-cs"/>
              </a:rPr>
              <a:t>[Allow time for responses.]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There are multiple reasons why this is not an attainable aim for home visiting. First, the ability to change a population-based outcome like childhood obesity is out of reach for the agency. This outcome cannot be changed within the timeframe of a CQI project, even with additional content or services to address childhood obesity. Also, childhood obesity is not typically addressed in home visiting service delivery. Home visiting agencies can include service components to focus on childhood obesity, but SMART aims should align with the service delivery approach of home visiting and the mission of your agency.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 second aim attainable for a home visiting agency? </a:t>
            </a:r>
            <a:r>
              <a:rPr lang="en-US" sz="1200" i="1" kern="1200" dirty="0">
                <a:solidFill>
                  <a:schemeClr val="tx1"/>
                </a:solidFill>
                <a:effectLst/>
                <a:latin typeface="+mn-lt"/>
                <a:ea typeface="+mn-ea"/>
                <a:cs typeface="+mn-cs"/>
              </a:rPr>
              <a:t>[Allow time for responses.]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second example indicates a reasonable topic for home visiting CQI. But retaining all families until completion is not realistic; some families will move and others will have legitimate reasons for not being able to complete the program. Stretching goals is good, but 100 percent is typically unattainable.</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 better version of this goal might be, “home visitors will retain 80 percent of families on their caseloads until graduation.”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 third example an attainable SMART aim? </a:t>
            </a:r>
            <a:r>
              <a:rPr lang="en-US" sz="1200" i="1" kern="1200" dirty="0">
                <a:solidFill>
                  <a:schemeClr val="tx1"/>
                </a:solidFill>
                <a:effectLst/>
                <a:latin typeface="+mn-lt"/>
                <a:ea typeface="+mn-ea"/>
                <a:cs typeface="+mn-cs"/>
              </a:rPr>
              <a:t>[Allow time for responses.]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This aim is attainable. Improving breastfeeding rates in the stated amount of time seems feasible. The time point of 3 months instead of 6 or 12 months also increases the likelihood that a larger increase is attainable than what might be possible at later ages.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i="0" baseline="0" dirty="0"/>
          </a:p>
        </p:txBody>
      </p:sp>
      <p:sp>
        <p:nvSpPr>
          <p:cNvPr id="4" name="Slide Number Placeholder 3"/>
          <p:cNvSpPr>
            <a:spLocks noGrp="1"/>
          </p:cNvSpPr>
          <p:nvPr>
            <p:ph type="sldNum" sz="quarter" idx="10"/>
          </p:nvPr>
        </p:nvSpPr>
        <p:spPr/>
        <p:txBody>
          <a:bodyPr/>
          <a:lstStyle/>
          <a:p>
            <a:fld id="{A30CDC45-FEFA-4940-9ADD-5AC3F1A71F7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03234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SMART aims should focus attention where it is most needed. This element is about focusing on the aims that agencies want to or can address immediately. Aims can be attainable with reasonable targets, but they may not be relevant to the agency.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example, an agency might choose to focus on improving the number of mothers observed for parent-child interaction at each child’s 12-month birthday. However, if only 10 percent of all families served remain enrolled in the program until the child’s 12-month birthday, is this relevant? Retention is a more critical and relevant topic.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4F400E9-EBBB-4D39-B62E-0EA92AF3E277}" type="slidenum">
              <a:rPr lang="en-US" smtClean="0"/>
              <a:t>17</a:t>
            </a:fld>
            <a:endParaRPr lang="en-US"/>
          </a:p>
        </p:txBody>
      </p:sp>
    </p:spTree>
    <p:extLst>
      <p:ext uri="{BB962C8B-B14F-4D97-AF65-F5344CB8AC3E}">
        <p14:creationId xmlns:p14="http://schemas.microsoft.com/office/powerpoint/2010/main" val="1181862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ensure that a SMART aim is relevant, ask the following questions: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Is the aim related to home visiting?</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Is the aim meaningful to your team or agency?</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Of all the things you could immediately work on, is this the most important for your agency and the families served?</a:t>
            </a:r>
          </a:p>
        </p:txBody>
      </p:sp>
      <p:sp>
        <p:nvSpPr>
          <p:cNvPr id="4" name="Slide Number Placeholder 3"/>
          <p:cNvSpPr>
            <a:spLocks noGrp="1"/>
          </p:cNvSpPr>
          <p:nvPr>
            <p:ph type="sldNum" sz="quarter" idx="10"/>
          </p:nvPr>
        </p:nvSpPr>
        <p:spPr/>
        <p:txBody>
          <a:bodyPr/>
          <a:lstStyle/>
          <a:p>
            <a:fld id="{B4F400E9-EBBB-4D39-B62E-0EA92AF3E277}" type="slidenum">
              <a:rPr lang="en-US" smtClean="0"/>
              <a:t>18</a:t>
            </a:fld>
            <a:endParaRPr lang="en-US"/>
          </a:p>
        </p:txBody>
      </p:sp>
    </p:spTree>
    <p:extLst>
      <p:ext uri="{BB962C8B-B14F-4D97-AF65-F5344CB8AC3E}">
        <p14:creationId xmlns:p14="http://schemas.microsoft.com/office/powerpoint/2010/main" val="1132640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kern="1200" dirty="0">
                <a:solidFill>
                  <a:schemeClr val="tx1"/>
                </a:solidFill>
                <a:effectLst/>
                <a:latin typeface="+mn-lt"/>
                <a:ea typeface="+mn-ea"/>
                <a:cs typeface="+mn-cs"/>
              </a:rPr>
              <a:t>Go through each SMART aim with participants, discussing if each is relevant and why. Allow participants time to respond before revealing the answer and discussing the aim.</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 first aim relevant for a home visiting agency? </a:t>
            </a:r>
            <a:r>
              <a:rPr lang="en-US" sz="1200" i="1" kern="1200" dirty="0">
                <a:solidFill>
                  <a:schemeClr val="tx1"/>
                </a:solidFill>
                <a:effectLst/>
                <a:latin typeface="+mn-lt"/>
                <a:ea typeface="+mn-ea"/>
                <a:cs typeface="+mn-cs"/>
              </a:rPr>
              <a:t>[Allow time for responses.]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first example includes all the criteria for a SMART aim, but the program is already performing well in this area- it’s currently conducting developmental screenings with 90% of children. This is not the most relevant aim because the program is performing well; there are other topics on which the program could be focusing its attention.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 second aim relevant? </a:t>
            </a:r>
            <a:r>
              <a:rPr lang="en-US" sz="1200" i="1" kern="1200" dirty="0">
                <a:solidFill>
                  <a:schemeClr val="tx1"/>
                </a:solidFill>
                <a:effectLst/>
                <a:latin typeface="+mn-lt"/>
                <a:ea typeface="+mn-ea"/>
                <a:cs typeface="+mn-cs"/>
              </a:rPr>
              <a:t>[Allow time for responses.]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This example can be tricky. Accurate reporting of performance measurement data is an important part of agency accountability, but not a relevant SMART aim. SMART aims should focus on services for families and how services are provided so as to have the best possible outcomes. Data quality can be improved as a byproduct of CQI efforts, but improving data collection by itself is not a relevant SMART aim.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 third aim relevant for a home visiting agency? </a:t>
            </a:r>
            <a:r>
              <a:rPr lang="en-US" sz="1200" i="1" kern="1200" dirty="0">
                <a:solidFill>
                  <a:schemeClr val="tx1"/>
                </a:solidFill>
                <a:effectLst/>
                <a:latin typeface="+mn-lt"/>
                <a:ea typeface="+mn-ea"/>
                <a:cs typeface="+mn-cs"/>
              </a:rPr>
              <a:t>[Allow time for responses.]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This is a relevant SMART aim. Following a positive screening, home visitors routinely make referrals for depression services; affecting an increase in the acceptance rate is well within the power of home visiting programs. Further, this is relevant because maternal depression has negative consequences for the whole family, and getting mothers into services is important for ensuring optimal child outcomes. </a:t>
            </a:r>
          </a:p>
          <a:p>
            <a:pPr marL="168638" marR="0" lvl="0" indent="-168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30CDC45-FEFA-4940-9ADD-5AC3F1A71F7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0271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the fourth module in a nine-part series.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session focuses</a:t>
            </a:r>
            <a:r>
              <a:rPr lang="en-US" baseline="0" dirty="0"/>
              <a:t> </a:t>
            </a:r>
            <a:r>
              <a:rPr lang="en-US" dirty="0"/>
              <a:t>on how to develop SMART aims to guide CQI work.</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a:t>
            </a:fld>
            <a:endParaRPr lang="en-US"/>
          </a:p>
        </p:txBody>
      </p:sp>
    </p:spTree>
    <p:extLst>
      <p:ext uri="{BB962C8B-B14F-4D97-AF65-F5344CB8AC3E}">
        <p14:creationId xmlns:p14="http://schemas.microsoft.com/office/powerpoint/2010/main" val="467908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aim without a timeframe is achievable, but difficult to manage. Timeframes are necessary to guide CQI work and continue to propel programs forward. A specific timeframe inherently builds in motivation and accountability.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important to make the timeframe as specific as possible. For example, “by December 2018” is better than “in 6 months.”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ensure that the SMART aim is time-bound, ask the following questions: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Is the timeframe specific?</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Is the timeframe attainable?</a:t>
            </a:r>
          </a:p>
          <a:p>
            <a:pPr marL="628650" lvl="1" indent="-171450">
              <a:buFont typeface="Arial" panose="020B0604020202020204" pitchFamily="34" charset="0"/>
              <a:buChar char="•"/>
            </a:pPr>
            <a:endParaRPr lang="en-US" sz="1200" baseline="0" dirty="0"/>
          </a:p>
        </p:txBody>
      </p:sp>
      <p:sp>
        <p:nvSpPr>
          <p:cNvPr id="4" name="Slide Number Placeholder 3"/>
          <p:cNvSpPr>
            <a:spLocks noGrp="1"/>
          </p:cNvSpPr>
          <p:nvPr>
            <p:ph type="sldNum" sz="quarter" idx="10"/>
          </p:nvPr>
        </p:nvSpPr>
        <p:spPr/>
        <p:txBody>
          <a:bodyPr/>
          <a:lstStyle/>
          <a:p>
            <a:fld id="{B4F400E9-EBBB-4D39-B62E-0EA92AF3E277}" type="slidenum">
              <a:rPr lang="en-US" smtClean="0"/>
              <a:t>20</a:t>
            </a:fld>
            <a:endParaRPr lang="en-US"/>
          </a:p>
        </p:txBody>
      </p:sp>
    </p:spTree>
    <p:extLst>
      <p:ext uri="{BB962C8B-B14F-4D97-AF65-F5344CB8AC3E}">
        <p14:creationId xmlns:p14="http://schemas.microsoft.com/office/powerpoint/2010/main" val="2093729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dirty="0">
                <a:solidFill>
                  <a:schemeClr val="tx1"/>
                </a:solidFill>
                <a:effectLst/>
                <a:latin typeface="+mn-lt"/>
                <a:ea typeface="+mn-ea"/>
                <a:cs typeface="+mn-cs"/>
              </a:rPr>
              <a:t>Go through each SMART aim with participants, discussing if each is time-bound. Allow participants time to respond before revealing the answer and discussing the aim.</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 first aim time-bound? </a:t>
            </a:r>
            <a:r>
              <a:rPr lang="en-US" sz="1200" i="1" kern="1200" dirty="0">
                <a:solidFill>
                  <a:schemeClr val="tx1"/>
                </a:solidFill>
                <a:effectLst/>
                <a:latin typeface="+mn-lt"/>
                <a:ea typeface="+mn-ea"/>
                <a:cs typeface="+mn-cs"/>
              </a:rPr>
              <a:t>[Allow time for responses.]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This first aim is not time-bound; “this month” is the only timeframe given. </a:t>
            </a:r>
            <a:r>
              <a:rPr lang="en-US" sz="1200" i="0" kern="1200" dirty="0">
                <a:solidFill>
                  <a:schemeClr val="tx1"/>
                </a:solidFill>
                <a:effectLst/>
                <a:latin typeface="+mn-lt"/>
                <a:ea typeface="+mn-ea"/>
                <a:cs typeface="+mn-cs"/>
              </a:rPr>
              <a:t>Why is “this month” a problem?</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“This month” is a problem because the “month” could change depending on when the SMART aim is referenced; it isn’t sufficiently specific.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 second aim time-bound? </a:t>
            </a:r>
            <a:r>
              <a:rPr lang="en-US" sz="1200" i="1" kern="1200" dirty="0">
                <a:solidFill>
                  <a:schemeClr val="tx1"/>
                </a:solidFill>
                <a:effectLst/>
                <a:latin typeface="+mn-lt"/>
                <a:ea typeface="+mn-ea"/>
                <a:cs typeface="+mn-cs"/>
              </a:rPr>
              <a:t>[Allow time for responses.]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While the second aim is measurable and specific in content, it is not specific in time. Without a specific date, a yardstick to measure success is not available, and the ‘we’ cannot be held accountable — reaching this goal could be put off indefinitely.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 third aim time-bound? </a:t>
            </a:r>
            <a:r>
              <a:rPr lang="en-US" sz="1200" i="1" kern="1200" dirty="0">
                <a:solidFill>
                  <a:schemeClr val="tx1"/>
                </a:solidFill>
                <a:effectLst/>
                <a:latin typeface="+mn-lt"/>
                <a:ea typeface="+mn-ea"/>
                <a:cs typeface="+mn-cs"/>
              </a:rPr>
              <a:t>[Allow time for responses.]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This is an example of a time-bound aim because the date (December 31, 2018) is provided. To make this more time-bound, an exact time of day could be included. In fact, that is not an uncommon practice; it ensures specificity and reduces ambiguity in what needs to be accomplished and by when.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0" baseline="0" dirty="0"/>
          </a:p>
        </p:txBody>
      </p:sp>
      <p:sp>
        <p:nvSpPr>
          <p:cNvPr id="4" name="Slide Number Placeholder 3"/>
          <p:cNvSpPr>
            <a:spLocks noGrp="1"/>
          </p:cNvSpPr>
          <p:nvPr>
            <p:ph type="sldNum" sz="quarter" idx="10"/>
          </p:nvPr>
        </p:nvSpPr>
        <p:spPr/>
        <p:txBody>
          <a:bodyPr/>
          <a:lstStyle/>
          <a:p>
            <a:fld id="{A30CDC45-FEFA-4940-9ADD-5AC3F1A71F7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773689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quote from Don Berwick recaps the purpose of making SMART aims.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CQI is a method based on measurement. “Some” or “soon” are not precise and should be replaced with such language as, “increase by 25 percent” and “by September 2018.”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important to be as specific as possible when you create a SMART aim.</a:t>
            </a:r>
          </a:p>
        </p:txBody>
      </p:sp>
      <p:sp>
        <p:nvSpPr>
          <p:cNvPr id="4" name="Slide Number Placeholder 3"/>
          <p:cNvSpPr>
            <a:spLocks noGrp="1"/>
          </p:cNvSpPr>
          <p:nvPr>
            <p:ph type="sldNum" sz="quarter" idx="10"/>
          </p:nvPr>
        </p:nvSpPr>
        <p:spPr/>
        <p:txBody>
          <a:bodyPr/>
          <a:lstStyle/>
          <a:p>
            <a:fld id="{AED28201-4BBF-455A-9765-CF9869D2B1B3}" type="slidenum">
              <a:rPr lang="en-US" smtClean="0"/>
              <a:t>22</a:t>
            </a:fld>
            <a:endParaRPr lang="en-US"/>
          </a:p>
        </p:txBody>
      </p:sp>
    </p:spTree>
    <p:extLst>
      <p:ext uri="{BB962C8B-B14F-4D97-AF65-F5344CB8AC3E}">
        <p14:creationId xmlns:p14="http://schemas.microsoft.com/office/powerpoint/2010/main" val="4042254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next section will address how to develop a SMART aim.</a:t>
            </a:r>
          </a:p>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23</a:t>
            </a:fld>
            <a:endParaRPr lang="en-US"/>
          </a:p>
        </p:txBody>
      </p:sp>
    </p:spTree>
    <p:extLst>
      <p:ext uri="{BB962C8B-B14F-4D97-AF65-F5344CB8AC3E}">
        <p14:creationId xmlns:p14="http://schemas.microsoft.com/office/powerpoint/2010/main" val="3126368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SMART aim format on this slide is used to ensure that all criteria are included when creating an aim statement. </a:t>
            </a:r>
          </a:p>
          <a:p>
            <a:pPr marL="0" lvl="0" indent="0">
              <a:buFont typeface="Arial" panose="020B0604020202020204" pitchFamily="34" charset="0"/>
              <a:buNone/>
            </a:pPr>
            <a:r>
              <a:rPr lang="en-US" sz="1200" i="1" kern="1200" dirty="0">
                <a:solidFill>
                  <a:schemeClr val="tx1"/>
                </a:solidFill>
                <a:effectLst/>
                <a:latin typeface="+mn-lt"/>
                <a:ea typeface="+mn-ea"/>
                <a:cs typeface="+mn-cs"/>
              </a:rPr>
              <a:t>Read the slide to the participants and discuss to what each ‘blank’ refers.</a:t>
            </a:r>
            <a:endParaRPr lang="en-US" sz="1200" i="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first space refers to the time by which you want to achieve your aim. This is how to make it time-bound.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second space is the number, percent, or percentage of desired change. This is how to quantify the desired change.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third space refers to who will be affected by the change. Is it caregivers, home visitors, children, etc.? This is not who is responsible for the change, but who will be affected by the change.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last space asks what will happen. Here, indicate the desired change, such as initiating breastfeeding or retaining families until graduation. </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Note that t</a:t>
            </a:r>
            <a:r>
              <a:rPr lang="en-US" sz="1200" kern="1200" dirty="0">
                <a:solidFill>
                  <a:schemeClr val="tx1"/>
                </a:solidFill>
                <a:effectLst/>
                <a:latin typeface="+mn-lt"/>
                <a:ea typeface="+mn-ea"/>
                <a:cs typeface="+mn-cs"/>
              </a:rPr>
              <a:t>his formula does not include a comparison or baseline. </a:t>
            </a:r>
            <a:r>
              <a:rPr lang="en-GB" sz="1200" kern="1200" dirty="0">
                <a:solidFill>
                  <a:schemeClr val="tx1"/>
                </a:solidFill>
                <a:effectLst/>
                <a:latin typeface="+mn-lt"/>
                <a:ea typeface="+mn-ea"/>
                <a:cs typeface="+mn-cs"/>
              </a:rPr>
              <a:t>A SMART aim does not require stating “from X to Y.” </a:t>
            </a:r>
            <a:r>
              <a:rPr lang="en-US" sz="1200" kern="1200" dirty="0">
                <a:solidFill>
                  <a:schemeClr val="tx1"/>
                </a:solidFill>
                <a:effectLst/>
                <a:latin typeface="+mn-lt"/>
                <a:ea typeface="+mn-ea"/>
                <a:cs typeface="+mn-cs"/>
              </a:rPr>
              <a:t>But if this information is available, including it can be helpful. </a:t>
            </a:r>
          </a:p>
        </p:txBody>
      </p:sp>
      <p:sp>
        <p:nvSpPr>
          <p:cNvPr id="4" name="Slide Number Placeholder 3"/>
          <p:cNvSpPr>
            <a:spLocks noGrp="1"/>
          </p:cNvSpPr>
          <p:nvPr>
            <p:ph type="sldNum" sz="quarter" idx="10"/>
          </p:nvPr>
        </p:nvSpPr>
        <p:spPr/>
        <p:txBody>
          <a:bodyPr/>
          <a:lstStyle/>
          <a:p>
            <a:fld id="{B4F400E9-EBBB-4D39-B62E-0EA92AF3E277}" type="slidenum">
              <a:rPr lang="en-US" smtClean="0"/>
              <a:t>24</a:t>
            </a:fld>
            <a:endParaRPr lang="en-US"/>
          </a:p>
        </p:txBody>
      </p:sp>
    </p:spTree>
    <p:extLst>
      <p:ext uri="{BB962C8B-B14F-4D97-AF65-F5344CB8AC3E}">
        <p14:creationId xmlns:p14="http://schemas.microsoft.com/office/powerpoint/2010/main" val="3007684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is an example of a SMART aim filled in using the template from the previous slide.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Next, let’s evaluate example aims to determine if they meet all the SMART criteria.</a:t>
            </a:r>
          </a:p>
        </p:txBody>
      </p:sp>
      <p:sp>
        <p:nvSpPr>
          <p:cNvPr id="4" name="Slide Number Placeholder 3"/>
          <p:cNvSpPr>
            <a:spLocks noGrp="1"/>
          </p:cNvSpPr>
          <p:nvPr>
            <p:ph type="sldNum" sz="quarter" idx="10"/>
          </p:nvPr>
        </p:nvSpPr>
        <p:spPr/>
        <p:txBody>
          <a:bodyPr/>
          <a:lstStyle/>
          <a:p>
            <a:fld id="{B4F400E9-EBBB-4D39-B62E-0EA92AF3E277}" type="slidenum">
              <a:rPr lang="en-US" smtClean="0"/>
              <a:t>25</a:t>
            </a:fld>
            <a:endParaRPr lang="en-US"/>
          </a:p>
        </p:txBody>
      </p:sp>
    </p:spTree>
    <p:extLst>
      <p:ext uri="{BB962C8B-B14F-4D97-AF65-F5344CB8AC3E}">
        <p14:creationId xmlns:p14="http://schemas.microsoft.com/office/powerpoint/2010/main" val="211543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FE246BB-F7EF-4261-9F94-4314917F7675}" type="slidenum">
              <a:rPr lang="en-US" smtClean="0">
                <a:solidFill>
                  <a:prstClr val="black"/>
                </a:solidFill>
              </a:rPr>
              <a:pPr/>
              <a:t>26</a:t>
            </a:fld>
            <a:endParaRPr lang="en-US">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Does this aim meet the SMART criteria? </a:t>
            </a:r>
          </a:p>
          <a:p>
            <a:pPr marL="0" indent="0">
              <a:buFont typeface="Arial" panose="020B0604020202020204" pitchFamily="34" charset="0"/>
              <a:buNone/>
            </a:pPr>
            <a:r>
              <a:rPr lang="en-GB" sz="1200" i="1" kern="1200" dirty="0">
                <a:solidFill>
                  <a:schemeClr val="tx1"/>
                </a:solidFill>
                <a:effectLst/>
                <a:latin typeface="+mn-lt"/>
                <a:ea typeface="+mn-ea"/>
                <a:cs typeface="+mn-cs"/>
              </a:rPr>
              <a:t>Let participants point out what is wrong or missing. Use the following prompts to help facilitate the discussion: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are they trying to accomplish? </a:t>
            </a:r>
          </a:p>
          <a:p>
            <a:pPr marL="628650" lvl="1" indent="-171450">
              <a:buFont typeface="Courier New" panose="02070309020205020404" pitchFamily="49" charset="0"/>
              <a:buChar char="o"/>
            </a:pPr>
            <a:r>
              <a:rPr lang="en-GB" sz="1200" kern="1200" dirty="0">
                <a:solidFill>
                  <a:schemeClr val="tx1"/>
                </a:solidFill>
                <a:effectLst/>
                <a:latin typeface="+mn-lt"/>
                <a:ea typeface="+mn-ea"/>
                <a:cs typeface="+mn-cs"/>
              </a:rPr>
              <a:t>The aim is to increase the number of children receiving services for developmental delays. This topic is relevant to home visiting and can be impacted by home visitors.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Does it indicate how many more children will receive services for developmental delays? </a:t>
            </a:r>
            <a:r>
              <a:rPr lang="en-US" sz="1200" kern="1200" dirty="0">
                <a:solidFill>
                  <a:schemeClr val="tx1"/>
                </a:solidFill>
                <a:effectLst/>
                <a:latin typeface="+mn-lt"/>
                <a:ea typeface="+mn-ea"/>
                <a:cs typeface="+mn-cs"/>
              </a:rPr>
              <a:t> </a:t>
            </a:r>
          </a:p>
          <a:p>
            <a:pPr marL="628650" lvl="1" indent="-171450">
              <a:buFont typeface="Courier New" panose="02070309020205020404" pitchFamily="49" charset="0"/>
              <a:buChar char="o"/>
            </a:pPr>
            <a:r>
              <a:rPr lang="en-GB" sz="1200" kern="1200" dirty="0">
                <a:solidFill>
                  <a:schemeClr val="tx1"/>
                </a:solidFill>
                <a:effectLst/>
                <a:latin typeface="+mn-lt"/>
                <a:ea typeface="+mn-ea"/>
                <a:cs typeface="+mn-cs"/>
              </a:rPr>
              <a:t>No, there is no number indicating how many more children will receive developmental services. As it stands, this measure does not include a starting point or definition of ‘services.’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Does it say when? </a:t>
            </a:r>
          </a:p>
          <a:p>
            <a:pPr marL="628650" lvl="1" indent="-171450">
              <a:buFont typeface="Courier New" panose="02070309020205020404" pitchFamily="49" charset="0"/>
              <a:buChar char="o"/>
            </a:pPr>
            <a:r>
              <a:rPr lang="en-GB" sz="1200" kern="1200" dirty="0">
                <a:solidFill>
                  <a:schemeClr val="tx1"/>
                </a:solidFill>
                <a:effectLst/>
                <a:latin typeface="+mn-lt"/>
                <a:ea typeface="+mn-ea"/>
                <a:cs typeface="+mn-cs"/>
              </a:rPr>
              <a:t>No, there is no date stating when this aim should be completed.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Is it attainable?</a:t>
            </a:r>
          </a:p>
          <a:p>
            <a:pPr marL="628650" lvl="1" indent="-171450">
              <a:buFont typeface="Courier New" panose="02070309020205020404" pitchFamily="49" charset="0"/>
              <a:buChar char="o"/>
            </a:pPr>
            <a:r>
              <a:rPr lang="en-GB" sz="1200" kern="1200" dirty="0">
                <a:solidFill>
                  <a:schemeClr val="tx1"/>
                </a:solidFill>
                <a:effectLst/>
                <a:latin typeface="+mn-lt"/>
                <a:ea typeface="+mn-ea"/>
                <a:cs typeface="+mn-cs"/>
              </a:rPr>
              <a:t>Even though this measure seems highly attainable, a quantifiable goal or time-frame is not included. As a result, you do not know what a meaningful increase would be, how to measure it, or when it would be accomplished.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7023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FE246BB-F7EF-4261-9F94-4314917F7675}" type="slidenum">
              <a:rPr lang="en-US" smtClean="0">
                <a:solidFill>
                  <a:prstClr val="black"/>
                </a:solidFill>
              </a:rPr>
              <a:pPr/>
              <a:t>27</a:t>
            </a:fld>
            <a:endParaRPr lang="en-US">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marL="0" indent="0">
              <a:buFont typeface="Arial" panose="020B0604020202020204" pitchFamily="34" charset="0"/>
              <a:buNone/>
            </a:pPr>
            <a:r>
              <a:rPr lang="en-GB" sz="1200" i="1" kern="1200" dirty="0">
                <a:solidFill>
                  <a:schemeClr val="tx1"/>
                </a:solidFill>
                <a:effectLst/>
                <a:latin typeface="+mn-lt"/>
                <a:ea typeface="+mn-ea"/>
                <a:cs typeface="+mn-cs"/>
              </a:rPr>
              <a:t>Read the aim aloud, and then read the questions below the aim. Allow the participants to answer the questions. Facilitate the discussion using the following talking points: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Does this aim meet the SMART criteria?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200" kern="1200" dirty="0">
                <a:solidFill>
                  <a:schemeClr val="tx1"/>
                </a:solidFill>
                <a:effectLst/>
                <a:latin typeface="+mn-lt"/>
                <a:ea typeface="+mn-ea"/>
                <a:cs typeface="+mn-cs"/>
              </a:rPr>
              <a:t>This is a good SMART aim and meets all the criteria.</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GB" sz="1200" kern="1200" dirty="0">
                <a:solidFill>
                  <a:schemeClr val="tx1"/>
                </a:solidFill>
                <a:effectLst/>
                <a:latin typeface="+mn-lt"/>
                <a:ea typeface="+mn-ea"/>
                <a:cs typeface="+mn-cs"/>
              </a:rPr>
              <a:t>This aim includes a challenging task, but the goal is clear. For parents who are concerned about their children’s development, if the children are not eligible for early intervention services or other related services, the agency will make sure the parents’ concerns are addressed by the home visitor providing individualized support.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GB" sz="1200" kern="1200" dirty="0">
                <a:solidFill>
                  <a:schemeClr val="tx1"/>
                </a:solidFill>
                <a:effectLst/>
                <a:latin typeface="+mn-lt"/>
                <a:ea typeface="+mn-ea"/>
                <a:cs typeface="+mn-cs"/>
              </a:rPr>
              <a:t>In this case, the aim does state how much: 90 percent of the children not eligible for other services will receive individualized support. The aim does not include a baseline indicating where the agency stands; that’s okay, there is not a requirement to state “from A to B.” But again, including the baseline in the aim would make it more specific.</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GB" sz="1200" kern="1200" dirty="0">
                <a:solidFill>
                  <a:schemeClr val="tx1"/>
                </a:solidFill>
                <a:effectLst/>
                <a:latin typeface="+mn-lt"/>
                <a:ea typeface="+mn-ea"/>
                <a:cs typeface="+mn-cs"/>
              </a:rPr>
              <a:t>The aim includes a date (December 31, 2018), which is the date the agency plans to achieve the 90 percent threshold.</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44221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kern="1200" dirty="0">
                <a:solidFill>
                  <a:schemeClr val="tx1"/>
                </a:solidFill>
                <a:effectLst/>
                <a:latin typeface="+mn-lt"/>
                <a:ea typeface="+mn-ea"/>
                <a:cs typeface="+mn-cs"/>
              </a:rPr>
              <a:t>Pass out the What is a SMART Aim? handout. Ask participants to break into small agency teams of four to six members to complete this handout together. Note that the What is a SMART Aim? handout has a slightly different format and approach to developing an aim, but that all of the same information is being captured.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What is a SMART Aim</a:t>
            </a:r>
            <a:r>
              <a:rPr lang="en-US" sz="1200" kern="1200" dirty="0">
                <a:solidFill>
                  <a:schemeClr val="tx1"/>
                </a:solidFill>
                <a:effectLst/>
                <a:latin typeface="+mn-lt"/>
                <a:ea typeface="+mn-ea"/>
                <a:cs typeface="+mn-cs"/>
              </a:rPr>
              <a:t>? handout will walk you through the components of the aim statement to ensure that all criteria are met.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Let’s go through the example together first, and then you will work as teams to create your own SMART aim.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Imagine that your CQI team is interested in improving breastfeeding rates. The data analyst shows you data on low rates of breastfeeding among new mothers. Only 60 percent of mothers initiate breastfeeding and just 30 percent of those who initiate are still exclusively breastfeeding at 3 months.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First, in what areas do changes need to be made? What is the topic? </a:t>
            </a:r>
            <a:r>
              <a:rPr lang="en-US" sz="1200" i="1" kern="1200" dirty="0">
                <a:solidFill>
                  <a:schemeClr val="tx1"/>
                </a:solidFill>
                <a:effectLst/>
                <a:latin typeface="+mn-lt"/>
                <a:ea typeface="+mn-ea"/>
                <a:cs typeface="+mn-cs"/>
              </a:rPr>
              <a:t>[Allow time for responses.]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solidFill>
                <a:effectLst/>
                <a:latin typeface="+mn-lt"/>
                <a:ea typeface="+mn-ea"/>
                <a:cs typeface="+mn-cs"/>
              </a:rPr>
              <a:t>Breastfeeding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Next, be specific. How do we want to improve in this area? </a:t>
            </a:r>
            <a:r>
              <a:rPr lang="en-US" sz="1200" i="1" kern="1200" dirty="0">
                <a:solidFill>
                  <a:schemeClr val="tx1"/>
                </a:solidFill>
                <a:effectLst/>
                <a:latin typeface="+mn-lt"/>
                <a:ea typeface="+mn-ea"/>
                <a:cs typeface="+mn-cs"/>
              </a:rPr>
              <a:t>[Allow time for responses.]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i="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focus is on increasing exclusive breastfeeding at 3 months.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Next, identify a goal. How much of an improvement do you want to see? </a:t>
            </a:r>
            <a:r>
              <a:rPr lang="en-US" sz="1200" i="1" kern="1200" dirty="0">
                <a:solidFill>
                  <a:schemeClr val="tx1"/>
                </a:solidFill>
                <a:effectLst/>
                <a:latin typeface="+mn-lt"/>
                <a:ea typeface="+mn-ea"/>
                <a:cs typeface="+mn-cs"/>
              </a:rPr>
              <a:t>[Allow time for responses.]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There are two important baseline numbers on the slide: 60 percent initiate breastfeeding and 30 percent breastfeed until 3 months. The aim is to improve exclusive breastfeeding at 3 months, so these two numbers can be used to set a target to improve breastfeeding rates at 3 months. An increase of 20 percent is the goal.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is this measured? What tool(s) will be used? While the specifics will not be included in the aim statement, the aim is on track if it can be measured. </a:t>
            </a:r>
            <a:r>
              <a:rPr lang="en-US" sz="1200" i="1" kern="1200" dirty="0">
                <a:solidFill>
                  <a:schemeClr val="tx1"/>
                </a:solidFill>
                <a:effectLst/>
                <a:latin typeface="+mn-lt"/>
                <a:ea typeface="+mn-ea"/>
                <a:cs typeface="+mn-cs"/>
              </a:rPr>
              <a:t>[Allow time for responses.]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agency has a form that captures breastfeeding; so, it can be measured. On the form, the questions should be worded carefully. Is the word exclusively used in the question(s)? Are there questions about initiation and ongoing continuous breastfeeding? Reviewing how the agency currently measures breastfeeding and whether it meets the criteria for this aim are important.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will this change be reached? When will this improvement be seen? </a:t>
            </a:r>
            <a:r>
              <a:rPr lang="en-US" sz="1200" i="1" kern="1200" dirty="0">
                <a:solidFill>
                  <a:schemeClr val="tx1"/>
                </a:solidFill>
                <a:effectLst/>
                <a:latin typeface="+mn-lt"/>
                <a:ea typeface="+mn-ea"/>
                <a:cs typeface="+mn-cs"/>
              </a:rPr>
              <a:t>[Allow time for responses.]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Sufficient time needs to be given to implement the PDSA (Plan-Do-Study-Act) cycles. But also, a distant timeframe could impede the motivation to accomplish your goal. Examples like December 2018 (the end of the calendar year) and September 2018 (the end of the federal fiscal year) are used because they are often meaningful check-in points for CQI projects.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is the target of the change? Define the population with whom you are going to work. </a:t>
            </a:r>
            <a:r>
              <a:rPr lang="en-US" sz="1200" i="1" kern="1200" dirty="0">
                <a:solidFill>
                  <a:schemeClr val="tx1"/>
                </a:solidFill>
                <a:effectLst/>
                <a:latin typeface="+mn-lt"/>
                <a:ea typeface="+mn-ea"/>
                <a:cs typeface="+mn-cs"/>
              </a:rPr>
              <a:t>[Allow time for responses.] </a:t>
            </a:r>
          </a:p>
          <a:p>
            <a:pPr marL="628650" lvl="1" indent="-171450">
              <a:buFont typeface="Courier New" panose="02070309020205020404" pitchFamily="49" charset="0"/>
              <a:buChar char="o"/>
            </a:pPr>
            <a:r>
              <a:rPr lang="en-US" sz="1200" i="0" kern="1200" dirty="0">
                <a:solidFill>
                  <a:schemeClr val="tx1"/>
                </a:solidFill>
                <a:effectLst/>
                <a:latin typeface="+mn-lt"/>
                <a:ea typeface="+mn-ea"/>
                <a:cs typeface="+mn-cs"/>
              </a:rPr>
              <a:t>Here, the target population is new mothers.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we take all of this information and put it together to fill in the template at the bottom of the page, we have a meaningful SMART aim. Make sure to read the SMART aim aloud to see if it meets all the criteria.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using the What is a SMART Aim? handout and the information on the slide, please come up with your own breastfeeding SMART aim. We will come back together as a group and share SMART aims along with rationale. For this exercise, please focus on creating a SMART aim and hold off on coming up with potential solutions. </a:t>
            </a:r>
          </a:p>
          <a:p>
            <a:pPr marL="0" indent="0">
              <a:buFont typeface="Arial" panose="020B0604020202020204" pitchFamily="34" charset="0"/>
              <a:buNone/>
            </a:pPr>
            <a:r>
              <a:rPr lang="en-US" sz="1200" i="1" kern="1200" dirty="0">
                <a:solidFill>
                  <a:schemeClr val="tx1"/>
                </a:solidFill>
                <a:effectLst/>
                <a:latin typeface="+mn-lt"/>
                <a:ea typeface="+mn-ea"/>
                <a:cs typeface="+mn-cs"/>
              </a:rPr>
              <a:t>Give the groups time to create their SMART aim, and then bring the groups back together to share. Use this as an opportunity to highlight what was done well and what elements still need to be added or improved, being careful not to criticize the statements. Remind everyone that this is new and time is needed to learn a new skill, such as developing a SMART aim. Note that groups could intentionally include both initiation and 3-month exclusive breastfeeding. This could become useful later. When bringing the groups back together to discuss their SMART aims, see if someone comes up with this idea. If nobody includes the idea “Of those who initiated breastfeeding,” highlight this idea for the group. Explain that since a mother can’t breastfeed at 3 months if she never initiates, and the initiation rate is not as high as it could be, initiation should be looked at first. The number of mothers who breastfeed at 3 months will increase if the number who initiate is increased. Some projects looking to increase breastfeeding rates might start with the population who initiated and work from there. In this case, there could be an increase in those who initiate, since 40 percent of the potentially eligible population is not initiating. This also gives more room later to develop projects that focus on all aspects from initiation through continuation, instead of just one area, such as continuation at 3 months.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D28201-4BBF-455A-9765-CF9869D2B1B3}" type="slidenum">
              <a:rPr lang="en-US" smtClean="0"/>
              <a:t>28</a:t>
            </a:fld>
            <a:endParaRPr lang="en-US"/>
          </a:p>
        </p:txBody>
      </p:sp>
    </p:spTree>
    <p:extLst>
      <p:ext uri="{BB962C8B-B14F-4D97-AF65-F5344CB8AC3E}">
        <p14:creationId xmlns:p14="http://schemas.microsoft.com/office/powerpoint/2010/main" val="526937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baseline="0" dirty="0"/>
              <a:t>Remember, SMART aims are:</a:t>
            </a:r>
          </a:p>
          <a:p>
            <a:pPr marL="628650" lvl="1" indent="-171450">
              <a:buFont typeface="Courier New" panose="02070309020205020404" pitchFamily="49" charset="0"/>
              <a:buChar char="o"/>
            </a:pPr>
            <a:r>
              <a:rPr lang="en-US" i="0" baseline="0" dirty="0"/>
              <a:t>Specific </a:t>
            </a:r>
            <a:r>
              <a:rPr lang="en-US" sz="1200" kern="1200" dirty="0">
                <a:solidFill>
                  <a:schemeClr val="tx1"/>
                </a:solidFill>
                <a:effectLst/>
                <a:latin typeface="+mn-lt"/>
                <a:ea typeface="+mn-ea"/>
                <a:cs typeface="+mn-cs"/>
              </a:rPr>
              <a:t>— </a:t>
            </a:r>
            <a:r>
              <a:rPr lang="en-US" i="0" baseline="0" dirty="0"/>
              <a:t>by answering the questions who, what, when, and when.</a:t>
            </a:r>
          </a:p>
          <a:p>
            <a:pPr marL="628650" lvl="1" indent="-171450">
              <a:buFont typeface="Courier New" panose="02070309020205020404" pitchFamily="49" charset="0"/>
              <a:buChar char="o"/>
            </a:pPr>
            <a:r>
              <a:rPr lang="en-US" i="0" baseline="0" dirty="0"/>
              <a:t>Measurable </a:t>
            </a:r>
            <a:r>
              <a:rPr lang="en-US" sz="1200" kern="1200" dirty="0">
                <a:solidFill>
                  <a:schemeClr val="tx1"/>
                </a:solidFill>
                <a:effectLst/>
                <a:latin typeface="+mn-lt"/>
                <a:ea typeface="+mn-ea"/>
                <a:cs typeface="+mn-cs"/>
              </a:rPr>
              <a:t>—</a:t>
            </a:r>
            <a:r>
              <a:rPr lang="en-US" i="0" baseline="0" dirty="0"/>
              <a:t> by ensuring the outcome can be translated into a measurable data element. </a:t>
            </a:r>
          </a:p>
          <a:p>
            <a:pPr marL="628650" lvl="1" indent="-171450">
              <a:buFont typeface="Courier New" panose="02070309020205020404" pitchFamily="49" charset="0"/>
              <a:buChar char="o"/>
            </a:pPr>
            <a:r>
              <a:rPr lang="en-US" i="0" baseline="0" dirty="0"/>
              <a:t>Attainable </a:t>
            </a:r>
            <a:r>
              <a:rPr lang="en-US" sz="1200" kern="1200" dirty="0">
                <a:solidFill>
                  <a:schemeClr val="tx1"/>
                </a:solidFill>
                <a:effectLst/>
                <a:latin typeface="+mn-lt"/>
                <a:ea typeface="+mn-ea"/>
                <a:cs typeface="+mn-cs"/>
              </a:rPr>
              <a:t>— </a:t>
            </a:r>
            <a:r>
              <a:rPr lang="en-US" i="0" baseline="0" dirty="0"/>
              <a:t>meaning it is possible to achieve the aim. </a:t>
            </a:r>
          </a:p>
          <a:p>
            <a:pPr marL="628650" lvl="1" indent="-171450">
              <a:buFont typeface="Courier New" panose="02070309020205020404" pitchFamily="49" charset="0"/>
              <a:buChar char="o"/>
            </a:pPr>
            <a:r>
              <a:rPr lang="en-US" i="0" baseline="0" dirty="0"/>
              <a:t>Relevant </a:t>
            </a:r>
            <a:r>
              <a:rPr lang="en-US" sz="1200" kern="1200" dirty="0">
                <a:solidFill>
                  <a:schemeClr val="tx1"/>
                </a:solidFill>
                <a:effectLst/>
                <a:latin typeface="+mn-lt"/>
                <a:ea typeface="+mn-ea"/>
                <a:cs typeface="+mn-cs"/>
              </a:rPr>
              <a:t>—</a:t>
            </a:r>
            <a:r>
              <a:rPr lang="en-US" i="0" baseline="0" dirty="0"/>
              <a:t> meaningful to the agency.</a:t>
            </a:r>
          </a:p>
          <a:p>
            <a:pPr marL="628650" lvl="1" indent="-171450">
              <a:buFont typeface="Courier New" panose="02070309020205020404" pitchFamily="49" charset="0"/>
              <a:buChar char="o"/>
            </a:pPr>
            <a:r>
              <a:rPr lang="en-US" i="0" baseline="0" dirty="0"/>
              <a:t>Time-bound </a:t>
            </a:r>
            <a:r>
              <a:rPr lang="en-US" sz="1200" kern="1200" dirty="0">
                <a:solidFill>
                  <a:schemeClr val="tx1"/>
                </a:solidFill>
                <a:effectLst/>
                <a:latin typeface="+mn-lt"/>
                <a:ea typeface="+mn-ea"/>
                <a:cs typeface="+mn-cs"/>
              </a:rPr>
              <a:t>— </a:t>
            </a:r>
            <a:r>
              <a:rPr lang="en-US" i="0" baseline="0" dirty="0"/>
              <a:t>by providing a specific timeframe within which to accomplish the goal. </a:t>
            </a:r>
          </a:p>
          <a:p>
            <a:pPr marL="171450" indent="-171450">
              <a:buFont typeface="Arial" panose="020B0604020202020204" pitchFamily="34" charset="0"/>
              <a:buChar char="•"/>
            </a:pPr>
            <a:endParaRPr lang="en-US" i="0" baseline="0" dirty="0"/>
          </a:p>
          <a:p>
            <a:pPr marL="171450" indent="-171450">
              <a:buFont typeface="Arial" panose="020B0604020202020204" pitchFamily="34" charset="0"/>
              <a:buChar char="•"/>
            </a:pPr>
            <a:endParaRPr lang="en-US" i="0" baseline="0" dirty="0"/>
          </a:p>
        </p:txBody>
      </p:sp>
      <p:sp>
        <p:nvSpPr>
          <p:cNvPr id="4" name="Slide Number Placeholder 3"/>
          <p:cNvSpPr>
            <a:spLocks noGrp="1"/>
          </p:cNvSpPr>
          <p:nvPr>
            <p:ph type="sldNum" sz="quarter" idx="10"/>
          </p:nvPr>
        </p:nvSpPr>
        <p:spPr/>
        <p:txBody>
          <a:bodyPr/>
          <a:lstStyle/>
          <a:p>
            <a:fld id="{AED28201-4BBF-455A-9765-CF9869D2B1B3}" type="slidenum">
              <a:rPr lang="en-US" smtClean="0"/>
              <a:t>29</a:t>
            </a:fld>
            <a:endParaRPr lang="en-US" dirty="0"/>
          </a:p>
        </p:txBody>
      </p:sp>
    </p:spTree>
    <p:extLst>
      <p:ext uri="{BB962C8B-B14F-4D97-AF65-F5344CB8AC3E}">
        <p14:creationId xmlns:p14="http://schemas.microsoft.com/office/powerpoint/2010/main" val="355876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learning objectives for this module are for participants to be able to: </a:t>
            </a:r>
          </a:p>
          <a:p>
            <a:pPr marL="628650" lvl="1" indent="-171450">
              <a:buFont typeface="Courier New" panose="02070309020205020404" pitchFamily="49" charset="0"/>
              <a:buChar char="o"/>
            </a:pPr>
            <a:r>
              <a:rPr lang="en-US" dirty="0"/>
              <a:t>Identify the elements of a SMART aim</a:t>
            </a:r>
          </a:p>
          <a:p>
            <a:pPr marL="628650" lvl="1" indent="-171450">
              <a:buFont typeface="Courier New" panose="02070309020205020404" pitchFamily="49" charset="0"/>
              <a:buChar char="o"/>
            </a:pPr>
            <a:r>
              <a:rPr lang="en-US" dirty="0"/>
              <a:t>Evaluate SMART aims</a:t>
            </a:r>
          </a:p>
          <a:p>
            <a:pPr marL="628650" lvl="1" indent="-171450">
              <a:buFont typeface="Courier New" panose="02070309020205020404" pitchFamily="49" charset="0"/>
              <a:buChar char="o"/>
            </a:pPr>
            <a:r>
              <a:rPr lang="en-US" dirty="0"/>
              <a:t>Create a SMART aim </a:t>
            </a:r>
          </a:p>
        </p:txBody>
      </p:sp>
      <p:sp>
        <p:nvSpPr>
          <p:cNvPr id="4" name="Slide Number Placeholder 3"/>
          <p:cNvSpPr>
            <a:spLocks noGrp="1"/>
          </p:cNvSpPr>
          <p:nvPr>
            <p:ph type="sldNum" sz="quarter" idx="10"/>
          </p:nvPr>
        </p:nvSpPr>
        <p:spPr/>
        <p:txBody>
          <a:bodyPr/>
          <a:lstStyle/>
          <a:p>
            <a:fld id="{AED28201-4BBF-455A-9765-CF9869D2B1B3}" type="slidenum">
              <a:rPr lang="en-US" smtClean="0"/>
              <a:t>3</a:t>
            </a:fld>
            <a:endParaRPr lang="en-US"/>
          </a:p>
        </p:txBody>
      </p:sp>
    </p:spTree>
    <p:extLst>
      <p:ext uri="{BB962C8B-B14F-4D97-AF65-F5344CB8AC3E}">
        <p14:creationId xmlns:p14="http://schemas.microsoft.com/office/powerpoint/2010/main" val="2548025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30</a:t>
            </a:fld>
            <a:endParaRPr lang="en-US"/>
          </a:p>
        </p:txBody>
      </p:sp>
    </p:spTree>
    <p:extLst>
      <p:ext uri="{BB962C8B-B14F-4D97-AF65-F5344CB8AC3E}">
        <p14:creationId xmlns:p14="http://schemas.microsoft.com/office/powerpoint/2010/main" val="3494557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D28201-4BBF-455A-9765-CF9869D2B1B3}" type="slidenum">
              <a:rPr lang="en-US" smtClean="0"/>
              <a:t>31</a:t>
            </a:fld>
            <a:endParaRPr lang="en-US"/>
          </a:p>
        </p:txBody>
      </p:sp>
    </p:spTree>
    <p:extLst>
      <p:ext uri="{BB962C8B-B14F-4D97-AF65-F5344CB8AC3E}">
        <p14:creationId xmlns:p14="http://schemas.microsoft.com/office/powerpoint/2010/main" val="1134240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start by defining what makes an aim SMART. </a:t>
            </a:r>
          </a:p>
        </p:txBody>
      </p:sp>
      <p:sp>
        <p:nvSpPr>
          <p:cNvPr id="4" name="Slide Number Placeholder 3"/>
          <p:cNvSpPr>
            <a:spLocks noGrp="1"/>
          </p:cNvSpPr>
          <p:nvPr>
            <p:ph type="sldNum" sz="quarter" idx="10"/>
          </p:nvPr>
        </p:nvSpPr>
        <p:spPr/>
        <p:txBody>
          <a:bodyPr/>
          <a:lstStyle/>
          <a:p>
            <a:fld id="{AED28201-4BBF-455A-9765-CF9869D2B1B3}" type="slidenum">
              <a:rPr lang="en-US" smtClean="0"/>
              <a:t>4</a:t>
            </a:fld>
            <a:endParaRPr lang="en-US"/>
          </a:p>
        </p:txBody>
      </p:sp>
    </p:spTree>
    <p:extLst>
      <p:ext uri="{BB962C8B-B14F-4D97-AF65-F5344CB8AC3E}">
        <p14:creationId xmlns:p14="http://schemas.microsoft.com/office/powerpoint/2010/main" val="62721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638" indent="-168638">
              <a:buFont typeface="Arial" panose="020B0604020202020204" pitchFamily="34" charset="0"/>
              <a:buChar char="•"/>
            </a:pPr>
            <a:r>
              <a:rPr lang="en-US" dirty="0"/>
              <a:t>SMART is an acronym for Specific, Measurable, Attainable, Relevant, and Time-bound. This acronym</a:t>
            </a:r>
            <a:r>
              <a:rPr lang="en-US" baseline="0" dirty="0"/>
              <a:t> helps to set goals for CQI projects. </a:t>
            </a:r>
          </a:p>
        </p:txBody>
      </p:sp>
      <p:sp>
        <p:nvSpPr>
          <p:cNvPr id="4" name="Slide Number Placeholder 3"/>
          <p:cNvSpPr>
            <a:spLocks noGrp="1"/>
          </p:cNvSpPr>
          <p:nvPr>
            <p:ph type="sldNum" sz="quarter" idx="10"/>
          </p:nvPr>
        </p:nvSpPr>
        <p:spPr/>
        <p:txBody>
          <a:bodyPr/>
          <a:lstStyle/>
          <a:p>
            <a:fld id="{AED28201-4BBF-455A-9765-CF9869D2B1B3}" type="slidenum">
              <a:rPr lang="en-US" smtClean="0"/>
              <a:t>5</a:t>
            </a:fld>
            <a:endParaRPr lang="en-US"/>
          </a:p>
        </p:txBody>
      </p:sp>
    </p:spTree>
    <p:extLst>
      <p:ext uri="{BB962C8B-B14F-4D97-AF65-F5344CB8AC3E}">
        <p14:creationId xmlns:p14="http://schemas.microsoft.com/office/powerpoint/2010/main" val="52807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first aim, on the left, “Families will receive services that ensure their children grow up better,” does not use the SMART format.</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aim is broadly worded and not specific enough to explain who is doing what or how “the what” will be measured.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Since “better” is not defined, no action can be taken.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Also, a timeframe is not identified. Without an identified timeframe, the time when the goal should be achieved is unclear.</a:t>
            </a:r>
          </a:p>
        </p:txBody>
      </p:sp>
      <p:sp>
        <p:nvSpPr>
          <p:cNvPr id="4" name="Slide Number Placeholder 3"/>
          <p:cNvSpPr>
            <a:spLocks noGrp="1"/>
          </p:cNvSpPr>
          <p:nvPr>
            <p:ph type="sldNum" sz="quarter" idx="10"/>
          </p:nvPr>
        </p:nvSpPr>
        <p:spPr/>
        <p:txBody>
          <a:bodyPr/>
          <a:lstStyle/>
          <a:p>
            <a:fld id="{AED28201-4BBF-455A-9765-CF9869D2B1B3}" type="slidenum">
              <a:rPr lang="en-US" smtClean="0"/>
              <a:t>6</a:t>
            </a:fld>
            <a:endParaRPr lang="en-US"/>
          </a:p>
        </p:txBody>
      </p:sp>
    </p:spTree>
    <p:extLst>
      <p:ext uri="{BB962C8B-B14F-4D97-AF65-F5344CB8AC3E}">
        <p14:creationId xmlns:p14="http://schemas.microsoft.com/office/powerpoint/2010/main" val="4144723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second aim, on the right, </a:t>
            </a:r>
            <a:r>
              <a:rPr lang="en-US" sz="1200" u="sng" kern="1200" dirty="0">
                <a:solidFill>
                  <a:schemeClr val="tx1"/>
                </a:solidFill>
                <a:effectLst/>
                <a:latin typeface="+mn-lt"/>
                <a:ea typeface="+mn-ea"/>
                <a:cs typeface="+mn-cs"/>
              </a:rPr>
              <a:t>does</a:t>
            </a:r>
            <a:r>
              <a:rPr lang="en-US" sz="1200" kern="1200" dirty="0">
                <a:solidFill>
                  <a:schemeClr val="tx1"/>
                </a:solidFill>
                <a:effectLst/>
                <a:latin typeface="+mn-lt"/>
                <a:ea typeface="+mn-ea"/>
                <a:cs typeface="+mn-cs"/>
              </a:rPr>
              <a:t> use the SMART format: “By September 1, 2018, the number of families enrolled in 2018 in the Happy Homes home visiting program who received the recommended number of prescribed home visits will increase from 60% to 75%.”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aim is specific; it is measurable.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It is attainable, depending on the home visiting agency. This agency has 60 percent of the families receiving the recommended number of home visits — 75 percent is an attainable goal.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It is relevant, since receiving the recommended number of home visits allows home visitors to deliver program content to the family.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Finally, the goal is time-bound, as it should be completed by September 1, 2018. </a:t>
            </a:r>
          </a:p>
          <a:p>
            <a:pPr marL="171450" lvl="0" indent="-171450">
              <a:buFont typeface="Arial" panose="020B0604020202020204" pitchFamily="34" charset="0"/>
              <a:buChar char="•"/>
            </a:pPr>
            <a:r>
              <a:rPr lang="en-US" baseline="0" dirty="0"/>
              <a:t>In the next slides, we will walk through each element of the SMART acronym.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D28201-4BBF-455A-9765-CF9869D2B1B3}" type="slidenum">
              <a:rPr lang="en-US" smtClean="0"/>
              <a:t>7</a:t>
            </a:fld>
            <a:endParaRPr lang="en-US"/>
          </a:p>
        </p:txBody>
      </p:sp>
    </p:spTree>
    <p:extLst>
      <p:ext uri="{BB962C8B-B14F-4D97-AF65-F5344CB8AC3E}">
        <p14:creationId xmlns:p14="http://schemas.microsoft.com/office/powerpoint/2010/main" val="195449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 specific. Aims must be specific to guide you toward improving an outcome. The more specific the goal, the easier it will be to identify processes for improvement. To guide the specificity of your aim, be sure to answer the following questions.</a:t>
            </a:r>
            <a:r>
              <a:rPr lang="en-US" sz="1200" kern="1200" baseline="0" dirty="0">
                <a:solidFill>
                  <a:schemeClr val="tx1"/>
                </a:solidFill>
                <a:effectLst/>
                <a:latin typeface="+mn-lt"/>
                <a:ea typeface="+mn-ea"/>
                <a:cs typeface="+mn-cs"/>
              </a:rPr>
              <a:t>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Who?</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What?</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Where?</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When?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that the wording is clear and concrete so the goal is understandable. When teams come together to discuss the aim, ambiguity can be clarified by asking team members to indicate what the aim means for them. Be sure each member’s interpretation aligns with the goal. Asking others outside the CQI team who are less familiar with the goals to interpret the aim can serve as another check for clarity.</a:t>
            </a:r>
          </a:p>
        </p:txBody>
      </p:sp>
      <p:sp>
        <p:nvSpPr>
          <p:cNvPr id="4" name="Slide Number Placeholder 3"/>
          <p:cNvSpPr>
            <a:spLocks noGrp="1"/>
          </p:cNvSpPr>
          <p:nvPr>
            <p:ph type="sldNum" sz="quarter" idx="10"/>
          </p:nvPr>
        </p:nvSpPr>
        <p:spPr/>
        <p:txBody>
          <a:bodyPr/>
          <a:lstStyle/>
          <a:p>
            <a:fld id="{B4F400E9-EBBB-4D39-B62E-0EA92AF3E277}" type="slidenum">
              <a:rPr lang="en-US" smtClean="0"/>
              <a:t>8</a:t>
            </a:fld>
            <a:endParaRPr lang="en-US"/>
          </a:p>
        </p:txBody>
      </p:sp>
    </p:spTree>
    <p:extLst>
      <p:ext uri="{BB962C8B-B14F-4D97-AF65-F5344CB8AC3E}">
        <p14:creationId xmlns:p14="http://schemas.microsoft.com/office/powerpoint/2010/main" val="365236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Happy Homes example, the aim is specific because it identifies a target for improvement (75 percent of families), an outcome for improvement (families will receive the recommended number of home visits), and a timeframe for accomplishing the improvement (by September 1, 2018).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aim also meets the necessary criteria</a:t>
            </a:r>
            <a:r>
              <a:rPr lang="en-US" sz="1200" kern="1200" baseline="0" dirty="0">
                <a:solidFill>
                  <a:schemeClr val="tx1"/>
                </a:solidFill>
                <a:effectLst/>
                <a:latin typeface="+mn-lt"/>
                <a:ea typeface="+mn-ea"/>
                <a:cs typeface="+mn-cs"/>
              </a:rPr>
              <a:t>. </a:t>
            </a:r>
          </a:p>
          <a:p>
            <a:pPr marL="628650" lvl="1" indent="-171450">
              <a:buFont typeface="Courier New" panose="02070309020205020404" pitchFamily="49" charset="0"/>
              <a:buChar char="o"/>
            </a:pPr>
            <a:r>
              <a:rPr lang="en-US" sz="1200" kern="1200" baseline="0" dirty="0">
                <a:solidFill>
                  <a:schemeClr val="tx1"/>
                </a:solidFill>
                <a:effectLst/>
                <a:latin typeface="+mn-lt"/>
                <a:ea typeface="+mn-ea"/>
                <a:cs typeface="+mn-cs"/>
              </a:rPr>
              <a:t>Who? Families</a:t>
            </a:r>
          </a:p>
          <a:p>
            <a:pPr marL="628650" lvl="1" indent="-171450">
              <a:buFont typeface="Courier New" panose="02070309020205020404" pitchFamily="49" charset="0"/>
              <a:buChar char="o"/>
            </a:pPr>
            <a:r>
              <a:rPr lang="en-US" sz="1200" kern="1200" baseline="0" dirty="0">
                <a:solidFill>
                  <a:schemeClr val="tx1"/>
                </a:solidFill>
                <a:effectLst/>
                <a:latin typeface="+mn-lt"/>
                <a:ea typeface="+mn-ea"/>
                <a:cs typeface="+mn-cs"/>
              </a:rPr>
              <a:t>What? Will receive home visits</a:t>
            </a:r>
          </a:p>
          <a:p>
            <a:pPr marL="628650" lvl="1" indent="-171450">
              <a:buFont typeface="Courier New" panose="02070309020205020404" pitchFamily="49" charset="0"/>
              <a:buChar char="o"/>
            </a:pPr>
            <a:r>
              <a:rPr lang="en-US" sz="1200" kern="1200" baseline="0" dirty="0">
                <a:solidFill>
                  <a:schemeClr val="tx1"/>
                </a:solidFill>
                <a:effectLst/>
                <a:latin typeface="+mn-lt"/>
                <a:ea typeface="+mn-ea"/>
                <a:cs typeface="+mn-cs"/>
              </a:rPr>
              <a:t>Where? In their home</a:t>
            </a:r>
          </a:p>
          <a:p>
            <a:pPr marL="628650" lvl="1" indent="-171450">
              <a:buFont typeface="Courier New" panose="02070309020205020404" pitchFamily="49" charset="0"/>
              <a:buChar char="o"/>
            </a:pPr>
            <a:r>
              <a:rPr lang="en-US" sz="1200" kern="1200" baseline="0" dirty="0">
                <a:solidFill>
                  <a:schemeClr val="tx1"/>
                </a:solidFill>
                <a:effectLst/>
                <a:latin typeface="+mn-lt"/>
                <a:ea typeface="+mn-ea"/>
                <a:cs typeface="+mn-cs"/>
              </a:rPr>
              <a:t>When? By September 1, 2018</a:t>
            </a:r>
          </a:p>
        </p:txBody>
      </p:sp>
      <p:sp>
        <p:nvSpPr>
          <p:cNvPr id="4" name="Slide Number Placeholder 3"/>
          <p:cNvSpPr>
            <a:spLocks noGrp="1"/>
          </p:cNvSpPr>
          <p:nvPr>
            <p:ph type="sldNum" sz="quarter" idx="10"/>
          </p:nvPr>
        </p:nvSpPr>
        <p:spPr/>
        <p:txBody>
          <a:bodyPr/>
          <a:lstStyle/>
          <a:p>
            <a:fld id="{B4F400E9-EBBB-4D39-B62E-0EA92AF3E277}" type="slidenum">
              <a:rPr lang="en-US" smtClean="0"/>
              <a:t>9</a:t>
            </a:fld>
            <a:endParaRPr lang="en-US"/>
          </a:p>
        </p:txBody>
      </p:sp>
    </p:spTree>
    <p:extLst>
      <p:ext uri="{BB962C8B-B14F-4D97-AF65-F5344CB8AC3E}">
        <p14:creationId xmlns:p14="http://schemas.microsoft.com/office/powerpoint/2010/main" val="43007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chemeClr val="tx2">
                    <a:lumMod val="60000"/>
                    <a:lumOff val="40000"/>
                  </a:schemeClr>
                </a:solidFill>
              </a:defRPr>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0D2D-5FA3-4587-93AA-D9E2D82C27E8}"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60000"/>
                    <a:lumOff val="4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1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7537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731520" y="4599432"/>
            <a:ext cx="784860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3589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9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375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37537B"/>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p:nvCxnSpPr>
        <p:spPr>
          <a:xfrm rot="5400000">
            <a:off x="2217817" y="4045823"/>
            <a:ext cx="4709160" cy="79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80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418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65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solidFill>
                  <a:schemeClr val="accent5">
                    <a:lumMod val="75000"/>
                  </a:schemeClr>
                </a:solidFill>
              </a:defRPr>
            </a:lvl1pPr>
            <a:lvl2pPr>
              <a:defRPr sz="2800">
                <a:solidFill>
                  <a:schemeClr val="accent5">
                    <a:lumMod val="75000"/>
                  </a:schemeClr>
                </a:solidFill>
              </a:defRPr>
            </a:lvl2pPr>
            <a:lvl3pPr>
              <a:defRPr sz="2400">
                <a:solidFill>
                  <a:schemeClr val="accent5">
                    <a:lumMod val="75000"/>
                  </a:schemeClr>
                </a:solidFill>
              </a:defRPr>
            </a:lvl3pPr>
            <a:lvl4pPr>
              <a:defRPr sz="2000">
                <a:solidFill>
                  <a:schemeClr val="accent5">
                    <a:lumMod val="75000"/>
                  </a:schemeClr>
                </a:solidFill>
              </a:defRPr>
            </a:lvl4pPr>
            <a:lvl5pPr>
              <a:defRPr sz="2000">
                <a:solidFill>
                  <a:schemeClr val="accent5">
                    <a:lumMod val="7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solidFill>
                  <a:schemeClr val="accent5">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rot="5400000">
            <a:off x="-13116" y="3580206"/>
            <a:ext cx="557784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89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966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2500D2D-5FA3-4587-93AA-D9E2D82C27E8}" type="slidenum">
              <a:rPr lang="en-US" smtClean="0"/>
              <a:pPr/>
              <a:t>‹#›</a:t>
            </a:fld>
            <a:endParaRPr lang="en-US"/>
          </a:p>
        </p:txBody>
      </p:sp>
    </p:spTree>
    <p:extLst>
      <p:ext uri="{BB962C8B-B14F-4D97-AF65-F5344CB8AC3E}">
        <p14:creationId xmlns:p14="http://schemas.microsoft.com/office/powerpoint/2010/main" val="3416224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spcBef>
          <a:spcPct val="0"/>
        </a:spcBef>
        <a:buNone/>
        <a:defRPr sz="4000" kern="1200" spc="-100" baseline="0">
          <a:solidFill>
            <a:schemeClr val="tx2">
              <a:lumMod val="60000"/>
              <a:lumOff val="40000"/>
            </a:schemeClr>
          </a:solidFill>
          <a:latin typeface="Calibri" panose="020F050202020403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jbassoc.com/reports-publications/dohv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hrsa.gov/quality/toolbox/methodology/qualityimprovement/index.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066452" y="2153892"/>
            <a:ext cx="5077548" cy="434828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20" y="4536211"/>
            <a:ext cx="2028938" cy="1268086"/>
          </a:xfrm>
          <a:prstGeom prst="rect">
            <a:avLst/>
          </a:prstGeom>
        </p:spPr>
      </p:pic>
      <p:sp>
        <p:nvSpPr>
          <p:cNvPr id="6" name="TextBox 5"/>
          <p:cNvSpPr txBox="1"/>
          <p:nvPr/>
        </p:nvSpPr>
        <p:spPr>
          <a:xfrm>
            <a:off x="416116" y="5871237"/>
            <a:ext cx="2276980" cy="630942"/>
          </a:xfrm>
          <a:prstGeom prst="rect">
            <a:avLst/>
          </a:prstGeom>
        </p:spPr>
        <p:txBody>
          <a:bodyPr wrap="square" rtlCol="0">
            <a:spAutoFit/>
          </a:bodyPr>
          <a:lstStyle/>
          <a:p>
            <a:r>
              <a:rPr lang="en-US" sz="700" dirty="0">
                <a:solidFill>
                  <a:schemeClr val="bg1">
                    <a:lumMod val="50000"/>
                  </a:schemeClr>
                </a:solidFill>
                <a:latin typeface="Calibri" panose="020F0502020204030204" pitchFamily="34" charset="0"/>
              </a:rPr>
              <a:t>This document was prepared for the U.S. Department of Health and Human Services (HHS), HRSA, and ACF by James Bell Associates, Inc., under ACF contract number HHSP233201500133I. For more information, see </a:t>
            </a:r>
            <a:r>
              <a:rPr lang="en-US" sz="700" u="sng" dirty="0">
                <a:solidFill>
                  <a:schemeClr val="bg1">
                    <a:lumMod val="50000"/>
                  </a:schemeClr>
                </a:solidFill>
                <a:latin typeface="Calibri" panose="020F0502020204030204" pitchFamily="34" charset="0"/>
              </a:rPr>
              <a:t>http://www.jbassoc.com/reports-publications/dohve</a:t>
            </a:r>
            <a:r>
              <a:rPr lang="en-US" sz="700" dirty="0">
                <a:solidFill>
                  <a:schemeClr val="bg1">
                    <a:lumMod val="50000"/>
                  </a:schemeClr>
                </a:solidFill>
                <a:latin typeface="Calibri" panose="020F0502020204030204" pitchFamily="34" charset="0"/>
              </a:rPr>
              <a:t>.</a:t>
            </a:r>
          </a:p>
        </p:txBody>
      </p:sp>
      <p:sp>
        <p:nvSpPr>
          <p:cNvPr id="9" name="Title 1">
            <a:extLst>
              <a:ext uri="{FF2B5EF4-FFF2-40B4-BE49-F238E27FC236}">
                <a16:creationId xmlns:a16="http://schemas.microsoft.com/office/drawing/2014/main" id="{129AA135-ACBB-44D6-8AF0-7A4AE94B7451}"/>
              </a:ext>
            </a:extLst>
          </p:cNvPr>
          <p:cNvSpPr txBox="1">
            <a:spLocks/>
          </p:cNvSpPr>
          <p:nvPr/>
        </p:nvSpPr>
        <p:spPr>
          <a:xfrm>
            <a:off x="391063" y="1"/>
            <a:ext cx="8452147" cy="32997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lumMod val="60000"/>
                    <a:lumOff val="40000"/>
                  </a:schemeClr>
                </a:solidFill>
                <a:latin typeface="Calibri" panose="020F0502020204030204" pitchFamily="34" charset="0"/>
                <a:ea typeface="+mj-ea"/>
                <a:cs typeface="+mj-cs"/>
              </a:defRPr>
            </a:lvl1pPr>
          </a:lstStyle>
          <a:p>
            <a:pPr>
              <a:spcBef>
                <a:spcPts val="1400"/>
              </a:spcBef>
            </a:pPr>
            <a:r>
              <a:rPr lang="en-US" b="1" dirty="0"/>
              <a:t>Continuous Quality Improvement Toolkit</a:t>
            </a:r>
            <a:br>
              <a:rPr lang="en-US" b="1" dirty="0"/>
            </a:br>
            <a:br>
              <a:rPr lang="en-US" sz="900" b="1" dirty="0"/>
            </a:br>
            <a:r>
              <a:rPr lang="en-US" sz="3200" dirty="0"/>
              <a:t>A Resource for Maternal, Infant, and Early Childhood Home Visiting Program Awardees</a:t>
            </a:r>
          </a:p>
        </p:txBody>
      </p:sp>
      <p:cxnSp>
        <p:nvCxnSpPr>
          <p:cNvPr id="10" name="Straight Connector 9">
            <a:extLst>
              <a:ext uri="{FF2B5EF4-FFF2-40B4-BE49-F238E27FC236}">
                <a16:creationId xmlns:a16="http://schemas.microsoft.com/office/drawing/2014/main" id="{406036CB-F361-407E-9A94-CC3C5803ED37}"/>
              </a:ext>
            </a:extLst>
          </p:cNvPr>
          <p:cNvCxnSpPr>
            <a:cxnSpLocks/>
          </p:cNvCxnSpPr>
          <p:nvPr/>
        </p:nvCxnSpPr>
        <p:spPr>
          <a:xfrm>
            <a:off x="466220" y="3061211"/>
            <a:ext cx="434641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384A94-09FF-4C19-8534-88574ACC996F}"/>
              </a:ext>
            </a:extLst>
          </p:cNvPr>
          <p:cNvSpPr txBox="1"/>
          <p:nvPr/>
        </p:nvSpPr>
        <p:spPr>
          <a:xfrm>
            <a:off x="466220" y="3197656"/>
            <a:ext cx="4647201" cy="954107"/>
          </a:xfrm>
          <a:prstGeom prst="rect">
            <a:avLst/>
          </a:prstGeom>
          <a:noFill/>
        </p:spPr>
        <p:txBody>
          <a:bodyPr wrap="square" rtlCol="0">
            <a:spAutoFit/>
          </a:bodyPr>
          <a:lstStyle/>
          <a:p>
            <a:r>
              <a:rPr lang="en-US" sz="2800" b="1" spc="-100" dirty="0">
                <a:solidFill>
                  <a:srgbClr val="37537B">
                    <a:lumMod val="60000"/>
                    <a:lumOff val="40000"/>
                  </a:srgbClr>
                </a:solidFill>
                <a:latin typeface="Calibri" panose="020F0502020204030204" pitchFamily="34" charset="0"/>
                <a:ea typeface="+mj-ea"/>
                <a:cs typeface="+mj-cs"/>
              </a:rPr>
              <a:t>Module 4: Creating SMART Aims</a:t>
            </a:r>
          </a:p>
          <a:p>
            <a:endParaRPr lang="en-US" sz="2800" b="1" dirty="0"/>
          </a:p>
        </p:txBody>
      </p:sp>
    </p:spTree>
    <p:extLst>
      <p:ext uri="{BB962C8B-B14F-4D97-AF65-F5344CB8AC3E}">
        <p14:creationId xmlns:p14="http://schemas.microsoft.com/office/powerpoint/2010/main" val="123694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62566530"/>
              </p:ext>
            </p:extLst>
          </p:nvPr>
        </p:nvGraphicFramePr>
        <p:xfrm>
          <a:off x="543560" y="1681320"/>
          <a:ext cx="7772400" cy="3820093"/>
        </p:xfrm>
        <a:graphic>
          <a:graphicData uri="http://schemas.openxmlformats.org/drawingml/2006/table">
            <a:tbl>
              <a:tblPr firstRow="1" bandRow="1">
                <a:tableStyleId>{7DF18680-E054-41AD-8BC1-D1AEF772440D}</a:tableStyleId>
              </a:tblPr>
              <a:tblGrid>
                <a:gridCol w="5089072">
                  <a:extLst>
                    <a:ext uri="{9D8B030D-6E8A-4147-A177-3AD203B41FA5}">
                      <a16:colId xmlns:a16="http://schemas.microsoft.com/office/drawing/2014/main" val="20000"/>
                    </a:ext>
                  </a:extLst>
                </a:gridCol>
                <a:gridCol w="1387928">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289720">
                <a:tc>
                  <a:txBody>
                    <a:bodyPr/>
                    <a:lstStyle/>
                    <a:p>
                      <a:endParaRPr lang="en-US">
                        <a:latin typeface="Calibri" panose="020F0502020204030204" pitchFamily="34" charset="0"/>
                      </a:endParaRPr>
                    </a:p>
                  </a:txBody>
                  <a:tcPr/>
                </a:tc>
                <a:tc>
                  <a:txBody>
                    <a:bodyPr/>
                    <a:lstStyle/>
                    <a:p>
                      <a:pPr marL="0" algn="ctr" defTabSz="914400" rtl="0" eaLnBrk="1" latinLnBrk="0" hangingPunct="1"/>
                      <a:r>
                        <a:rPr lang="en-US" sz="3200" b="0" kern="1200">
                          <a:latin typeface="Calibri" panose="020F0502020204030204" pitchFamily="34" charset="0"/>
                        </a:rPr>
                        <a:t>Yes</a:t>
                      </a:r>
                      <a:endParaRPr lang="en-US" sz="3200" b="0" kern="1200">
                        <a:solidFill>
                          <a:schemeClr val="lt1"/>
                        </a:solidFill>
                        <a:latin typeface="Calibri" panose="020F0502020204030204" pitchFamily="34" charset="0"/>
                        <a:ea typeface="+mn-ea"/>
                        <a:cs typeface="+mn-cs"/>
                      </a:endParaRPr>
                    </a:p>
                  </a:txBody>
                  <a:tcPr/>
                </a:tc>
                <a:tc>
                  <a:txBody>
                    <a:bodyPr/>
                    <a:lstStyle/>
                    <a:p>
                      <a:pPr marL="0" algn="ctr" defTabSz="914400" rtl="0" eaLnBrk="1" latinLnBrk="0" hangingPunct="1"/>
                      <a:r>
                        <a:rPr lang="en-US" sz="3200" b="0" kern="1200">
                          <a:latin typeface="Calibri" panose="020F0502020204030204" pitchFamily="34" charset="0"/>
                        </a:rPr>
                        <a:t>No</a:t>
                      </a:r>
                      <a:endParaRPr lang="en-US" sz="3200" b="0" kern="1200">
                        <a:solidFill>
                          <a:schemeClr val="lt1"/>
                        </a:solidFill>
                        <a:latin typeface="Calibri" panose="020F0502020204030204" pitchFamily="34" charset="0"/>
                        <a:ea typeface="+mn-ea"/>
                        <a:cs typeface="+mn-cs"/>
                      </a:endParaRPr>
                    </a:p>
                  </a:txBody>
                  <a:tcPr/>
                </a:tc>
                <a:extLst>
                  <a:ext uri="{0D108BD9-81ED-4DB2-BD59-A6C34878D82A}">
                    <a16:rowId xmlns:a16="http://schemas.microsoft.com/office/drawing/2014/main" val="10000"/>
                  </a:ext>
                </a:extLst>
              </a:tr>
              <a:tr h="801331">
                <a:tc>
                  <a:txBody>
                    <a:bodyPr/>
                    <a:lstStyle/>
                    <a:p>
                      <a:pPr marL="290513" indent="-290513"/>
                      <a:r>
                        <a:rPr lang="en-US" sz="2400" dirty="0">
                          <a:solidFill>
                            <a:schemeClr val="accent5">
                              <a:lumMod val="75000"/>
                            </a:schemeClr>
                          </a:solidFill>
                          <a:latin typeface="Calibri" panose="020F0502020204030204" pitchFamily="34" charset="0"/>
                        </a:rPr>
                        <a:t>1. Home visitors will discuss child development concerns during 90% </a:t>
                      </a:r>
                    </a:p>
                    <a:p>
                      <a:pPr marL="290513" indent="-3175"/>
                      <a:r>
                        <a:rPr lang="en-US" sz="2400" dirty="0">
                          <a:solidFill>
                            <a:schemeClr val="accent5">
                              <a:lumMod val="75000"/>
                            </a:schemeClr>
                          </a:solidFill>
                          <a:latin typeface="Calibri" panose="020F0502020204030204" pitchFamily="34" charset="0"/>
                        </a:rPr>
                        <a:t>of home visits.</a:t>
                      </a: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a:latin typeface="Calibri" panose="020F0502020204030204" pitchFamily="34" charset="0"/>
                      </a:endParaRPr>
                    </a:p>
                  </a:txBody>
                  <a:tcPr>
                    <a:noFill/>
                  </a:tcPr>
                </a:tc>
                <a:extLst>
                  <a:ext uri="{0D108BD9-81ED-4DB2-BD59-A6C34878D82A}">
                    <a16:rowId xmlns:a16="http://schemas.microsoft.com/office/drawing/2014/main" val="10001"/>
                  </a:ext>
                </a:extLst>
              </a:tr>
              <a:tr h="863533">
                <a:tc>
                  <a:txBody>
                    <a:bodyPr/>
                    <a:lstStyle/>
                    <a:p>
                      <a:pPr marL="290513" indent="-290513"/>
                      <a:r>
                        <a:rPr lang="en-US" sz="2400" dirty="0">
                          <a:solidFill>
                            <a:schemeClr val="accent5">
                              <a:lumMod val="75000"/>
                            </a:schemeClr>
                          </a:solidFill>
                          <a:latin typeface="Calibri" panose="020F0502020204030204" pitchFamily="34" charset="0"/>
                        </a:rPr>
                        <a:t>2. Most mothers will breastfeed</a:t>
                      </a:r>
                      <a:r>
                        <a:rPr lang="en-US" sz="2400" baseline="0" dirty="0">
                          <a:solidFill>
                            <a:schemeClr val="accent5">
                              <a:lumMod val="75000"/>
                            </a:schemeClr>
                          </a:solidFill>
                          <a:latin typeface="Calibri" panose="020F0502020204030204" pitchFamily="34" charset="0"/>
                        </a:rPr>
                        <a:t> their newborns by the end of the year.</a:t>
                      </a:r>
                      <a:endParaRPr lang="en-US" sz="2400" dirty="0">
                        <a:solidFill>
                          <a:schemeClr val="accent5">
                            <a:lumMod val="75000"/>
                          </a:schemeClr>
                        </a:solidFill>
                        <a:latin typeface="Calibri" panose="020F0502020204030204" pitchFamily="34" charset="0"/>
                      </a:endParaRP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a:latin typeface="Calibri" panose="020F0502020204030204" pitchFamily="34" charset="0"/>
                      </a:endParaRPr>
                    </a:p>
                  </a:txBody>
                  <a:tcPr>
                    <a:noFill/>
                  </a:tcPr>
                </a:tc>
                <a:extLst>
                  <a:ext uri="{0D108BD9-81ED-4DB2-BD59-A6C34878D82A}">
                    <a16:rowId xmlns:a16="http://schemas.microsoft.com/office/drawing/2014/main" val="10002"/>
                  </a:ext>
                </a:extLst>
              </a:tr>
              <a:tr h="1151914">
                <a:tc>
                  <a:txBody>
                    <a:bodyPr/>
                    <a:lstStyle/>
                    <a:p>
                      <a:pPr marL="290513" indent="-290513"/>
                      <a:r>
                        <a:rPr lang="en-US" sz="2400" dirty="0">
                          <a:solidFill>
                            <a:schemeClr val="accent5">
                              <a:lumMod val="75000"/>
                            </a:schemeClr>
                          </a:solidFill>
                          <a:latin typeface="Calibri" panose="020F0502020204030204" pitchFamily="34" charset="0"/>
                        </a:rPr>
                        <a:t>3. By</a:t>
                      </a:r>
                      <a:r>
                        <a:rPr lang="en-US" sz="2400" baseline="0" dirty="0">
                          <a:solidFill>
                            <a:schemeClr val="accent5">
                              <a:lumMod val="75000"/>
                            </a:schemeClr>
                          </a:solidFill>
                          <a:latin typeface="Calibri" panose="020F0502020204030204" pitchFamily="34" charset="0"/>
                        </a:rPr>
                        <a:t> December 2018, home visitor</a:t>
                      </a:r>
                      <a:r>
                        <a:rPr lang="en-US" sz="2400" dirty="0">
                          <a:solidFill>
                            <a:schemeClr val="accent5">
                              <a:lumMod val="75000"/>
                            </a:schemeClr>
                          </a:solidFill>
                          <a:latin typeface="Calibri" panose="020F0502020204030204" pitchFamily="34" charset="0"/>
                        </a:rPr>
                        <a:t>s will increase the rate</a:t>
                      </a:r>
                      <a:r>
                        <a:rPr lang="en-US" sz="2400" baseline="0" dirty="0">
                          <a:solidFill>
                            <a:schemeClr val="accent5">
                              <a:lumMod val="75000"/>
                            </a:schemeClr>
                          </a:solidFill>
                          <a:latin typeface="Calibri" panose="020F0502020204030204" pitchFamily="34" charset="0"/>
                        </a:rPr>
                        <a:t> of client retention from 50% to 75%.</a:t>
                      </a:r>
                      <a:endParaRPr lang="en-US" sz="2400" dirty="0">
                        <a:solidFill>
                          <a:schemeClr val="accent5">
                            <a:lumMod val="75000"/>
                          </a:schemeClr>
                        </a:solidFill>
                        <a:latin typeface="Calibri" panose="020F0502020204030204" pitchFamily="34" charset="0"/>
                      </a:endParaRP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dirty="0">
                        <a:latin typeface="Calibri" panose="020F0502020204030204" pitchFamily="34" charset="0"/>
                      </a:endParaRPr>
                    </a:p>
                  </a:txBody>
                  <a:tcPr>
                    <a:noFill/>
                  </a:tcPr>
                </a:tc>
                <a:extLst>
                  <a:ext uri="{0D108BD9-81ED-4DB2-BD59-A6C34878D82A}">
                    <a16:rowId xmlns:a16="http://schemas.microsoft.com/office/drawing/2014/main" val="10003"/>
                  </a:ext>
                </a:extLst>
              </a:tr>
            </a:tbl>
          </a:graphicData>
        </a:graphic>
      </p:graphicFrame>
      <p:pic>
        <p:nvPicPr>
          <p:cNvPr id="7"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3795" y="2421685"/>
            <a:ext cx="601657" cy="3556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7906258" y="152400"/>
            <a:ext cx="1161542" cy="1110343"/>
            <a:chOff x="8077200" y="152400"/>
            <a:chExt cx="1161542" cy="1110343"/>
          </a:xfrm>
        </p:grpSpPr>
        <p:sp>
          <p:nvSpPr>
            <p:cNvPr id="16" name="Oval 15"/>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
        <p:nvSpPr>
          <p:cNvPr id="12" name="Title 1"/>
          <p:cNvSpPr>
            <a:spLocks noGrp="1"/>
          </p:cNvSpPr>
          <p:nvPr>
            <p:ph type="title"/>
          </p:nvPr>
        </p:nvSpPr>
        <p:spPr>
          <a:xfrm>
            <a:off x="457200" y="533400"/>
            <a:ext cx="8229600" cy="990600"/>
          </a:xfrm>
        </p:spPr>
        <p:txBody>
          <a:bodyPr/>
          <a:lstStyle/>
          <a:p>
            <a:r>
              <a:rPr lang="en-US" dirty="0"/>
              <a:t>Is the Aim Specific?</a:t>
            </a:r>
          </a:p>
        </p:txBody>
      </p:sp>
      <p:pic>
        <p:nvPicPr>
          <p:cNvPr id="13"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3796" y="3517650"/>
            <a:ext cx="601657" cy="355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521" y="4408641"/>
            <a:ext cx="601657" cy="35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94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545840" cy="1783080"/>
          </a:xfrm>
        </p:spPr>
        <p:txBody>
          <a:bodyPr>
            <a:normAutofit/>
          </a:bodyPr>
          <a:lstStyle/>
          <a:p>
            <a:r>
              <a:rPr lang="en-US" sz="5400">
                <a:solidFill>
                  <a:schemeClr val="tx2">
                    <a:lumMod val="20000"/>
                    <a:lumOff val="80000"/>
                  </a:schemeClr>
                </a:solidFill>
              </a:rPr>
              <a:t>S</a:t>
            </a:r>
            <a:r>
              <a:rPr lang="en-US" sz="5400" b="1"/>
              <a:t>M</a:t>
            </a:r>
            <a:r>
              <a:rPr lang="en-US" sz="5400">
                <a:solidFill>
                  <a:schemeClr val="tx2">
                    <a:lumMod val="20000"/>
                    <a:lumOff val="80000"/>
                  </a:schemeClr>
                </a:solidFill>
              </a:rPr>
              <a:t>ART</a:t>
            </a:r>
            <a:r>
              <a:rPr lang="en-US" sz="5400" b="1"/>
              <a:t> – </a:t>
            </a:r>
            <a:br>
              <a:rPr lang="en-US" sz="5400" b="1"/>
            </a:br>
            <a:r>
              <a:rPr lang="en-US" sz="5400" b="1"/>
              <a:t>Measurable </a:t>
            </a:r>
          </a:p>
        </p:txBody>
      </p:sp>
      <p:pic>
        <p:nvPicPr>
          <p:cNvPr id="4" name="Picture 3" descr="Learning with 'e's: Fair measures"/>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0" y="2316480"/>
            <a:ext cx="9144000" cy="6103621"/>
          </a:xfrm>
          <a:prstGeom prst="rect">
            <a:avLst/>
          </a:prstGeom>
        </p:spPr>
      </p:pic>
    </p:spTree>
    <p:extLst>
      <p:ext uri="{BB962C8B-B14F-4D97-AF65-F5344CB8AC3E}">
        <p14:creationId xmlns:p14="http://schemas.microsoft.com/office/powerpoint/2010/main" val="197796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545840" cy="1783080"/>
          </a:xfrm>
        </p:spPr>
        <p:txBody>
          <a:bodyPr>
            <a:normAutofit/>
          </a:bodyPr>
          <a:lstStyle/>
          <a:p>
            <a:r>
              <a:rPr lang="en-US" sz="5400">
                <a:solidFill>
                  <a:schemeClr val="tx2">
                    <a:lumMod val="20000"/>
                    <a:lumOff val="80000"/>
                  </a:schemeClr>
                </a:solidFill>
              </a:rPr>
              <a:t>S</a:t>
            </a:r>
            <a:r>
              <a:rPr lang="en-US" sz="5400" b="1"/>
              <a:t>M</a:t>
            </a:r>
            <a:r>
              <a:rPr lang="en-US" sz="5400">
                <a:solidFill>
                  <a:schemeClr val="tx2">
                    <a:lumMod val="20000"/>
                    <a:lumOff val="80000"/>
                  </a:schemeClr>
                </a:solidFill>
              </a:rPr>
              <a:t>ART</a:t>
            </a:r>
            <a:r>
              <a:rPr lang="en-US" sz="5400" b="1"/>
              <a:t> – </a:t>
            </a:r>
            <a:br>
              <a:rPr lang="en-US" sz="5400" b="1"/>
            </a:br>
            <a:r>
              <a:rPr lang="en-US" sz="5400" b="1"/>
              <a:t>Measurable </a:t>
            </a:r>
          </a:p>
        </p:txBody>
      </p:sp>
      <p:pic>
        <p:nvPicPr>
          <p:cNvPr id="5" name="Picture 4" descr="The Many Benefits Of Introducing Your Little One To The World Of Books"/>
          <p:cNvPicPr>
            <a:picLocks noChangeAspect="1"/>
          </p:cNvPicPr>
          <p:nvPr/>
        </p:nvPicPr>
        <p:blipFill rotWithShape="1">
          <a:blip r:embed="rId3">
            <a:extLst>
              <a:ext uri="{28A0092B-C50C-407E-A947-70E740481C1C}">
                <a14:useLocalDpi xmlns:a14="http://schemas.microsoft.com/office/drawing/2010/main" val="0"/>
              </a:ext>
            </a:extLst>
          </a:blip>
          <a:srcRect l="2105" r="23860" b="5264"/>
          <a:stretch/>
        </p:blipFill>
        <p:spPr>
          <a:xfrm>
            <a:off x="4066673" y="360947"/>
            <a:ext cx="5077327" cy="6497053"/>
          </a:xfrm>
          <a:prstGeom prst="rect">
            <a:avLst/>
          </a:prstGeom>
        </p:spPr>
      </p:pic>
    </p:spTree>
    <p:extLst>
      <p:ext uri="{BB962C8B-B14F-4D97-AF65-F5344CB8AC3E}">
        <p14:creationId xmlns:p14="http://schemas.microsoft.com/office/powerpoint/2010/main" val="195274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09122641"/>
              </p:ext>
            </p:extLst>
          </p:nvPr>
        </p:nvGraphicFramePr>
        <p:xfrm>
          <a:off x="543560" y="1681320"/>
          <a:ext cx="7772400" cy="4511040"/>
        </p:xfrm>
        <a:graphic>
          <a:graphicData uri="http://schemas.openxmlformats.org/drawingml/2006/table">
            <a:tbl>
              <a:tblPr firstRow="1" bandRow="1">
                <a:tableStyleId>{7DF18680-E054-41AD-8BC1-D1AEF772440D}</a:tableStyleId>
              </a:tblPr>
              <a:tblGrid>
                <a:gridCol w="5089072">
                  <a:extLst>
                    <a:ext uri="{9D8B030D-6E8A-4147-A177-3AD203B41FA5}">
                      <a16:colId xmlns:a16="http://schemas.microsoft.com/office/drawing/2014/main" val="20000"/>
                    </a:ext>
                  </a:extLst>
                </a:gridCol>
                <a:gridCol w="1387928">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289720">
                <a:tc>
                  <a:txBody>
                    <a:bodyPr/>
                    <a:lstStyle/>
                    <a:p>
                      <a:endParaRPr lang="en-US">
                        <a:latin typeface="Calibri" panose="020F0502020204030204" pitchFamily="34" charset="0"/>
                      </a:endParaRPr>
                    </a:p>
                  </a:txBody>
                  <a:tcPr/>
                </a:tc>
                <a:tc>
                  <a:txBody>
                    <a:bodyPr/>
                    <a:lstStyle/>
                    <a:p>
                      <a:pPr marL="0" algn="ctr" defTabSz="914400" rtl="0" eaLnBrk="1" latinLnBrk="0" hangingPunct="1"/>
                      <a:r>
                        <a:rPr lang="en-US" sz="3200" b="0" kern="1200">
                          <a:latin typeface="Calibri" panose="020F0502020204030204" pitchFamily="34" charset="0"/>
                        </a:rPr>
                        <a:t>Yes</a:t>
                      </a:r>
                      <a:endParaRPr lang="en-US" sz="3200" b="0" kern="1200">
                        <a:solidFill>
                          <a:schemeClr val="lt1"/>
                        </a:solidFill>
                        <a:latin typeface="Calibri" panose="020F0502020204030204" pitchFamily="34" charset="0"/>
                        <a:ea typeface="+mn-ea"/>
                        <a:cs typeface="+mn-cs"/>
                      </a:endParaRPr>
                    </a:p>
                  </a:txBody>
                  <a:tcPr/>
                </a:tc>
                <a:tc>
                  <a:txBody>
                    <a:bodyPr/>
                    <a:lstStyle/>
                    <a:p>
                      <a:pPr marL="0" algn="ctr" defTabSz="914400" rtl="0" eaLnBrk="1" latinLnBrk="0" hangingPunct="1"/>
                      <a:r>
                        <a:rPr lang="en-US" sz="3200" b="0" kern="1200">
                          <a:latin typeface="Calibri" panose="020F0502020204030204" pitchFamily="34" charset="0"/>
                        </a:rPr>
                        <a:t>No</a:t>
                      </a:r>
                      <a:endParaRPr lang="en-US" sz="3200" b="0" kern="1200">
                        <a:solidFill>
                          <a:schemeClr val="lt1"/>
                        </a:solidFill>
                        <a:latin typeface="Calibri" panose="020F0502020204030204" pitchFamily="34" charset="0"/>
                        <a:ea typeface="+mn-ea"/>
                        <a:cs typeface="+mn-cs"/>
                      </a:endParaRPr>
                    </a:p>
                  </a:txBody>
                  <a:tcPr/>
                </a:tc>
                <a:extLst>
                  <a:ext uri="{0D108BD9-81ED-4DB2-BD59-A6C34878D82A}">
                    <a16:rowId xmlns:a16="http://schemas.microsoft.com/office/drawing/2014/main" val="10000"/>
                  </a:ext>
                </a:extLst>
              </a:tr>
              <a:tr h="801331">
                <a:tc>
                  <a:txBody>
                    <a:bodyPr/>
                    <a:lstStyle/>
                    <a:p>
                      <a:pPr marL="290513" indent="-290513"/>
                      <a:r>
                        <a:rPr lang="en-US" sz="2400" dirty="0">
                          <a:solidFill>
                            <a:schemeClr val="accent5">
                              <a:lumMod val="75000"/>
                            </a:schemeClr>
                          </a:solidFill>
                          <a:latin typeface="Calibri" panose="020F0502020204030204" pitchFamily="34" charset="0"/>
                        </a:rPr>
                        <a:t>1. By January 2018, 90% of incoming families will receive</a:t>
                      </a:r>
                      <a:r>
                        <a:rPr lang="en-US" sz="2400" baseline="0" dirty="0">
                          <a:solidFill>
                            <a:schemeClr val="accent5">
                              <a:lumMod val="75000"/>
                            </a:schemeClr>
                          </a:solidFill>
                          <a:latin typeface="Calibri" panose="020F0502020204030204" pitchFamily="34" charset="0"/>
                        </a:rPr>
                        <a:t> literacy materials during their first home visit.</a:t>
                      </a:r>
                      <a:endParaRPr lang="en-US" sz="2400" dirty="0">
                        <a:solidFill>
                          <a:schemeClr val="accent5">
                            <a:lumMod val="75000"/>
                          </a:schemeClr>
                        </a:solidFill>
                        <a:latin typeface="Calibri" panose="020F0502020204030204" pitchFamily="34" charset="0"/>
                      </a:endParaRP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a:latin typeface="Calibri" panose="020F0502020204030204" pitchFamily="34" charset="0"/>
                      </a:endParaRPr>
                    </a:p>
                  </a:txBody>
                  <a:tcPr>
                    <a:noFill/>
                  </a:tcPr>
                </a:tc>
                <a:extLst>
                  <a:ext uri="{0D108BD9-81ED-4DB2-BD59-A6C34878D82A}">
                    <a16:rowId xmlns:a16="http://schemas.microsoft.com/office/drawing/2014/main" val="10001"/>
                  </a:ext>
                </a:extLst>
              </a:tr>
              <a:tr h="1151914">
                <a:tc>
                  <a:txBody>
                    <a:bodyPr/>
                    <a:lstStyle/>
                    <a:p>
                      <a:pPr marL="290513" indent="-290513"/>
                      <a:r>
                        <a:rPr lang="en-US" sz="2400" dirty="0">
                          <a:solidFill>
                            <a:schemeClr val="accent5">
                              <a:lumMod val="75000"/>
                            </a:schemeClr>
                          </a:solidFill>
                          <a:latin typeface="Calibri" panose="020F0502020204030204" pitchFamily="34" charset="0"/>
                        </a:rPr>
                        <a:t>2. By January 2018, our moms will have 100% better breastfeeding behaviors than in the past.</a:t>
                      </a:r>
                    </a:p>
                  </a:txBody>
                  <a:tcPr>
                    <a:noFill/>
                  </a:tcPr>
                </a:tc>
                <a:tc>
                  <a:txBody>
                    <a:bodyPr/>
                    <a:lstStyle/>
                    <a:p>
                      <a:pPr marL="0" algn="ctr" defTabSz="914400" rtl="0" eaLnBrk="1" latinLnBrk="0" hangingPunct="1"/>
                      <a:endParaRPr lang="en-US" sz="1800" kern="1200" dirty="0">
                        <a:solidFill>
                          <a:schemeClr val="dk1"/>
                        </a:solidFill>
                        <a:latin typeface="Calibri" panose="020F0502020204030204" pitchFamily="34" charset="0"/>
                        <a:ea typeface="+mn-ea"/>
                        <a:cs typeface="+mn-cs"/>
                      </a:endParaRPr>
                    </a:p>
                  </a:txBody>
                  <a:tcPr>
                    <a:noFill/>
                  </a:tcPr>
                </a:tc>
                <a:tc>
                  <a:txBody>
                    <a:bodyPr/>
                    <a:lstStyle/>
                    <a:p>
                      <a:pPr algn="ctr"/>
                      <a:endParaRPr lang="en-US">
                        <a:latin typeface="Calibri" panose="020F0502020204030204" pitchFamily="34" charset="0"/>
                      </a:endParaRPr>
                    </a:p>
                  </a:txBody>
                  <a:tcPr>
                    <a:noFill/>
                  </a:tcPr>
                </a:tc>
                <a:extLst>
                  <a:ext uri="{0D108BD9-81ED-4DB2-BD59-A6C34878D82A}">
                    <a16:rowId xmlns:a16="http://schemas.microsoft.com/office/drawing/2014/main" val="10002"/>
                  </a:ext>
                </a:extLst>
              </a:tr>
              <a:tr h="1151914">
                <a:tc>
                  <a:txBody>
                    <a:bodyPr/>
                    <a:lstStyle/>
                    <a:p>
                      <a:pPr marL="290513" indent="-290513"/>
                      <a:r>
                        <a:rPr lang="en-US" sz="2400" dirty="0">
                          <a:solidFill>
                            <a:schemeClr val="accent5">
                              <a:lumMod val="75000"/>
                            </a:schemeClr>
                          </a:solidFill>
                          <a:latin typeface="Calibri" panose="020F0502020204030204" pitchFamily="34" charset="0"/>
                        </a:rPr>
                        <a:t>3. 100%</a:t>
                      </a:r>
                      <a:r>
                        <a:rPr lang="en-US" sz="2400" baseline="0" dirty="0">
                          <a:solidFill>
                            <a:schemeClr val="accent5">
                              <a:lumMod val="75000"/>
                            </a:schemeClr>
                          </a:solidFill>
                          <a:latin typeface="Calibri" panose="020F0502020204030204" pitchFamily="34" charset="0"/>
                        </a:rPr>
                        <a:t> of mothers will complete a postpartum visit with their healthcare provider within 8 weeks of delivery.</a:t>
                      </a:r>
                      <a:endParaRPr lang="en-US" sz="2400" dirty="0">
                        <a:solidFill>
                          <a:schemeClr val="accent5">
                            <a:lumMod val="75000"/>
                          </a:schemeClr>
                        </a:solidFill>
                        <a:latin typeface="Calibri" panose="020F0502020204030204" pitchFamily="34" charset="0"/>
                      </a:endParaRP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dirty="0">
                        <a:latin typeface="Calibri" panose="020F0502020204030204" pitchFamily="34" charset="0"/>
                      </a:endParaRPr>
                    </a:p>
                  </a:txBody>
                  <a:tcPr>
                    <a:noFill/>
                  </a:tcPr>
                </a:tc>
                <a:extLst>
                  <a:ext uri="{0D108BD9-81ED-4DB2-BD59-A6C34878D82A}">
                    <a16:rowId xmlns:a16="http://schemas.microsoft.com/office/drawing/2014/main" val="10003"/>
                  </a:ext>
                </a:extLst>
              </a:tr>
            </a:tbl>
          </a:graphicData>
        </a:graphic>
      </p:graphicFrame>
      <p:pic>
        <p:nvPicPr>
          <p:cNvPr id="7"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1721" y="2367281"/>
            <a:ext cx="601657" cy="3556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7906258" y="152400"/>
            <a:ext cx="1161542" cy="1110343"/>
            <a:chOff x="8077200" y="152400"/>
            <a:chExt cx="1161542" cy="1110343"/>
          </a:xfrm>
        </p:grpSpPr>
        <p:sp>
          <p:nvSpPr>
            <p:cNvPr id="16" name="Oval 15"/>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
        <p:nvSpPr>
          <p:cNvPr id="12" name="Title 1"/>
          <p:cNvSpPr>
            <a:spLocks noGrp="1"/>
          </p:cNvSpPr>
          <p:nvPr>
            <p:ph type="title"/>
          </p:nvPr>
        </p:nvSpPr>
        <p:spPr>
          <a:xfrm>
            <a:off x="457200" y="533400"/>
            <a:ext cx="8229600" cy="990600"/>
          </a:xfrm>
        </p:spPr>
        <p:txBody>
          <a:bodyPr/>
          <a:lstStyle/>
          <a:p>
            <a:r>
              <a:rPr lang="en-US" dirty="0"/>
              <a:t>Is the Aim Measurable?</a:t>
            </a:r>
          </a:p>
        </p:txBody>
      </p:sp>
      <p:pic>
        <p:nvPicPr>
          <p:cNvPr id="13"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561" y="3517647"/>
            <a:ext cx="601657" cy="355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9225" y="4703327"/>
            <a:ext cx="601657" cy="35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37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545840" cy="1783080"/>
          </a:xfrm>
        </p:spPr>
        <p:txBody>
          <a:bodyPr>
            <a:normAutofit/>
          </a:bodyPr>
          <a:lstStyle/>
          <a:p>
            <a:r>
              <a:rPr lang="en-US" sz="5400">
                <a:solidFill>
                  <a:schemeClr val="tx2">
                    <a:lumMod val="20000"/>
                    <a:lumOff val="80000"/>
                  </a:schemeClr>
                </a:solidFill>
              </a:rPr>
              <a:t>SM</a:t>
            </a:r>
            <a:r>
              <a:rPr lang="en-US" sz="5400" b="1"/>
              <a:t>A</a:t>
            </a:r>
            <a:r>
              <a:rPr lang="en-US" sz="5400">
                <a:solidFill>
                  <a:schemeClr val="tx2">
                    <a:lumMod val="20000"/>
                    <a:lumOff val="80000"/>
                  </a:schemeClr>
                </a:solidFill>
              </a:rPr>
              <a:t>RT</a:t>
            </a:r>
            <a:r>
              <a:rPr lang="en-US" sz="5400" b="1"/>
              <a:t> – </a:t>
            </a:r>
            <a:br>
              <a:rPr lang="en-US" sz="5400" b="1"/>
            </a:br>
            <a:r>
              <a:rPr lang="en-US" sz="5400" b="1"/>
              <a:t>Attainable </a:t>
            </a:r>
          </a:p>
        </p:txBody>
      </p:sp>
      <p:pic>
        <p:nvPicPr>
          <p:cNvPr id="4" name="Picture 3" descr="Want to improve motivation? Try this rew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3434"/>
            <a:ext cx="9144000" cy="4504566"/>
          </a:xfrm>
          <a:prstGeom prst="rect">
            <a:avLst/>
          </a:prstGeom>
        </p:spPr>
      </p:pic>
    </p:spTree>
    <p:extLst>
      <p:ext uri="{BB962C8B-B14F-4D97-AF65-F5344CB8AC3E}">
        <p14:creationId xmlns:p14="http://schemas.microsoft.com/office/powerpoint/2010/main" val="2542375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545840" cy="1783080"/>
          </a:xfrm>
        </p:spPr>
        <p:txBody>
          <a:bodyPr>
            <a:normAutofit/>
          </a:bodyPr>
          <a:lstStyle/>
          <a:p>
            <a:r>
              <a:rPr lang="en-US" sz="5400">
                <a:solidFill>
                  <a:schemeClr val="tx2">
                    <a:lumMod val="20000"/>
                    <a:lumOff val="80000"/>
                  </a:schemeClr>
                </a:solidFill>
              </a:rPr>
              <a:t>SM</a:t>
            </a:r>
            <a:r>
              <a:rPr lang="en-US" sz="5400" b="1"/>
              <a:t>A</a:t>
            </a:r>
            <a:r>
              <a:rPr lang="en-US" sz="5400">
                <a:solidFill>
                  <a:schemeClr val="tx2">
                    <a:lumMod val="20000"/>
                    <a:lumOff val="80000"/>
                  </a:schemeClr>
                </a:solidFill>
              </a:rPr>
              <a:t>RT</a:t>
            </a:r>
            <a:r>
              <a:rPr lang="en-US" sz="5400" b="1"/>
              <a:t> – </a:t>
            </a:r>
            <a:br>
              <a:rPr lang="en-US" sz="5400" b="1"/>
            </a:br>
            <a:r>
              <a:rPr lang="en-US" sz="5400" b="1"/>
              <a:t>Attainable </a:t>
            </a:r>
          </a:p>
        </p:txBody>
      </p:sp>
      <p:pic>
        <p:nvPicPr>
          <p:cNvPr id="11" name="Picture 10" descr="&lt;strong&gt;baby&lt;/strong&gt; first &lt;strong&gt;step&lt;/strong&gt; -"/>
          <p:cNvPicPr>
            <a:picLocks noChangeAspect="1"/>
          </p:cNvPicPr>
          <p:nvPr/>
        </p:nvPicPr>
        <p:blipFill rotWithShape="1">
          <a:blip r:embed="rId3">
            <a:extLst>
              <a:ext uri="{28A0092B-C50C-407E-A947-70E740481C1C}">
                <a14:useLocalDpi xmlns:a14="http://schemas.microsoft.com/office/drawing/2010/main" val="0"/>
              </a:ext>
            </a:extLst>
          </a:blip>
          <a:srcRect b="5264"/>
          <a:stretch/>
        </p:blipFill>
        <p:spPr>
          <a:xfrm>
            <a:off x="4379495" y="360947"/>
            <a:ext cx="4764505" cy="6497053"/>
          </a:xfrm>
          <a:prstGeom prst="rect">
            <a:avLst/>
          </a:prstGeom>
        </p:spPr>
      </p:pic>
    </p:spTree>
    <p:extLst>
      <p:ext uri="{BB962C8B-B14F-4D97-AF65-F5344CB8AC3E}">
        <p14:creationId xmlns:p14="http://schemas.microsoft.com/office/powerpoint/2010/main" val="292198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22610338"/>
              </p:ext>
            </p:extLst>
          </p:nvPr>
        </p:nvGraphicFramePr>
        <p:xfrm>
          <a:off x="543560" y="1681320"/>
          <a:ext cx="7772400" cy="4145280"/>
        </p:xfrm>
        <a:graphic>
          <a:graphicData uri="http://schemas.openxmlformats.org/drawingml/2006/table">
            <a:tbl>
              <a:tblPr firstRow="1" bandRow="1">
                <a:tableStyleId>{7DF18680-E054-41AD-8BC1-D1AEF772440D}</a:tableStyleId>
              </a:tblPr>
              <a:tblGrid>
                <a:gridCol w="5089072">
                  <a:extLst>
                    <a:ext uri="{9D8B030D-6E8A-4147-A177-3AD203B41FA5}">
                      <a16:colId xmlns:a16="http://schemas.microsoft.com/office/drawing/2014/main" val="20000"/>
                    </a:ext>
                  </a:extLst>
                </a:gridCol>
                <a:gridCol w="1387928">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289720">
                <a:tc>
                  <a:txBody>
                    <a:bodyPr/>
                    <a:lstStyle/>
                    <a:p>
                      <a:endParaRPr lang="en-US">
                        <a:latin typeface="Calibri" panose="020F0502020204030204" pitchFamily="34" charset="0"/>
                      </a:endParaRPr>
                    </a:p>
                  </a:txBody>
                  <a:tcPr/>
                </a:tc>
                <a:tc>
                  <a:txBody>
                    <a:bodyPr/>
                    <a:lstStyle/>
                    <a:p>
                      <a:pPr marL="0" algn="ctr" defTabSz="914400" rtl="0" eaLnBrk="1" latinLnBrk="0" hangingPunct="1"/>
                      <a:r>
                        <a:rPr lang="en-US" sz="3200" b="0" kern="1200">
                          <a:latin typeface="Calibri" panose="020F0502020204030204" pitchFamily="34" charset="0"/>
                        </a:rPr>
                        <a:t>Yes</a:t>
                      </a:r>
                      <a:endParaRPr lang="en-US" sz="3200" b="0" kern="1200">
                        <a:solidFill>
                          <a:schemeClr val="lt1"/>
                        </a:solidFill>
                        <a:latin typeface="Calibri" panose="020F0502020204030204" pitchFamily="34" charset="0"/>
                        <a:ea typeface="+mn-ea"/>
                        <a:cs typeface="+mn-cs"/>
                      </a:endParaRPr>
                    </a:p>
                  </a:txBody>
                  <a:tcPr/>
                </a:tc>
                <a:tc>
                  <a:txBody>
                    <a:bodyPr/>
                    <a:lstStyle/>
                    <a:p>
                      <a:pPr marL="0" algn="ctr" defTabSz="914400" rtl="0" eaLnBrk="1" latinLnBrk="0" hangingPunct="1"/>
                      <a:r>
                        <a:rPr lang="en-US" sz="3200" b="0" kern="1200">
                          <a:latin typeface="Calibri" panose="020F0502020204030204" pitchFamily="34" charset="0"/>
                        </a:rPr>
                        <a:t>No</a:t>
                      </a:r>
                      <a:endParaRPr lang="en-US" sz="3200" b="0" kern="1200">
                        <a:solidFill>
                          <a:schemeClr val="lt1"/>
                        </a:solidFill>
                        <a:latin typeface="Calibri" panose="020F0502020204030204" pitchFamily="34" charset="0"/>
                        <a:ea typeface="+mn-ea"/>
                        <a:cs typeface="+mn-cs"/>
                      </a:endParaRPr>
                    </a:p>
                  </a:txBody>
                  <a:tcPr/>
                </a:tc>
                <a:extLst>
                  <a:ext uri="{0D108BD9-81ED-4DB2-BD59-A6C34878D82A}">
                    <a16:rowId xmlns:a16="http://schemas.microsoft.com/office/drawing/2014/main" val="10000"/>
                  </a:ext>
                </a:extLst>
              </a:tr>
              <a:tr h="801331">
                <a:tc>
                  <a:txBody>
                    <a:bodyPr/>
                    <a:lstStyle/>
                    <a:p>
                      <a:pPr marL="290513" indent="-290513"/>
                      <a:r>
                        <a:rPr lang="en-US" sz="2400" dirty="0">
                          <a:solidFill>
                            <a:schemeClr val="accent5">
                              <a:lumMod val="75000"/>
                            </a:schemeClr>
                          </a:solidFill>
                          <a:latin typeface="Calibri" panose="020F0502020204030204" pitchFamily="34" charset="0"/>
                        </a:rPr>
                        <a:t>1. Home visitors will cure childhood obesity.</a:t>
                      </a: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a:latin typeface="Calibri" panose="020F0502020204030204" pitchFamily="34" charset="0"/>
                      </a:endParaRPr>
                    </a:p>
                  </a:txBody>
                  <a:tcPr>
                    <a:noFill/>
                  </a:tcPr>
                </a:tc>
                <a:extLst>
                  <a:ext uri="{0D108BD9-81ED-4DB2-BD59-A6C34878D82A}">
                    <a16:rowId xmlns:a16="http://schemas.microsoft.com/office/drawing/2014/main" val="10001"/>
                  </a:ext>
                </a:extLst>
              </a:tr>
              <a:tr h="1151914">
                <a:tc>
                  <a:txBody>
                    <a:bodyPr/>
                    <a:lstStyle/>
                    <a:p>
                      <a:pPr marL="290513" indent="-290513"/>
                      <a:r>
                        <a:rPr lang="en-US" sz="2400" dirty="0">
                          <a:solidFill>
                            <a:schemeClr val="accent5">
                              <a:lumMod val="75000"/>
                            </a:schemeClr>
                          </a:solidFill>
                          <a:latin typeface="Calibri" panose="020F0502020204030204" pitchFamily="34" charset="0"/>
                        </a:rPr>
                        <a:t>2. Home visitors will retain 100% of families on their</a:t>
                      </a:r>
                      <a:r>
                        <a:rPr lang="en-US" sz="2400" baseline="0" dirty="0">
                          <a:solidFill>
                            <a:schemeClr val="accent5">
                              <a:lumMod val="75000"/>
                            </a:schemeClr>
                          </a:solidFill>
                          <a:latin typeface="Calibri" panose="020F0502020204030204" pitchFamily="34" charset="0"/>
                        </a:rPr>
                        <a:t> caseloads until graduation.</a:t>
                      </a:r>
                      <a:endParaRPr lang="en-US" sz="2400" dirty="0">
                        <a:solidFill>
                          <a:schemeClr val="accent5">
                            <a:lumMod val="75000"/>
                          </a:schemeClr>
                        </a:solidFill>
                        <a:latin typeface="Calibri" panose="020F0502020204030204" pitchFamily="34" charset="0"/>
                      </a:endParaRP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a:latin typeface="Calibri" panose="020F0502020204030204" pitchFamily="34" charset="0"/>
                      </a:endParaRPr>
                    </a:p>
                  </a:txBody>
                  <a:tcPr>
                    <a:noFill/>
                  </a:tcPr>
                </a:tc>
                <a:extLst>
                  <a:ext uri="{0D108BD9-81ED-4DB2-BD59-A6C34878D82A}">
                    <a16:rowId xmlns:a16="http://schemas.microsoft.com/office/drawing/2014/main" val="10002"/>
                  </a:ext>
                </a:extLst>
              </a:tr>
              <a:tr h="1151914">
                <a:tc>
                  <a:txBody>
                    <a:bodyPr/>
                    <a:lstStyle/>
                    <a:p>
                      <a:pPr marL="290513" indent="-290513"/>
                      <a:r>
                        <a:rPr lang="en-US" sz="2400" dirty="0">
                          <a:solidFill>
                            <a:schemeClr val="accent5">
                              <a:lumMod val="75000"/>
                            </a:schemeClr>
                          </a:solidFill>
                          <a:latin typeface="Calibri" panose="020F0502020204030204" pitchFamily="34" charset="0"/>
                        </a:rPr>
                        <a:t>3. By</a:t>
                      </a:r>
                      <a:r>
                        <a:rPr lang="en-US" sz="2400" baseline="0" dirty="0">
                          <a:solidFill>
                            <a:schemeClr val="accent5">
                              <a:lumMod val="75000"/>
                            </a:schemeClr>
                          </a:solidFill>
                          <a:latin typeface="Calibri" panose="020F0502020204030204" pitchFamily="34" charset="0"/>
                        </a:rPr>
                        <a:t> December 2018, home visitor</a:t>
                      </a:r>
                      <a:r>
                        <a:rPr lang="en-US" sz="2400" dirty="0">
                          <a:solidFill>
                            <a:schemeClr val="accent5">
                              <a:lumMod val="75000"/>
                            </a:schemeClr>
                          </a:solidFill>
                          <a:latin typeface="Calibri" panose="020F0502020204030204" pitchFamily="34" charset="0"/>
                        </a:rPr>
                        <a:t>s will increase the rate of breastfeeding at 3 months from 20% to 40%</a:t>
                      </a:r>
                      <a:r>
                        <a:rPr lang="en-US" sz="2400" baseline="0" dirty="0">
                          <a:solidFill>
                            <a:schemeClr val="accent5">
                              <a:lumMod val="75000"/>
                            </a:schemeClr>
                          </a:solidFill>
                          <a:latin typeface="Calibri" panose="020F0502020204030204" pitchFamily="34" charset="0"/>
                        </a:rPr>
                        <a:t>.</a:t>
                      </a:r>
                      <a:endParaRPr lang="en-US" sz="2400" dirty="0">
                        <a:solidFill>
                          <a:schemeClr val="accent5">
                            <a:lumMod val="75000"/>
                          </a:schemeClr>
                        </a:solidFill>
                        <a:latin typeface="Calibri" panose="020F0502020204030204" pitchFamily="34" charset="0"/>
                      </a:endParaRP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dirty="0">
                        <a:latin typeface="Calibri" panose="020F0502020204030204" pitchFamily="34" charset="0"/>
                      </a:endParaRPr>
                    </a:p>
                  </a:txBody>
                  <a:tcPr>
                    <a:noFill/>
                  </a:tcPr>
                </a:tc>
                <a:extLst>
                  <a:ext uri="{0D108BD9-81ED-4DB2-BD59-A6C34878D82A}">
                    <a16:rowId xmlns:a16="http://schemas.microsoft.com/office/drawing/2014/main" val="10003"/>
                  </a:ext>
                </a:extLst>
              </a:tr>
            </a:tbl>
          </a:graphicData>
        </a:graphic>
      </p:graphicFrame>
      <p:pic>
        <p:nvPicPr>
          <p:cNvPr id="7"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561" y="2394577"/>
            <a:ext cx="601657" cy="3556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7906258" y="152400"/>
            <a:ext cx="1161542" cy="1110343"/>
            <a:chOff x="8077200" y="152400"/>
            <a:chExt cx="1161542" cy="1110343"/>
          </a:xfrm>
        </p:grpSpPr>
        <p:sp>
          <p:nvSpPr>
            <p:cNvPr id="16" name="Oval 15"/>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
        <p:nvSpPr>
          <p:cNvPr id="12" name="Title 1"/>
          <p:cNvSpPr>
            <a:spLocks noGrp="1"/>
          </p:cNvSpPr>
          <p:nvPr>
            <p:ph type="title"/>
          </p:nvPr>
        </p:nvSpPr>
        <p:spPr>
          <a:xfrm>
            <a:off x="457200" y="533400"/>
            <a:ext cx="8229600" cy="990600"/>
          </a:xfrm>
        </p:spPr>
        <p:txBody>
          <a:bodyPr/>
          <a:lstStyle/>
          <a:p>
            <a:r>
              <a:rPr lang="en-US" dirty="0"/>
              <a:t>Is the Aim Attainable?</a:t>
            </a:r>
          </a:p>
        </p:txBody>
      </p:sp>
      <p:pic>
        <p:nvPicPr>
          <p:cNvPr id="13"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561" y="3149154"/>
            <a:ext cx="601657" cy="355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521" y="4375777"/>
            <a:ext cx="601657" cy="35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05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545840" cy="1783080"/>
          </a:xfrm>
        </p:spPr>
        <p:txBody>
          <a:bodyPr>
            <a:normAutofit/>
          </a:bodyPr>
          <a:lstStyle/>
          <a:p>
            <a:r>
              <a:rPr lang="en-US" sz="5400">
                <a:solidFill>
                  <a:schemeClr val="tx2">
                    <a:lumMod val="20000"/>
                    <a:lumOff val="80000"/>
                  </a:schemeClr>
                </a:solidFill>
              </a:rPr>
              <a:t>SMA</a:t>
            </a:r>
            <a:r>
              <a:rPr lang="en-US" sz="5400" b="1"/>
              <a:t>R</a:t>
            </a:r>
            <a:r>
              <a:rPr lang="en-US" sz="5400">
                <a:solidFill>
                  <a:schemeClr val="tx2">
                    <a:lumMod val="20000"/>
                    <a:lumOff val="80000"/>
                  </a:schemeClr>
                </a:solidFill>
              </a:rPr>
              <a:t>T</a:t>
            </a:r>
            <a:r>
              <a:rPr lang="en-US" sz="5400" b="1"/>
              <a:t> – </a:t>
            </a:r>
            <a:br>
              <a:rPr lang="en-US" sz="5400" b="1"/>
            </a:br>
            <a:r>
              <a:rPr lang="en-US" sz="5400" b="1"/>
              <a:t>Relevant</a:t>
            </a:r>
          </a:p>
        </p:txBody>
      </p:sp>
      <p:pic>
        <p:nvPicPr>
          <p:cNvPr id="3" name="Picture 2"/>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9524" t="38578"/>
          <a:stretch/>
        </p:blipFill>
        <p:spPr>
          <a:xfrm>
            <a:off x="0" y="2719137"/>
            <a:ext cx="9144000" cy="4138863"/>
          </a:xfrm>
          <a:prstGeom prst="rect">
            <a:avLst/>
          </a:prstGeom>
        </p:spPr>
      </p:pic>
    </p:spTree>
    <p:extLst>
      <p:ext uri="{BB962C8B-B14F-4D97-AF65-F5344CB8AC3E}">
        <p14:creationId xmlns:p14="http://schemas.microsoft.com/office/powerpoint/2010/main" val="259180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2">
                    <a:lumMod val="20000"/>
                    <a:lumOff val="80000"/>
                  </a:schemeClr>
                </a:solidFill>
              </a:rPr>
              <a:t>SMA</a:t>
            </a:r>
            <a:r>
              <a:rPr lang="en-US" sz="5400" b="1" dirty="0"/>
              <a:t>R</a:t>
            </a:r>
            <a:r>
              <a:rPr lang="en-US" sz="5400" dirty="0">
                <a:solidFill>
                  <a:schemeClr val="tx2">
                    <a:lumMod val="20000"/>
                    <a:lumOff val="80000"/>
                  </a:schemeClr>
                </a:solidFill>
              </a:rPr>
              <a:t>T</a:t>
            </a:r>
            <a:r>
              <a:rPr lang="en-US" sz="5400" b="1" dirty="0"/>
              <a:t> – Relevant</a:t>
            </a:r>
          </a:p>
        </p:txBody>
      </p:sp>
      <p:sp>
        <p:nvSpPr>
          <p:cNvPr id="4" name="Content Placeholder 3"/>
          <p:cNvSpPr>
            <a:spLocks noGrp="1"/>
          </p:cNvSpPr>
          <p:nvPr>
            <p:ph idx="1"/>
          </p:nvPr>
        </p:nvSpPr>
        <p:spPr>
          <a:xfrm>
            <a:off x="457200" y="1804736"/>
            <a:ext cx="8229600" cy="4672263"/>
          </a:xfrm>
        </p:spPr>
        <p:txBody>
          <a:bodyPr>
            <a:normAutofit/>
          </a:bodyPr>
          <a:lstStyle/>
          <a:p>
            <a:pPr marL="457200" indent="-457200">
              <a:buFont typeface="+mj-lt"/>
              <a:buAutoNum type="arabicPeriod"/>
            </a:pPr>
            <a:r>
              <a:rPr lang="en-US" dirty="0"/>
              <a:t>Is the aim related to home visiting?</a:t>
            </a:r>
          </a:p>
          <a:p>
            <a:pPr marL="457200" indent="-457200">
              <a:buFont typeface="+mj-lt"/>
              <a:buAutoNum type="arabicPeriod"/>
            </a:pPr>
            <a:r>
              <a:rPr lang="en-US" dirty="0"/>
              <a:t>Is the aim meaningful to your team or agency?</a:t>
            </a:r>
          </a:p>
          <a:p>
            <a:pPr marL="457200" indent="-457200">
              <a:buFont typeface="+mj-lt"/>
              <a:buAutoNum type="arabicPeriod"/>
            </a:pPr>
            <a:r>
              <a:rPr lang="en-US" dirty="0"/>
              <a:t>Of all the things you could immediately work on, is this the most important for your agency and the families served?</a:t>
            </a:r>
          </a:p>
          <a:p>
            <a:pPr marL="457200" indent="-457200">
              <a:buFont typeface="+mj-lt"/>
              <a:buAutoNum type="arabicPeriod"/>
            </a:pPr>
            <a:endParaRPr lang="en-US" sz="2800" dirty="0"/>
          </a:p>
        </p:txBody>
      </p:sp>
    </p:spTree>
    <p:extLst>
      <p:ext uri="{BB962C8B-B14F-4D97-AF65-F5344CB8AC3E}">
        <p14:creationId xmlns:p14="http://schemas.microsoft.com/office/powerpoint/2010/main" val="690704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03292196"/>
              </p:ext>
            </p:extLst>
          </p:nvPr>
        </p:nvGraphicFramePr>
        <p:xfrm>
          <a:off x="543560" y="1681320"/>
          <a:ext cx="7772400" cy="4145280"/>
        </p:xfrm>
        <a:graphic>
          <a:graphicData uri="http://schemas.openxmlformats.org/drawingml/2006/table">
            <a:tbl>
              <a:tblPr firstRow="1" bandRow="1">
                <a:tableStyleId>{7DF18680-E054-41AD-8BC1-D1AEF772440D}</a:tableStyleId>
              </a:tblPr>
              <a:tblGrid>
                <a:gridCol w="5089072">
                  <a:extLst>
                    <a:ext uri="{9D8B030D-6E8A-4147-A177-3AD203B41FA5}">
                      <a16:colId xmlns:a16="http://schemas.microsoft.com/office/drawing/2014/main" val="20000"/>
                    </a:ext>
                  </a:extLst>
                </a:gridCol>
                <a:gridCol w="1387928">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289720">
                <a:tc>
                  <a:txBody>
                    <a:bodyPr/>
                    <a:lstStyle/>
                    <a:p>
                      <a:endParaRPr lang="en-US">
                        <a:latin typeface="Calibri" panose="020F0502020204030204" pitchFamily="34" charset="0"/>
                      </a:endParaRPr>
                    </a:p>
                  </a:txBody>
                  <a:tcPr/>
                </a:tc>
                <a:tc>
                  <a:txBody>
                    <a:bodyPr/>
                    <a:lstStyle/>
                    <a:p>
                      <a:pPr marL="0" algn="ctr" defTabSz="914400" rtl="0" eaLnBrk="1" latinLnBrk="0" hangingPunct="1"/>
                      <a:r>
                        <a:rPr lang="en-US" sz="3200" b="0" kern="1200">
                          <a:latin typeface="Calibri" panose="020F0502020204030204" pitchFamily="34" charset="0"/>
                        </a:rPr>
                        <a:t>Yes</a:t>
                      </a:r>
                      <a:endParaRPr lang="en-US" sz="3200" b="0" kern="1200">
                        <a:solidFill>
                          <a:schemeClr val="lt1"/>
                        </a:solidFill>
                        <a:latin typeface="Calibri" panose="020F0502020204030204" pitchFamily="34" charset="0"/>
                        <a:ea typeface="+mn-ea"/>
                        <a:cs typeface="+mn-cs"/>
                      </a:endParaRPr>
                    </a:p>
                  </a:txBody>
                  <a:tcPr/>
                </a:tc>
                <a:tc>
                  <a:txBody>
                    <a:bodyPr/>
                    <a:lstStyle/>
                    <a:p>
                      <a:pPr marL="0" algn="ctr" defTabSz="914400" rtl="0" eaLnBrk="1" latinLnBrk="0" hangingPunct="1"/>
                      <a:r>
                        <a:rPr lang="en-US" sz="3200" b="0" kern="1200">
                          <a:latin typeface="Calibri" panose="020F0502020204030204" pitchFamily="34" charset="0"/>
                        </a:rPr>
                        <a:t>No</a:t>
                      </a:r>
                      <a:endParaRPr lang="en-US" sz="3200" b="0" kern="1200">
                        <a:solidFill>
                          <a:schemeClr val="lt1"/>
                        </a:solidFill>
                        <a:latin typeface="Calibri" panose="020F0502020204030204" pitchFamily="34" charset="0"/>
                        <a:ea typeface="+mn-ea"/>
                        <a:cs typeface="+mn-cs"/>
                      </a:endParaRPr>
                    </a:p>
                  </a:txBody>
                  <a:tcPr/>
                </a:tc>
                <a:extLst>
                  <a:ext uri="{0D108BD9-81ED-4DB2-BD59-A6C34878D82A}">
                    <a16:rowId xmlns:a16="http://schemas.microsoft.com/office/drawing/2014/main" val="10000"/>
                  </a:ext>
                </a:extLst>
              </a:tr>
              <a:tr h="801331">
                <a:tc>
                  <a:txBody>
                    <a:bodyPr/>
                    <a:lstStyle/>
                    <a:p>
                      <a:pPr marL="290513" indent="-290513"/>
                      <a:r>
                        <a:rPr lang="en-US" sz="2400" dirty="0">
                          <a:solidFill>
                            <a:schemeClr val="accent5">
                              <a:lumMod val="75000"/>
                            </a:schemeClr>
                          </a:solidFill>
                          <a:latin typeface="Calibri" panose="020F0502020204030204" pitchFamily="34" charset="0"/>
                        </a:rPr>
                        <a:t>1. Home visitors will increase</a:t>
                      </a:r>
                      <a:r>
                        <a:rPr lang="en-US" sz="2400" baseline="0" dirty="0">
                          <a:solidFill>
                            <a:schemeClr val="accent5">
                              <a:lumMod val="75000"/>
                            </a:schemeClr>
                          </a:solidFill>
                          <a:latin typeface="Calibri" panose="020F0502020204030204" pitchFamily="34" charset="0"/>
                        </a:rPr>
                        <a:t> rate of</a:t>
                      </a:r>
                      <a:r>
                        <a:rPr lang="en-US" sz="2400" dirty="0">
                          <a:solidFill>
                            <a:schemeClr val="accent5">
                              <a:lumMod val="75000"/>
                            </a:schemeClr>
                          </a:solidFill>
                          <a:latin typeface="Calibri" panose="020F0502020204030204" pitchFamily="34" charset="0"/>
                        </a:rPr>
                        <a:t> child development screenings from 90% to 95% by December 2017.</a:t>
                      </a: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a:latin typeface="Calibri" panose="020F0502020204030204" pitchFamily="34" charset="0"/>
                      </a:endParaRPr>
                    </a:p>
                  </a:txBody>
                  <a:tcPr>
                    <a:noFill/>
                  </a:tcPr>
                </a:tc>
                <a:extLst>
                  <a:ext uri="{0D108BD9-81ED-4DB2-BD59-A6C34878D82A}">
                    <a16:rowId xmlns:a16="http://schemas.microsoft.com/office/drawing/2014/main" val="10001"/>
                  </a:ext>
                </a:extLst>
              </a:tr>
              <a:tr h="1151914">
                <a:tc>
                  <a:txBody>
                    <a:bodyPr/>
                    <a:lstStyle/>
                    <a:p>
                      <a:pPr marL="290513" indent="-290513"/>
                      <a:r>
                        <a:rPr lang="en-US" sz="2400" dirty="0">
                          <a:solidFill>
                            <a:schemeClr val="accent5">
                              <a:lumMod val="75000"/>
                            </a:schemeClr>
                          </a:solidFill>
                          <a:latin typeface="Calibri" panose="020F0502020204030204" pitchFamily="34" charset="0"/>
                        </a:rPr>
                        <a:t>2. LIAs will accurately report 100% of the data required for performance measurement</a:t>
                      </a:r>
                      <a:r>
                        <a:rPr lang="en-US" sz="2400" baseline="0" dirty="0">
                          <a:solidFill>
                            <a:schemeClr val="accent5">
                              <a:lumMod val="75000"/>
                            </a:schemeClr>
                          </a:solidFill>
                          <a:latin typeface="Calibri" panose="020F0502020204030204" pitchFamily="34" charset="0"/>
                        </a:rPr>
                        <a:t> benchmarks.</a:t>
                      </a:r>
                      <a:endParaRPr lang="en-US" sz="2400" dirty="0">
                        <a:solidFill>
                          <a:schemeClr val="accent5">
                            <a:lumMod val="75000"/>
                          </a:schemeClr>
                        </a:solidFill>
                        <a:latin typeface="Calibri" panose="020F0502020204030204" pitchFamily="34" charset="0"/>
                      </a:endParaRP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a:latin typeface="Calibri" panose="020F0502020204030204" pitchFamily="34" charset="0"/>
                      </a:endParaRPr>
                    </a:p>
                  </a:txBody>
                  <a:tcPr>
                    <a:noFill/>
                  </a:tcPr>
                </a:tc>
                <a:extLst>
                  <a:ext uri="{0D108BD9-81ED-4DB2-BD59-A6C34878D82A}">
                    <a16:rowId xmlns:a16="http://schemas.microsoft.com/office/drawing/2014/main" val="10002"/>
                  </a:ext>
                </a:extLst>
              </a:tr>
              <a:tr h="1151914">
                <a:tc>
                  <a:txBody>
                    <a:bodyPr/>
                    <a:lstStyle/>
                    <a:p>
                      <a:pPr marL="290513" indent="-290513"/>
                      <a:r>
                        <a:rPr lang="en-US" sz="2400" dirty="0">
                          <a:solidFill>
                            <a:schemeClr val="accent5">
                              <a:lumMod val="75000"/>
                            </a:schemeClr>
                          </a:solidFill>
                          <a:latin typeface="Calibri" panose="020F0502020204030204" pitchFamily="34" charset="0"/>
                        </a:rPr>
                        <a:t>3. Home visitors will increase depression referral acceptance rates from 25% to 75% by December 2018.</a:t>
                      </a: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dirty="0">
                        <a:latin typeface="Calibri" panose="020F0502020204030204" pitchFamily="34" charset="0"/>
                      </a:endParaRPr>
                    </a:p>
                  </a:txBody>
                  <a:tcPr>
                    <a:noFill/>
                  </a:tcPr>
                </a:tc>
                <a:extLst>
                  <a:ext uri="{0D108BD9-81ED-4DB2-BD59-A6C34878D82A}">
                    <a16:rowId xmlns:a16="http://schemas.microsoft.com/office/drawing/2014/main" val="10003"/>
                  </a:ext>
                </a:extLst>
              </a:tr>
            </a:tbl>
          </a:graphicData>
        </a:graphic>
      </p:graphicFrame>
      <p:pic>
        <p:nvPicPr>
          <p:cNvPr id="7"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561" y="2394577"/>
            <a:ext cx="601657" cy="3556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7906258" y="152400"/>
            <a:ext cx="1161542" cy="1110343"/>
            <a:chOff x="8077200" y="152400"/>
            <a:chExt cx="1161542" cy="1110343"/>
          </a:xfrm>
        </p:grpSpPr>
        <p:sp>
          <p:nvSpPr>
            <p:cNvPr id="16" name="Oval 15"/>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
        <p:nvSpPr>
          <p:cNvPr id="12" name="Title 1"/>
          <p:cNvSpPr>
            <a:spLocks noGrp="1"/>
          </p:cNvSpPr>
          <p:nvPr>
            <p:ph type="title"/>
          </p:nvPr>
        </p:nvSpPr>
        <p:spPr>
          <a:xfrm>
            <a:off x="457200" y="533400"/>
            <a:ext cx="8229600" cy="990600"/>
          </a:xfrm>
        </p:spPr>
        <p:txBody>
          <a:bodyPr/>
          <a:lstStyle/>
          <a:p>
            <a:r>
              <a:rPr lang="en-US" dirty="0"/>
              <a:t>Is the Aim Relevant?</a:t>
            </a:r>
          </a:p>
        </p:txBody>
      </p:sp>
      <p:pic>
        <p:nvPicPr>
          <p:cNvPr id="13"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561" y="3531297"/>
            <a:ext cx="601657" cy="355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521" y="4757920"/>
            <a:ext cx="601657" cy="35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76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CQI Training Overview</a:t>
            </a:r>
          </a:p>
        </p:txBody>
      </p:sp>
      <p:sp>
        <p:nvSpPr>
          <p:cNvPr id="3" name="Content Placeholder 2"/>
          <p:cNvSpPr>
            <a:spLocks noGrp="1"/>
          </p:cNvSpPr>
          <p:nvPr>
            <p:ph idx="1"/>
          </p:nvPr>
        </p:nvSpPr>
        <p:spPr>
          <a:xfrm>
            <a:off x="1257300" y="1466850"/>
            <a:ext cx="7562850" cy="4876800"/>
          </a:xfrm>
        </p:spPr>
        <p:txBody>
          <a:bodyPr>
            <a:noAutofit/>
          </a:bodyPr>
          <a:lstStyle/>
          <a:p>
            <a:pPr marL="0" indent="0">
              <a:lnSpc>
                <a:spcPts val="4000"/>
              </a:lnSpc>
              <a:spcBef>
                <a:spcPts val="0"/>
              </a:spcBef>
              <a:buNone/>
            </a:pPr>
            <a:r>
              <a:rPr lang="en-US" dirty="0">
                <a:solidFill>
                  <a:schemeClr val="bg1">
                    <a:lumMod val="75000"/>
                  </a:schemeClr>
                </a:solidFill>
              </a:rPr>
              <a:t>Introduction to CQI</a:t>
            </a:r>
          </a:p>
          <a:p>
            <a:pPr marL="0" indent="0">
              <a:lnSpc>
                <a:spcPts val="4000"/>
              </a:lnSpc>
              <a:spcBef>
                <a:spcPts val="0"/>
              </a:spcBef>
              <a:buNone/>
            </a:pPr>
            <a:r>
              <a:rPr lang="en-US" dirty="0">
                <a:solidFill>
                  <a:schemeClr val="bg1">
                    <a:lumMod val="75000"/>
                  </a:schemeClr>
                </a:solidFill>
              </a:rPr>
              <a:t>Using Data to Drive CQI and Identify Topics</a:t>
            </a:r>
          </a:p>
          <a:p>
            <a:pPr marL="0" indent="0">
              <a:lnSpc>
                <a:spcPts val="4000"/>
              </a:lnSpc>
              <a:spcBef>
                <a:spcPts val="0"/>
              </a:spcBef>
              <a:buNone/>
            </a:pPr>
            <a:r>
              <a:rPr lang="en-US" dirty="0">
                <a:solidFill>
                  <a:schemeClr val="bg1">
                    <a:lumMod val="75000"/>
                  </a:schemeClr>
                </a:solidFill>
              </a:rPr>
              <a:t>Creating the CQI Culture and Forming a Team</a:t>
            </a:r>
          </a:p>
          <a:p>
            <a:pPr marL="0" indent="0">
              <a:lnSpc>
                <a:spcPts val="4000"/>
              </a:lnSpc>
              <a:spcBef>
                <a:spcPts val="0"/>
              </a:spcBef>
              <a:buNone/>
            </a:pPr>
            <a:r>
              <a:rPr lang="en-US" sz="2600" b="1" dirty="0">
                <a:solidFill>
                  <a:srgbClr val="37537B"/>
                </a:solidFill>
              </a:rPr>
              <a:t>Creating SMART Aims</a:t>
            </a:r>
          </a:p>
          <a:p>
            <a:pPr marL="0" indent="0">
              <a:lnSpc>
                <a:spcPts val="4000"/>
              </a:lnSpc>
              <a:spcBef>
                <a:spcPts val="0"/>
              </a:spcBef>
              <a:buNone/>
            </a:pPr>
            <a:r>
              <a:rPr lang="en-US" dirty="0">
                <a:solidFill>
                  <a:schemeClr val="bg1">
                    <a:lumMod val="75000"/>
                  </a:schemeClr>
                </a:solidFill>
              </a:rPr>
              <a:t>Understanding the PDSA Process &amp; Measurement</a:t>
            </a:r>
          </a:p>
          <a:p>
            <a:pPr marL="0" indent="0">
              <a:lnSpc>
                <a:spcPts val="4000"/>
              </a:lnSpc>
              <a:spcBef>
                <a:spcPts val="0"/>
              </a:spcBef>
              <a:buNone/>
            </a:pPr>
            <a:r>
              <a:rPr lang="en-US" dirty="0">
                <a:solidFill>
                  <a:schemeClr val="bg1">
                    <a:lumMod val="75000"/>
                  </a:schemeClr>
                </a:solidFill>
              </a:rPr>
              <a:t>CQI Tools I: Process Maps</a:t>
            </a:r>
          </a:p>
          <a:p>
            <a:pPr marL="0" indent="0">
              <a:lnSpc>
                <a:spcPts val="4000"/>
              </a:lnSpc>
              <a:spcBef>
                <a:spcPts val="0"/>
              </a:spcBef>
              <a:buNone/>
            </a:pPr>
            <a:r>
              <a:rPr lang="en-US" dirty="0">
                <a:solidFill>
                  <a:schemeClr val="bg1">
                    <a:lumMod val="75000"/>
                  </a:schemeClr>
                </a:solidFill>
              </a:rPr>
              <a:t>CQI Tools II: Root Cause Analysis Tools</a:t>
            </a:r>
          </a:p>
          <a:p>
            <a:pPr marL="0" indent="0">
              <a:lnSpc>
                <a:spcPts val="4000"/>
              </a:lnSpc>
              <a:spcBef>
                <a:spcPts val="0"/>
              </a:spcBef>
              <a:buNone/>
            </a:pPr>
            <a:r>
              <a:rPr lang="en-US" dirty="0">
                <a:solidFill>
                  <a:schemeClr val="bg1">
                    <a:lumMod val="75000"/>
                  </a:schemeClr>
                </a:solidFill>
              </a:rPr>
              <a:t>CQI Tools III: Key Driver Diagrams</a:t>
            </a:r>
          </a:p>
          <a:p>
            <a:pPr marL="0" indent="0">
              <a:lnSpc>
                <a:spcPts val="4000"/>
              </a:lnSpc>
              <a:spcBef>
                <a:spcPts val="0"/>
              </a:spcBef>
              <a:buNone/>
            </a:pPr>
            <a:r>
              <a:rPr lang="en-US" dirty="0">
                <a:solidFill>
                  <a:schemeClr val="bg1">
                    <a:lumMod val="75000"/>
                  </a:schemeClr>
                </a:solidFill>
              </a:rPr>
              <a:t>Reliability Concepts and Sustaining Gains</a:t>
            </a: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p:txBody>
      </p:sp>
      <p:sp>
        <p:nvSpPr>
          <p:cNvPr id="5" name="Content Placeholder 2"/>
          <p:cNvSpPr txBox="1">
            <a:spLocks/>
          </p:cNvSpPr>
          <p:nvPr/>
        </p:nvSpPr>
        <p:spPr>
          <a:xfrm>
            <a:off x="609600" y="1524000"/>
            <a:ext cx="514350" cy="487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ts val="4000"/>
              </a:lnSpc>
              <a:spcBef>
                <a:spcPts val="0"/>
              </a:spcBef>
              <a:buFont typeface="Arial" pitchFamily="34" charset="0"/>
              <a:buNone/>
            </a:pPr>
            <a:r>
              <a:rPr lang="en-US" sz="3600" b="1" dirty="0">
                <a:solidFill>
                  <a:schemeClr val="tx2">
                    <a:lumMod val="40000"/>
                    <a:lumOff val="60000"/>
                  </a:schemeClr>
                </a:solidFill>
              </a:rPr>
              <a:t>1</a:t>
            </a:r>
          </a:p>
          <a:p>
            <a:pPr marL="0" indent="0">
              <a:lnSpc>
                <a:spcPts val="4000"/>
              </a:lnSpc>
              <a:spcBef>
                <a:spcPts val="0"/>
              </a:spcBef>
              <a:buFont typeface="Arial" pitchFamily="34" charset="0"/>
              <a:buNone/>
            </a:pPr>
            <a:r>
              <a:rPr lang="en-US" sz="3600" b="1" dirty="0">
                <a:solidFill>
                  <a:schemeClr val="tx2">
                    <a:lumMod val="40000"/>
                    <a:lumOff val="60000"/>
                  </a:schemeClr>
                </a:solidFill>
              </a:rPr>
              <a:t>2</a:t>
            </a:r>
          </a:p>
          <a:p>
            <a:pPr marL="0" indent="0">
              <a:lnSpc>
                <a:spcPts val="4000"/>
              </a:lnSpc>
              <a:spcBef>
                <a:spcPts val="0"/>
              </a:spcBef>
              <a:buFont typeface="Arial" pitchFamily="34" charset="0"/>
              <a:buNone/>
            </a:pPr>
            <a:r>
              <a:rPr lang="en-US" sz="3600" b="1" dirty="0">
                <a:solidFill>
                  <a:schemeClr val="tx2">
                    <a:lumMod val="40000"/>
                    <a:lumOff val="60000"/>
                  </a:schemeClr>
                </a:solidFill>
              </a:rPr>
              <a:t>3</a:t>
            </a:r>
          </a:p>
          <a:p>
            <a:pPr marL="0" indent="0">
              <a:lnSpc>
                <a:spcPts val="4000"/>
              </a:lnSpc>
              <a:spcBef>
                <a:spcPts val="0"/>
              </a:spcBef>
              <a:buFont typeface="Arial" pitchFamily="34" charset="0"/>
              <a:buNone/>
            </a:pPr>
            <a:r>
              <a:rPr lang="en-US" sz="3600" b="1" dirty="0">
                <a:solidFill>
                  <a:schemeClr val="tx2">
                    <a:lumMod val="40000"/>
                    <a:lumOff val="60000"/>
                  </a:schemeClr>
                </a:solidFill>
              </a:rPr>
              <a:t>4</a:t>
            </a:r>
          </a:p>
          <a:p>
            <a:pPr marL="0" indent="0">
              <a:lnSpc>
                <a:spcPts val="4000"/>
              </a:lnSpc>
              <a:spcBef>
                <a:spcPts val="0"/>
              </a:spcBef>
              <a:buFont typeface="Arial" pitchFamily="34" charset="0"/>
              <a:buNone/>
            </a:pPr>
            <a:r>
              <a:rPr lang="en-US" sz="3600" b="1" dirty="0">
                <a:solidFill>
                  <a:schemeClr val="tx2">
                    <a:lumMod val="40000"/>
                    <a:lumOff val="60000"/>
                  </a:schemeClr>
                </a:solidFill>
              </a:rPr>
              <a:t>5</a:t>
            </a:r>
          </a:p>
          <a:p>
            <a:pPr marL="0" indent="0">
              <a:lnSpc>
                <a:spcPts val="4000"/>
              </a:lnSpc>
              <a:spcBef>
                <a:spcPts val="0"/>
              </a:spcBef>
              <a:buFont typeface="Arial" pitchFamily="34" charset="0"/>
              <a:buNone/>
            </a:pPr>
            <a:r>
              <a:rPr lang="en-US" sz="3600" b="1" dirty="0">
                <a:solidFill>
                  <a:schemeClr val="tx2">
                    <a:lumMod val="40000"/>
                    <a:lumOff val="60000"/>
                  </a:schemeClr>
                </a:solidFill>
              </a:rPr>
              <a:t>6</a:t>
            </a:r>
          </a:p>
          <a:p>
            <a:pPr marL="0" indent="0">
              <a:lnSpc>
                <a:spcPts val="4000"/>
              </a:lnSpc>
              <a:spcBef>
                <a:spcPts val="0"/>
              </a:spcBef>
              <a:buFont typeface="Arial" pitchFamily="34" charset="0"/>
              <a:buNone/>
            </a:pPr>
            <a:r>
              <a:rPr lang="en-US" sz="3600" b="1" dirty="0">
                <a:solidFill>
                  <a:schemeClr val="tx2">
                    <a:lumMod val="40000"/>
                    <a:lumOff val="60000"/>
                  </a:schemeClr>
                </a:solidFill>
              </a:rPr>
              <a:t>7</a:t>
            </a:r>
          </a:p>
          <a:p>
            <a:pPr marL="0" indent="0">
              <a:lnSpc>
                <a:spcPts val="4000"/>
              </a:lnSpc>
              <a:spcBef>
                <a:spcPts val="0"/>
              </a:spcBef>
              <a:buFont typeface="Arial" pitchFamily="34" charset="0"/>
              <a:buNone/>
            </a:pPr>
            <a:r>
              <a:rPr lang="en-US" sz="3600" b="1" dirty="0">
                <a:solidFill>
                  <a:schemeClr val="tx2">
                    <a:lumMod val="40000"/>
                    <a:lumOff val="60000"/>
                  </a:schemeClr>
                </a:solidFill>
              </a:rPr>
              <a:t>8</a:t>
            </a:r>
          </a:p>
          <a:p>
            <a:pPr marL="0" indent="0">
              <a:lnSpc>
                <a:spcPts val="4000"/>
              </a:lnSpc>
              <a:spcBef>
                <a:spcPts val="0"/>
              </a:spcBef>
              <a:buFont typeface="Arial" pitchFamily="34" charset="0"/>
              <a:buNone/>
            </a:pPr>
            <a:r>
              <a:rPr lang="en-US" sz="3600" b="1" dirty="0">
                <a:solidFill>
                  <a:schemeClr val="tx2">
                    <a:lumMod val="40000"/>
                    <a:lumOff val="60000"/>
                  </a:schemeClr>
                </a:solidFill>
              </a:rPr>
              <a:t>9</a:t>
            </a: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p:txBody>
      </p:sp>
    </p:spTree>
    <p:extLst>
      <p:ext uri="{BB962C8B-B14F-4D97-AF65-F5344CB8AC3E}">
        <p14:creationId xmlns:p14="http://schemas.microsoft.com/office/powerpoint/2010/main" val="989678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545840" cy="1783080"/>
          </a:xfrm>
        </p:spPr>
        <p:txBody>
          <a:bodyPr>
            <a:normAutofit/>
          </a:bodyPr>
          <a:lstStyle/>
          <a:p>
            <a:r>
              <a:rPr lang="en-US" sz="5400" dirty="0">
                <a:solidFill>
                  <a:schemeClr val="tx2">
                    <a:lumMod val="20000"/>
                    <a:lumOff val="80000"/>
                  </a:schemeClr>
                </a:solidFill>
              </a:rPr>
              <a:t>SMAR</a:t>
            </a:r>
            <a:r>
              <a:rPr lang="en-US" sz="5400" b="1" dirty="0"/>
              <a:t>T – </a:t>
            </a:r>
            <a:br>
              <a:rPr lang="en-US" sz="5400" b="1" dirty="0"/>
            </a:br>
            <a:r>
              <a:rPr lang="en-US" sz="5400" b="1" dirty="0"/>
              <a:t>Time-bound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2941" b="15612"/>
          <a:stretch/>
        </p:blipFill>
        <p:spPr>
          <a:xfrm>
            <a:off x="0" y="2502568"/>
            <a:ext cx="9144000" cy="4355432"/>
          </a:xfrm>
          <a:prstGeom prst="rect">
            <a:avLst/>
          </a:prstGeom>
        </p:spPr>
      </p:pic>
    </p:spTree>
    <p:extLst>
      <p:ext uri="{BB962C8B-B14F-4D97-AF65-F5344CB8AC3E}">
        <p14:creationId xmlns:p14="http://schemas.microsoft.com/office/powerpoint/2010/main" val="2267346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85976964"/>
              </p:ext>
            </p:extLst>
          </p:nvPr>
        </p:nvGraphicFramePr>
        <p:xfrm>
          <a:off x="543560" y="1681320"/>
          <a:ext cx="7772400" cy="3779520"/>
        </p:xfrm>
        <a:graphic>
          <a:graphicData uri="http://schemas.openxmlformats.org/drawingml/2006/table">
            <a:tbl>
              <a:tblPr firstRow="1" bandRow="1">
                <a:tableStyleId>{7DF18680-E054-41AD-8BC1-D1AEF772440D}</a:tableStyleId>
              </a:tblPr>
              <a:tblGrid>
                <a:gridCol w="5089072">
                  <a:extLst>
                    <a:ext uri="{9D8B030D-6E8A-4147-A177-3AD203B41FA5}">
                      <a16:colId xmlns:a16="http://schemas.microsoft.com/office/drawing/2014/main" val="20000"/>
                    </a:ext>
                  </a:extLst>
                </a:gridCol>
                <a:gridCol w="1387928">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289720">
                <a:tc>
                  <a:txBody>
                    <a:bodyPr/>
                    <a:lstStyle/>
                    <a:p>
                      <a:endParaRPr lang="en-US">
                        <a:latin typeface="Calibri" panose="020F0502020204030204" pitchFamily="34" charset="0"/>
                      </a:endParaRPr>
                    </a:p>
                  </a:txBody>
                  <a:tcPr/>
                </a:tc>
                <a:tc>
                  <a:txBody>
                    <a:bodyPr/>
                    <a:lstStyle/>
                    <a:p>
                      <a:pPr marL="0" algn="ctr" defTabSz="914400" rtl="0" eaLnBrk="1" latinLnBrk="0" hangingPunct="1"/>
                      <a:r>
                        <a:rPr lang="en-US" sz="3200" b="0" kern="1200">
                          <a:latin typeface="Calibri" panose="020F0502020204030204" pitchFamily="34" charset="0"/>
                        </a:rPr>
                        <a:t>Yes</a:t>
                      </a:r>
                      <a:endParaRPr lang="en-US" sz="3200" b="0" kern="1200">
                        <a:solidFill>
                          <a:schemeClr val="lt1"/>
                        </a:solidFill>
                        <a:latin typeface="Calibri" panose="020F0502020204030204" pitchFamily="34" charset="0"/>
                        <a:ea typeface="+mn-ea"/>
                        <a:cs typeface="+mn-cs"/>
                      </a:endParaRPr>
                    </a:p>
                  </a:txBody>
                  <a:tcPr/>
                </a:tc>
                <a:tc>
                  <a:txBody>
                    <a:bodyPr/>
                    <a:lstStyle/>
                    <a:p>
                      <a:pPr marL="0" algn="ctr" defTabSz="914400" rtl="0" eaLnBrk="1" latinLnBrk="0" hangingPunct="1"/>
                      <a:r>
                        <a:rPr lang="en-US" sz="3200" b="0" kern="1200">
                          <a:latin typeface="Calibri" panose="020F0502020204030204" pitchFamily="34" charset="0"/>
                        </a:rPr>
                        <a:t>No</a:t>
                      </a:r>
                      <a:endParaRPr lang="en-US" sz="3200" b="0" kern="1200">
                        <a:solidFill>
                          <a:schemeClr val="lt1"/>
                        </a:solidFill>
                        <a:latin typeface="Calibri" panose="020F0502020204030204" pitchFamily="34" charset="0"/>
                        <a:ea typeface="+mn-ea"/>
                        <a:cs typeface="+mn-cs"/>
                      </a:endParaRPr>
                    </a:p>
                  </a:txBody>
                  <a:tcPr/>
                </a:tc>
                <a:extLst>
                  <a:ext uri="{0D108BD9-81ED-4DB2-BD59-A6C34878D82A}">
                    <a16:rowId xmlns:a16="http://schemas.microsoft.com/office/drawing/2014/main" val="10000"/>
                  </a:ext>
                </a:extLst>
              </a:tr>
              <a:tr h="801331">
                <a:tc>
                  <a:txBody>
                    <a:bodyPr/>
                    <a:lstStyle/>
                    <a:p>
                      <a:pPr marL="290513" indent="-290513"/>
                      <a:r>
                        <a:rPr lang="en-US" sz="2400" dirty="0">
                          <a:solidFill>
                            <a:schemeClr val="accent5">
                              <a:lumMod val="75000"/>
                            </a:schemeClr>
                          </a:solidFill>
                          <a:latin typeface="Calibri" panose="020F0502020204030204" pitchFamily="34" charset="0"/>
                        </a:rPr>
                        <a:t>1. A</a:t>
                      </a:r>
                      <a:r>
                        <a:rPr lang="en-US" sz="2400" baseline="0" dirty="0">
                          <a:solidFill>
                            <a:schemeClr val="accent5">
                              <a:lumMod val="75000"/>
                            </a:schemeClr>
                          </a:solidFill>
                          <a:latin typeface="Calibri" panose="020F0502020204030204" pitchFamily="34" charset="0"/>
                        </a:rPr>
                        <a:t>ll families will attend the parent group with their children this month. </a:t>
                      </a:r>
                      <a:endParaRPr lang="en-US" sz="2400" dirty="0">
                        <a:solidFill>
                          <a:schemeClr val="accent5">
                            <a:lumMod val="75000"/>
                          </a:schemeClr>
                        </a:solidFill>
                        <a:latin typeface="Calibri" panose="020F0502020204030204" pitchFamily="34" charset="0"/>
                      </a:endParaRP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a:latin typeface="Calibri" panose="020F0502020204030204" pitchFamily="34" charset="0"/>
                      </a:endParaRPr>
                    </a:p>
                  </a:txBody>
                  <a:tcPr>
                    <a:noFill/>
                  </a:tcPr>
                </a:tc>
                <a:extLst>
                  <a:ext uri="{0D108BD9-81ED-4DB2-BD59-A6C34878D82A}">
                    <a16:rowId xmlns:a16="http://schemas.microsoft.com/office/drawing/2014/main" val="10001"/>
                  </a:ext>
                </a:extLst>
              </a:tr>
              <a:tr h="1151914">
                <a:tc>
                  <a:txBody>
                    <a:bodyPr/>
                    <a:lstStyle/>
                    <a:p>
                      <a:pPr marL="290513" indent="-290513"/>
                      <a:r>
                        <a:rPr lang="en-US" sz="2400" dirty="0">
                          <a:solidFill>
                            <a:schemeClr val="accent5">
                              <a:lumMod val="75000"/>
                            </a:schemeClr>
                          </a:solidFill>
                          <a:latin typeface="Calibri" panose="020F0502020204030204" pitchFamily="34" charset="0"/>
                        </a:rPr>
                        <a:t>2. Over</a:t>
                      </a:r>
                      <a:r>
                        <a:rPr lang="en-US" sz="2400" baseline="0" dirty="0">
                          <a:solidFill>
                            <a:schemeClr val="accent5">
                              <a:lumMod val="75000"/>
                            </a:schemeClr>
                          </a:solidFill>
                          <a:latin typeface="Calibri" panose="020F0502020204030204" pitchFamily="34" charset="0"/>
                        </a:rPr>
                        <a:t> the next year, we plan to support 25% more parents in finding a medical home. </a:t>
                      </a:r>
                      <a:endParaRPr lang="en-US" sz="2400" dirty="0">
                        <a:solidFill>
                          <a:schemeClr val="accent5">
                            <a:lumMod val="75000"/>
                          </a:schemeClr>
                        </a:solidFill>
                        <a:latin typeface="Calibri" panose="020F0502020204030204" pitchFamily="34" charset="0"/>
                      </a:endParaRP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a:latin typeface="Calibri" panose="020F0502020204030204" pitchFamily="34" charset="0"/>
                      </a:endParaRPr>
                    </a:p>
                  </a:txBody>
                  <a:tcPr>
                    <a:noFill/>
                  </a:tcPr>
                </a:tc>
                <a:extLst>
                  <a:ext uri="{0D108BD9-81ED-4DB2-BD59-A6C34878D82A}">
                    <a16:rowId xmlns:a16="http://schemas.microsoft.com/office/drawing/2014/main" val="10002"/>
                  </a:ext>
                </a:extLst>
              </a:tr>
              <a:tr h="1151914">
                <a:tc>
                  <a:txBody>
                    <a:bodyPr/>
                    <a:lstStyle/>
                    <a:p>
                      <a:pPr marL="290513" indent="-290513"/>
                      <a:r>
                        <a:rPr lang="en-US" sz="2400" dirty="0">
                          <a:solidFill>
                            <a:schemeClr val="accent5">
                              <a:lumMod val="75000"/>
                            </a:schemeClr>
                          </a:solidFill>
                          <a:latin typeface="Calibri" panose="020F0502020204030204" pitchFamily="34" charset="0"/>
                        </a:rPr>
                        <a:t>3. By December 31, 2018, we</a:t>
                      </a:r>
                      <a:r>
                        <a:rPr lang="en-US" sz="2400" baseline="0" dirty="0">
                          <a:solidFill>
                            <a:schemeClr val="accent5">
                              <a:lumMod val="75000"/>
                            </a:schemeClr>
                          </a:solidFill>
                          <a:latin typeface="Calibri" panose="020F0502020204030204" pitchFamily="34" charset="0"/>
                        </a:rPr>
                        <a:t> will decrease the number of caregivers using tobacco by 20%. </a:t>
                      </a:r>
                      <a:endParaRPr lang="en-US" sz="2400" dirty="0">
                        <a:solidFill>
                          <a:schemeClr val="accent5">
                            <a:lumMod val="75000"/>
                          </a:schemeClr>
                        </a:solidFill>
                        <a:latin typeface="Calibri" panose="020F0502020204030204" pitchFamily="34" charset="0"/>
                      </a:endParaRPr>
                    </a:p>
                  </a:txBody>
                  <a:tcPr>
                    <a:noFill/>
                  </a:tcPr>
                </a:tc>
                <a:tc>
                  <a:txBody>
                    <a:bodyPr/>
                    <a:lstStyle/>
                    <a:p>
                      <a:pPr marL="0" algn="ctr" defTabSz="914400" rtl="0" eaLnBrk="1" latinLnBrk="0" hangingPunct="1"/>
                      <a:endParaRPr lang="en-US" sz="1800" kern="1200">
                        <a:solidFill>
                          <a:schemeClr val="dk1"/>
                        </a:solidFill>
                        <a:latin typeface="Calibri" panose="020F0502020204030204" pitchFamily="34" charset="0"/>
                        <a:ea typeface="+mn-ea"/>
                        <a:cs typeface="+mn-cs"/>
                      </a:endParaRPr>
                    </a:p>
                  </a:txBody>
                  <a:tcPr>
                    <a:noFill/>
                  </a:tcPr>
                </a:tc>
                <a:tc>
                  <a:txBody>
                    <a:bodyPr/>
                    <a:lstStyle/>
                    <a:p>
                      <a:pPr algn="ctr"/>
                      <a:endParaRPr lang="en-US" dirty="0">
                        <a:latin typeface="Calibri" panose="020F0502020204030204" pitchFamily="34" charset="0"/>
                      </a:endParaRPr>
                    </a:p>
                  </a:txBody>
                  <a:tcPr>
                    <a:noFill/>
                  </a:tcPr>
                </a:tc>
                <a:extLst>
                  <a:ext uri="{0D108BD9-81ED-4DB2-BD59-A6C34878D82A}">
                    <a16:rowId xmlns:a16="http://schemas.microsoft.com/office/drawing/2014/main" val="10003"/>
                  </a:ext>
                </a:extLst>
              </a:tr>
            </a:tbl>
          </a:graphicData>
        </a:graphic>
      </p:graphicFrame>
      <p:pic>
        <p:nvPicPr>
          <p:cNvPr id="7"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561" y="2367281"/>
            <a:ext cx="601657" cy="3556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7906258" y="152400"/>
            <a:ext cx="1161542" cy="1110343"/>
            <a:chOff x="8077200" y="152400"/>
            <a:chExt cx="1161542" cy="1110343"/>
          </a:xfrm>
        </p:grpSpPr>
        <p:sp>
          <p:nvSpPr>
            <p:cNvPr id="16" name="Oval 15"/>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
        <p:nvSpPr>
          <p:cNvPr id="12" name="Title 1"/>
          <p:cNvSpPr>
            <a:spLocks noGrp="1"/>
          </p:cNvSpPr>
          <p:nvPr>
            <p:ph type="title"/>
          </p:nvPr>
        </p:nvSpPr>
        <p:spPr>
          <a:xfrm>
            <a:off x="457200" y="533400"/>
            <a:ext cx="8229600" cy="990600"/>
          </a:xfrm>
        </p:spPr>
        <p:txBody>
          <a:bodyPr/>
          <a:lstStyle/>
          <a:p>
            <a:r>
              <a:rPr lang="en-US" dirty="0"/>
              <a:t>Is the Aim Time-bound?</a:t>
            </a:r>
          </a:p>
        </p:txBody>
      </p:sp>
      <p:pic>
        <p:nvPicPr>
          <p:cNvPr id="13"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561" y="3299282"/>
            <a:ext cx="601657" cy="355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ill\AppData\Local\Microsoft\Windows\Temporary Internet Files\Content.IE5\NWNZEV81\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521" y="4348481"/>
            <a:ext cx="601657" cy="35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04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26" y="1503680"/>
            <a:ext cx="3568054" cy="4876800"/>
          </a:xfrm>
        </p:spPr>
        <p:txBody>
          <a:bodyPr>
            <a:noAutofit/>
          </a:bodyPr>
          <a:lstStyle/>
          <a:p>
            <a:pPr marL="0" indent="0" algn="r">
              <a:lnSpc>
                <a:spcPct val="100000"/>
              </a:lnSpc>
              <a:spcBef>
                <a:spcPts val="0"/>
              </a:spcBef>
              <a:buNone/>
            </a:pPr>
            <a:r>
              <a:rPr lang="en-US" sz="4400" b="1" dirty="0">
                <a:solidFill>
                  <a:srgbClr val="37537B"/>
                </a:solidFill>
              </a:rPr>
              <a:t>“</a:t>
            </a:r>
            <a:r>
              <a:rPr lang="en-US" sz="4400" b="1" i="1" dirty="0">
                <a:solidFill>
                  <a:srgbClr val="37537B"/>
                </a:solidFill>
              </a:rPr>
              <a:t>Some</a:t>
            </a:r>
            <a:r>
              <a:rPr lang="en-US" sz="4400" b="1" dirty="0">
                <a:solidFill>
                  <a:srgbClr val="37537B"/>
                </a:solidFill>
              </a:rPr>
              <a:t> is not a number, </a:t>
            </a:r>
            <a:r>
              <a:rPr lang="en-US" sz="4400" b="1" i="1" dirty="0">
                <a:solidFill>
                  <a:srgbClr val="37537B"/>
                </a:solidFill>
              </a:rPr>
              <a:t>soon</a:t>
            </a:r>
            <a:r>
              <a:rPr lang="en-US" sz="4400" b="1" dirty="0">
                <a:solidFill>
                  <a:srgbClr val="37537B"/>
                </a:solidFill>
              </a:rPr>
              <a:t> is not a time!” </a:t>
            </a:r>
            <a:r>
              <a:rPr lang="en-US" sz="4000" b="1" dirty="0">
                <a:solidFill>
                  <a:srgbClr val="37537B"/>
                </a:solidFill>
              </a:rPr>
              <a:t> </a:t>
            </a:r>
          </a:p>
          <a:p>
            <a:pPr marL="0" indent="0" algn="r">
              <a:lnSpc>
                <a:spcPct val="100000"/>
              </a:lnSpc>
              <a:spcBef>
                <a:spcPts val="0"/>
              </a:spcBef>
              <a:buNone/>
            </a:pPr>
            <a:r>
              <a:rPr lang="en-US" dirty="0"/>
              <a:t>    </a:t>
            </a:r>
          </a:p>
          <a:p>
            <a:pPr marL="0" indent="0" algn="r">
              <a:lnSpc>
                <a:spcPct val="100000"/>
              </a:lnSpc>
              <a:spcBef>
                <a:spcPts val="0"/>
              </a:spcBef>
              <a:buNone/>
            </a:pPr>
            <a:r>
              <a:rPr lang="en-US" sz="2200" dirty="0"/>
              <a:t>Don Berwick, Institute for Healthcare Improvement (IHI) </a:t>
            </a:r>
          </a:p>
        </p:txBody>
      </p:sp>
      <p:pic>
        <p:nvPicPr>
          <p:cNvPr id="5" name="Picture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17962" y="1684422"/>
            <a:ext cx="5226038" cy="3801978"/>
          </a:xfrm>
          <a:prstGeom prst="rect">
            <a:avLst/>
          </a:prstGeom>
        </p:spPr>
      </p:pic>
    </p:spTree>
    <p:extLst>
      <p:ext uri="{BB962C8B-B14F-4D97-AF65-F5344CB8AC3E}">
        <p14:creationId xmlns:p14="http://schemas.microsoft.com/office/powerpoint/2010/main" val="2393755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smart aim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0010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an Aim</a:t>
            </a:r>
          </a:p>
        </p:txBody>
      </p:sp>
      <p:sp>
        <p:nvSpPr>
          <p:cNvPr id="5" name="Content Placeholder 4"/>
          <p:cNvSpPr>
            <a:spLocks noGrp="1"/>
          </p:cNvSpPr>
          <p:nvPr>
            <p:ph idx="1"/>
          </p:nvPr>
        </p:nvSpPr>
        <p:spPr/>
        <p:txBody>
          <a:bodyPr/>
          <a:lstStyle/>
          <a:p>
            <a:endParaRPr lang="en-US"/>
          </a:p>
          <a:p>
            <a:endParaRPr lang="en-US"/>
          </a:p>
        </p:txBody>
      </p:sp>
      <p:sp>
        <p:nvSpPr>
          <p:cNvPr id="7" name="Content Placeholder 2"/>
          <p:cNvSpPr txBox="1">
            <a:spLocks/>
          </p:cNvSpPr>
          <p:nvPr/>
        </p:nvSpPr>
        <p:spPr>
          <a:xfrm>
            <a:off x="457200" y="1295400"/>
            <a:ext cx="82296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81C34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81C34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1C34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
                <a:srgbClr val="81C341"/>
              </a:buClr>
              <a:buSzTx/>
              <a:buFont typeface="Arial" pitchFamily="34" charset="0"/>
              <a:buNone/>
              <a:tabLst/>
              <a:defRPr/>
            </a:pPr>
            <a:endParaRPr kumimoji="0" lang="en-US" sz="3200" b="1" i="0" u="none" strike="noStrike" kern="1200" cap="none" spc="0" normalizeH="0" baseline="0" noProof="0" dirty="0">
              <a:ln>
                <a:noFill/>
              </a:ln>
              <a:solidFill>
                <a:schemeClr val="accent5">
                  <a:lumMod val="75000"/>
                </a:schemeClr>
              </a:solidFill>
              <a:effectLst/>
              <a:uLnTx/>
              <a:uFillTx/>
              <a:latin typeface="Arial" pitchFamily="34" charset="0"/>
            </a:endParaRPr>
          </a:p>
          <a:p>
            <a:pPr marL="0" marR="0" lvl="0" indent="0" algn="l" defTabSz="914400" rtl="0" eaLnBrk="1" fontAlgn="auto" latinLnBrk="0" hangingPunct="1">
              <a:lnSpc>
                <a:spcPct val="90000"/>
              </a:lnSpc>
              <a:spcBef>
                <a:spcPct val="20000"/>
              </a:spcBef>
              <a:spcAft>
                <a:spcPts val="0"/>
              </a:spcAft>
              <a:buClr>
                <a:srgbClr val="81C341"/>
              </a:buClr>
              <a:buSzTx/>
              <a:buFont typeface="Arial" pitchFamily="34" charset="0"/>
              <a:buNone/>
              <a:tabLst/>
              <a:defRPr/>
            </a:pPr>
            <a:r>
              <a:rPr lang="en-US" b="1" dirty="0">
                <a:solidFill>
                  <a:schemeClr val="accent5">
                    <a:lumMod val="75000"/>
                  </a:schemeClr>
                </a:solidFill>
                <a:latin typeface="Arial" pitchFamily="34" charset="0"/>
              </a:rPr>
              <a:t>By_______, _________ of ________ </a:t>
            </a:r>
            <a:endParaRPr kumimoji="0" lang="en-US" sz="3200" b="1" i="0" u="none" strike="noStrike" kern="1200" cap="none" spc="0" normalizeH="0" baseline="0" noProof="0" dirty="0">
              <a:ln>
                <a:noFill/>
              </a:ln>
              <a:solidFill>
                <a:schemeClr val="accent5">
                  <a:lumMod val="75000"/>
                </a:schemeClr>
              </a:solidFill>
              <a:effectLst/>
              <a:uLnTx/>
              <a:uFillTx/>
              <a:latin typeface="Arial" pitchFamily="34" charset="0"/>
            </a:endParaRPr>
          </a:p>
          <a:p>
            <a:pPr marL="0" marR="0" lvl="0" indent="0" algn="l" defTabSz="914400" rtl="0" eaLnBrk="1" fontAlgn="auto" latinLnBrk="0" hangingPunct="1">
              <a:lnSpc>
                <a:spcPct val="200000"/>
              </a:lnSpc>
              <a:spcBef>
                <a:spcPct val="20000"/>
              </a:spcBef>
              <a:spcAft>
                <a:spcPts val="0"/>
              </a:spcAft>
              <a:buClr>
                <a:srgbClr val="81C341"/>
              </a:buClr>
              <a:buSzTx/>
              <a:buFont typeface="Arial" pitchFamily="34" charset="0"/>
              <a:buNone/>
              <a:tabLst/>
              <a:defRPr/>
            </a:pPr>
            <a:r>
              <a:rPr lang="en-US" sz="1800" b="1" dirty="0">
                <a:solidFill>
                  <a:schemeClr val="accent5">
                    <a:lumMod val="75000"/>
                  </a:schemeClr>
                </a:solidFill>
                <a:latin typeface="Arial" pitchFamily="34" charset="0"/>
              </a:rPr>
              <a:t> </a:t>
            </a:r>
          </a:p>
          <a:p>
            <a:pPr marL="0" marR="0" lvl="0" indent="0" algn="l" defTabSz="914400" rtl="0" eaLnBrk="1" fontAlgn="auto" latinLnBrk="0" hangingPunct="1">
              <a:lnSpc>
                <a:spcPct val="200000"/>
              </a:lnSpc>
              <a:spcBef>
                <a:spcPct val="20000"/>
              </a:spcBef>
              <a:spcAft>
                <a:spcPts val="0"/>
              </a:spcAft>
              <a:buClr>
                <a:srgbClr val="81C341"/>
              </a:buClr>
              <a:buSzTx/>
              <a:buFont typeface="Arial" pitchFamily="34" charset="0"/>
              <a:buNone/>
              <a:tabLst/>
              <a:defRPr/>
            </a:pPr>
            <a:r>
              <a:rPr lang="en-US" b="1" dirty="0">
                <a:solidFill>
                  <a:schemeClr val="accent5">
                    <a:lumMod val="75000"/>
                  </a:schemeClr>
                </a:solidFill>
                <a:latin typeface="Arial" pitchFamily="34" charset="0"/>
              </a:rPr>
              <a:t>will ________________. </a:t>
            </a:r>
            <a:endParaRPr kumimoji="0" lang="en-US" sz="3200" b="1" i="0" u="none" strike="noStrike" kern="1200" cap="none" spc="0" normalizeH="0" baseline="0" noProof="0" dirty="0">
              <a:ln>
                <a:noFill/>
              </a:ln>
              <a:solidFill>
                <a:schemeClr val="accent5">
                  <a:lumMod val="75000"/>
                </a:schemeClr>
              </a:solidFill>
              <a:effectLst/>
              <a:uLnTx/>
              <a:uFillTx/>
              <a:latin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81C341"/>
              </a:buClr>
              <a:buSzTx/>
              <a:buFont typeface="Arial" pitchFamily="34" charset="0"/>
              <a:buChar char="•"/>
              <a:tabLst/>
              <a:defRPr/>
            </a:pPr>
            <a:endParaRPr kumimoji="0" lang="en-US" sz="3200" b="0" i="0" u="none" strike="noStrike" kern="1200" cap="none" spc="0" normalizeH="0" baseline="0" noProof="0" dirty="0">
              <a:ln>
                <a:noFill/>
              </a:ln>
              <a:solidFill>
                <a:schemeClr val="accent5">
                  <a:lumMod val="75000"/>
                </a:schemeClr>
              </a:solidFill>
              <a:effectLst/>
              <a:uLnTx/>
              <a:uFillTx/>
              <a:latin typeface="Calibri"/>
            </a:endParaRPr>
          </a:p>
        </p:txBody>
      </p:sp>
      <p:sp>
        <p:nvSpPr>
          <p:cNvPr id="8" name="TextBox 7"/>
          <p:cNvSpPr txBox="1"/>
          <p:nvPr/>
        </p:nvSpPr>
        <p:spPr>
          <a:xfrm>
            <a:off x="1371600" y="2362199"/>
            <a:ext cx="1447800" cy="369332"/>
          </a:xfrm>
          <a:prstGeom prst="rect">
            <a:avLst/>
          </a:prstGeom>
          <a:noFill/>
        </p:spPr>
        <p:txBody>
          <a:bodyPr wrap="square" rtlCol="0">
            <a:spAutoFit/>
          </a:bodyPr>
          <a:lstStyle/>
          <a:p>
            <a:r>
              <a:rPr lang="en-US">
                <a:solidFill>
                  <a:schemeClr val="accent4"/>
                </a:solidFill>
              </a:rPr>
              <a:t>(when)</a:t>
            </a:r>
            <a:endParaRPr lang="en-US"/>
          </a:p>
        </p:txBody>
      </p:sp>
      <p:sp>
        <p:nvSpPr>
          <p:cNvPr id="9" name="TextBox 8"/>
          <p:cNvSpPr txBox="1"/>
          <p:nvPr/>
        </p:nvSpPr>
        <p:spPr>
          <a:xfrm>
            <a:off x="2819400" y="2362199"/>
            <a:ext cx="2222672" cy="369332"/>
          </a:xfrm>
          <a:prstGeom prst="rect">
            <a:avLst/>
          </a:prstGeom>
          <a:noFill/>
        </p:spPr>
        <p:txBody>
          <a:bodyPr wrap="square" rtlCol="0">
            <a:spAutoFit/>
          </a:bodyPr>
          <a:lstStyle/>
          <a:p>
            <a:r>
              <a:rPr lang="en-US">
                <a:solidFill>
                  <a:schemeClr val="accent4"/>
                </a:solidFill>
              </a:rPr>
              <a:t>(#, % or % change)</a:t>
            </a:r>
            <a:endParaRPr lang="en-US"/>
          </a:p>
        </p:txBody>
      </p:sp>
      <p:sp>
        <p:nvSpPr>
          <p:cNvPr id="10" name="TextBox 9"/>
          <p:cNvSpPr txBox="1"/>
          <p:nvPr/>
        </p:nvSpPr>
        <p:spPr>
          <a:xfrm>
            <a:off x="6019800" y="2362199"/>
            <a:ext cx="2057400" cy="369332"/>
          </a:xfrm>
          <a:prstGeom prst="rect">
            <a:avLst/>
          </a:prstGeom>
          <a:noFill/>
        </p:spPr>
        <p:txBody>
          <a:bodyPr wrap="square" rtlCol="0">
            <a:spAutoFit/>
          </a:bodyPr>
          <a:lstStyle/>
          <a:p>
            <a:r>
              <a:rPr lang="en-US" dirty="0">
                <a:solidFill>
                  <a:schemeClr val="accent4"/>
                </a:solidFill>
              </a:rPr>
              <a:t>(whom)</a:t>
            </a:r>
            <a:endParaRPr lang="en-US" dirty="0"/>
          </a:p>
        </p:txBody>
      </p:sp>
      <p:sp>
        <p:nvSpPr>
          <p:cNvPr id="11" name="TextBox 10"/>
          <p:cNvSpPr txBox="1"/>
          <p:nvPr/>
        </p:nvSpPr>
        <p:spPr>
          <a:xfrm>
            <a:off x="1600200" y="4020855"/>
            <a:ext cx="3276600" cy="369332"/>
          </a:xfrm>
          <a:prstGeom prst="rect">
            <a:avLst/>
          </a:prstGeom>
          <a:noFill/>
        </p:spPr>
        <p:txBody>
          <a:bodyPr wrap="square" rtlCol="0">
            <a:spAutoFit/>
          </a:bodyPr>
          <a:lstStyle/>
          <a:p>
            <a:r>
              <a:rPr lang="en-US">
                <a:solidFill>
                  <a:schemeClr val="accent4"/>
                </a:solidFill>
              </a:rPr>
              <a:t>(what result, change, benefit)</a:t>
            </a:r>
            <a:endParaRPr lang="en-US"/>
          </a:p>
        </p:txBody>
      </p:sp>
    </p:spTree>
    <p:extLst>
      <p:ext uri="{BB962C8B-B14F-4D97-AF65-F5344CB8AC3E}">
        <p14:creationId xmlns:p14="http://schemas.microsoft.com/office/powerpoint/2010/main" val="1093160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an Aim</a:t>
            </a:r>
          </a:p>
        </p:txBody>
      </p:sp>
      <p:sp>
        <p:nvSpPr>
          <p:cNvPr id="5" name="Content Placeholder 4"/>
          <p:cNvSpPr>
            <a:spLocks noGrp="1"/>
          </p:cNvSpPr>
          <p:nvPr>
            <p:ph idx="1"/>
          </p:nvPr>
        </p:nvSpPr>
        <p:spPr/>
        <p:txBody>
          <a:bodyPr/>
          <a:lstStyle/>
          <a:p>
            <a:endParaRPr lang="en-US"/>
          </a:p>
          <a:p>
            <a:pPr marL="0" indent="0">
              <a:buNone/>
            </a:pPr>
            <a:endParaRPr lang="en-US"/>
          </a:p>
        </p:txBody>
      </p:sp>
      <p:sp>
        <p:nvSpPr>
          <p:cNvPr id="7" name="Content Placeholder 2"/>
          <p:cNvSpPr txBox="1">
            <a:spLocks/>
          </p:cNvSpPr>
          <p:nvPr/>
        </p:nvSpPr>
        <p:spPr>
          <a:xfrm>
            <a:off x="457200" y="1676400"/>
            <a:ext cx="82296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81C34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81C34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1C34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spcBef>
                <a:spcPct val="20000"/>
              </a:spcBef>
              <a:spcAft>
                <a:spcPts val="0"/>
              </a:spcAft>
              <a:buClr>
                <a:srgbClr val="81C341"/>
              </a:buClr>
              <a:buSzTx/>
              <a:buFont typeface="Arial" pitchFamily="34" charset="0"/>
              <a:buNone/>
              <a:tabLst/>
              <a:defRPr/>
            </a:pPr>
            <a:r>
              <a:rPr lang="en-US" dirty="0">
                <a:solidFill>
                  <a:schemeClr val="accent5">
                    <a:lumMod val="75000"/>
                  </a:schemeClr>
                </a:solidFill>
                <a:latin typeface="Arial" pitchFamily="34" charset="0"/>
              </a:rPr>
              <a:t>By</a:t>
            </a:r>
            <a:r>
              <a:rPr lang="en-US" b="1" dirty="0">
                <a:solidFill>
                  <a:schemeClr val="accent5">
                    <a:lumMod val="75000"/>
                  </a:schemeClr>
                </a:solidFill>
                <a:latin typeface="Arial" pitchFamily="34" charset="0"/>
              </a:rPr>
              <a:t> </a:t>
            </a:r>
            <a:r>
              <a:rPr lang="en-US" b="1" u="sng" dirty="0">
                <a:solidFill>
                  <a:schemeClr val="accent5">
                    <a:lumMod val="75000"/>
                  </a:schemeClr>
                </a:solidFill>
                <a:latin typeface="Arial" pitchFamily="34" charset="0"/>
              </a:rPr>
              <a:t>December 31, 2018</a:t>
            </a:r>
            <a:r>
              <a:rPr lang="en-US" b="1" dirty="0">
                <a:solidFill>
                  <a:schemeClr val="accent5">
                    <a:lumMod val="75000"/>
                  </a:schemeClr>
                </a:solidFill>
                <a:latin typeface="Arial" pitchFamily="34" charset="0"/>
              </a:rPr>
              <a:t>, </a:t>
            </a:r>
            <a:r>
              <a:rPr lang="en-US" b="1" u="sng" dirty="0">
                <a:solidFill>
                  <a:schemeClr val="accent5">
                    <a:lumMod val="75000"/>
                  </a:schemeClr>
                </a:solidFill>
                <a:latin typeface="Arial" pitchFamily="34" charset="0"/>
              </a:rPr>
              <a:t>95%</a:t>
            </a:r>
            <a:r>
              <a:rPr lang="en-US" b="1" dirty="0">
                <a:solidFill>
                  <a:schemeClr val="accent5">
                    <a:lumMod val="75000"/>
                  </a:schemeClr>
                </a:solidFill>
                <a:latin typeface="Arial" pitchFamily="34" charset="0"/>
              </a:rPr>
              <a:t> </a:t>
            </a:r>
            <a:r>
              <a:rPr lang="en-US" dirty="0">
                <a:solidFill>
                  <a:schemeClr val="accent5">
                    <a:lumMod val="75000"/>
                  </a:schemeClr>
                </a:solidFill>
                <a:latin typeface="Arial" pitchFamily="34" charset="0"/>
              </a:rPr>
              <a:t>of</a:t>
            </a:r>
            <a:r>
              <a:rPr lang="en-US" b="1" dirty="0">
                <a:solidFill>
                  <a:schemeClr val="accent5">
                    <a:lumMod val="75000"/>
                  </a:schemeClr>
                </a:solidFill>
                <a:latin typeface="Arial" pitchFamily="34" charset="0"/>
              </a:rPr>
              <a:t> </a:t>
            </a:r>
          </a:p>
          <a:p>
            <a:pPr marL="0" marR="0" lvl="0" indent="0" algn="l" defTabSz="914400" rtl="0" eaLnBrk="1" fontAlgn="auto" latinLnBrk="0" hangingPunct="1">
              <a:spcBef>
                <a:spcPct val="20000"/>
              </a:spcBef>
              <a:spcAft>
                <a:spcPts val="0"/>
              </a:spcAft>
              <a:buClr>
                <a:srgbClr val="81C341"/>
              </a:buClr>
              <a:buSzTx/>
              <a:buFont typeface="Arial" pitchFamily="34" charset="0"/>
              <a:buNone/>
              <a:tabLst/>
              <a:defRPr/>
            </a:pPr>
            <a:endParaRPr lang="en-US" b="1" dirty="0">
              <a:solidFill>
                <a:schemeClr val="accent5">
                  <a:lumMod val="75000"/>
                </a:schemeClr>
              </a:solidFill>
              <a:latin typeface="Arial" pitchFamily="34" charset="0"/>
            </a:endParaRPr>
          </a:p>
          <a:p>
            <a:pPr marL="0" marR="0" lvl="0" indent="0" algn="l" defTabSz="914400" rtl="0" eaLnBrk="1" fontAlgn="auto" latinLnBrk="0" hangingPunct="1">
              <a:spcBef>
                <a:spcPct val="20000"/>
              </a:spcBef>
              <a:spcAft>
                <a:spcPts val="0"/>
              </a:spcAft>
              <a:buClr>
                <a:srgbClr val="81C341"/>
              </a:buClr>
              <a:buSzTx/>
              <a:buFont typeface="Arial" pitchFamily="34" charset="0"/>
              <a:buNone/>
              <a:tabLst/>
              <a:defRPr/>
            </a:pPr>
            <a:r>
              <a:rPr lang="en-US" b="1" u="sng" dirty="0">
                <a:solidFill>
                  <a:schemeClr val="accent5">
                    <a:lumMod val="75000"/>
                  </a:schemeClr>
                </a:solidFill>
                <a:latin typeface="Arial" pitchFamily="34" charset="0"/>
              </a:rPr>
              <a:t>enrolled children</a:t>
            </a:r>
            <a:r>
              <a:rPr lang="en-US" b="1" dirty="0">
                <a:solidFill>
                  <a:schemeClr val="accent5">
                    <a:lumMod val="75000"/>
                  </a:schemeClr>
                </a:solidFill>
                <a:latin typeface="Arial" pitchFamily="34" charset="0"/>
              </a:rPr>
              <a:t> </a:t>
            </a:r>
            <a:r>
              <a:rPr lang="en-US" dirty="0">
                <a:solidFill>
                  <a:schemeClr val="accent5">
                    <a:lumMod val="75000"/>
                  </a:schemeClr>
                </a:solidFill>
                <a:latin typeface="Arial" pitchFamily="34" charset="0"/>
              </a:rPr>
              <a:t>will</a:t>
            </a:r>
            <a:r>
              <a:rPr lang="en-US" b="1" dirty="0">
                <a:solidFill>
                  <a:schemeClr val="accent5">
                    <a:lumMod val="75000"/>
                  </a:schemeClr>
                </a:solidFill>
                <a:latin typeface="Arial" pitchFamily="34" charset="0"/>
              </a:rPr>
              <a:t> </a:t>
            </a:r>
          </a:p>
          <a:p>
            <a:pPr marL="0" marR="0" lvl="0" indent="0" algn="l" defTabSz="914400" rtl="0" eaLnBrk="1" fontAlgn="auto" latinLnBrk="0" hangingPunct="1">
              <a:spcBef>
                <a:spcPct val="20000"/>
              </a:spcBef>
              <a:spcAft>
                <a:spcPts val="0"/>
              </a:spcAft>
              <a:buClr>
                <a:srgbClr val="81C341"/>
              </a:buClr>
              <a:buSzTx/>
              <a:buFont typeface="Arial" pitchFamily="34" charset="0"/>
              <a:buNone/>
              <a:tabLst/>
              <a:defRPr/>
            </a:pPr>
            <a:endParaRPr lang="en-US" b="1" dirty="0">
              <a:solidFill>
                <a:schemeClr val="accent5">
                  <a:lumMod val="75000"/>
                </a:schemeClr>
              </a:solidFill>
              <a:latin typeface="Arial" pitchFamily="34" charset="0"/>
            </a:endParaRPr>
          </a:p>
          <a:p>
            <a:pPr marL="0" marR="0" lvl="0" indent="0" algn="l" defTabSz="914400" rtl="0" eaLnBrk="1" fontAlgn="auto" latinLnBrk="0" hangingPunct="1">
              <a:spcBef>
                <a:spcPct val="20000"/>
              </a:spcBef>
              <a:spcAft>
                <a:spcPts val="0"/>
              </a:spcAft>
              <a:buClr>
                <a:srgbClr val="81C341"/>
              </a:buClr>
              <a:buSzTx/>
              <a:buFont typeface="Arial" pitchFamily="34" charset="0"/>
              <a:buNone/>
              <a:tabLst/>
              <a:defRPr/>
            </a:pPr>
            <a:r>
              <a:rPr lang="en-US" b="1" u="sng" dirty="0">
                <a:solidFill>
                  <a:schemeClr val="accent5">
                    <a:lumMod val="75000"/>
                  </a:schemeClr>
                </a:solidFill>
                <a:latin typeface="Arial" pitchFamily="34" charset="0"/>
              </a:rPr>
              <a:t>be screened for developmental delays with a validated tool.</a:t>
            </a:r>
            <a:endParaRPr kumimoji="0" lang="en-US" sz="3200" b="1" i="0" u="sng" strike="noStrike" kern="1200" cap="none" spc="0" normalizeH="0" baseline="0" noProof="0" dirty="0">
              <a:ln>
                <a:noFill/>
              </a:ln>
              <a:solidFill>
                <a:schemeClr val="accent5">
                  <a:lumMod val="75000"/>
                </a:schemeClr>
              </a:solidFill>
              <a:effectLst/>
              <a:uLnTx/>
              <a:uFillTx/>
              <a:latin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81C341"/>
              </a:buClr>
              <a:buSzTx/>
              <a:buFont typeface="Arial" pitchFamily="34" charset="0"/>
              <a:buChar char="•"/>
              <a:tabLst/>
              <a:defRPr/>
            </a:pPr>
            <a:endParaRPr kumimoji="0" lang="en-US" sz="3200" b="0" i="0" u="none" strike="noStrike" kern="1200" cap="none" spc="0" normalizeH="0" baseline="0" noProof="0" dirty="0">
              <a:ln>
                <a:noFill/>
              </a:ln>
              <a:solidFill>
                <a:schemeClr val="accent5">
                  <a:lumMod val="75000"/>
                </a:schemeClr>
              </a:solidFill>
              <a:effectLst/>
              <a:uLnTx/>
              <a:uFillTx/>
              <a:latin typeface="Calibri"/>
            </a:endParaRPr>
          </a:p>
        </p:txBody>
      </p:sp>
      <p:sp>
        <p:nvSpPr>
          <p:cNvPr id="8" name="TextBox 7"/>
          <p:cNvSpPr txBox="1"/>
          <p:nvPr/>
        </p:nvSpPr>
        <p:spPr>
          <a:xfrm>
            <a:off x="2286000" y="2209800"/>
            <a:ext cx="1447800" cy="369332"/>
          </a:xfrm>
          <a:prstGeom prst="rect">
            <a:avLst/>
          </a:prstGeom>
          <a:noFill/>
        </p:spPr>
        <p:txBody>
          <a:bodyPr wrap="square" rtlCol="0">
            <a:spAutoFit/>
          </a:bodyPr>
          <a:lstStyle/>
          <a:p>
            <a:r>
              <a:rPr lang="en-US">
                <a:solidFill>
                  <a:schemeClr val="accent4"/>
                </a:solidFill>
              </a:rPr>
              <a:t>(when)</a:t>
            </a:r>
            <a:endParaRPr lang="en-US"/>
          </a:p>
        </p:txBody>
      </p:sp>
      <p:sp>
        <p:nvSpPr>
          <p:cNvPr id="9" name="TextBox 8"/>
          <p:cNvSpPr txBox="1"/>
          <p:nvPr/>
        </p:nvSpPr>
        <p:spPr>
          <a:xfrm>
            <a:off x="4724400" y="2209800"/>
            <a:ext cx="605745" cy="369332"/>
          </a:xfrm>
          <a:prstGeom prst="rect">
            <a:avLst/>
          </a:prstGeom>
          <a:noFill/>
        </p:spPr>
        <p:txBody>
          <a:bodyPr wrap="square" rtlCol="0">
            <a:spAutoFit/>
          </a:bodyPr>
          <a:lstStyle/>
          <a:p>
            <a:r>
              <a:rPr lang="en-US">
                <a:solidFill>
                  <a:schemeClr val="accent4"/>
                </a:solidFill>
              </a:rPr>
              <a:t>(%)</a:t>
            </a:r>
            <a:endParaRPr lang="en-US"/>
          </a:p>
        </p:txBody>
      </p:sp>
      <p:sp>
        <p:nvSpPr>
          <p:cNvPr id="10" name="TextBox 9"/>
          <p:cNvSpPr txBox="1"/>
          <p:nvPr/>
        </p:nvSpPr>
        <p:spPr>
          <a:xfrm>
            <a:off x="1676400" y="3381260"/>
            <a:ext cx="2057400" cy="369332"/>
          </a:xfrm>
          <a:prstGeom prst="rect">
            <a:avLst/>
          </a:prstGeom>
          <a:noFill/>
        </p:spPr>
        <p:txBody>
          <a:bodyPr wrap="square" rtlCol="0">
            <a:spAutoFit/>
          </a:bodyPr>
          <a:lstStyle/>
          <a:p>
            <a:r>
              <a:rPr lang="en-US" dirty="0">
                <a:solidFill>
                  <a:schemeClr val="accent4"/>
                </a:solidFill>
              </a:rPr>
              <a:t>(whom)</a:t>
            </a:r>
            <a:endParaRPr lang="en-US" dirty="0"/>
          </a:p>
        </p:txBody>
      </p:sp>
      <p:sp>
        <p:nvSpPr>
          <p:cNvPr id="11" name="TextBox 10"/>
          <p:cNvSpPr txBox="1"/>
          <p:nvPr/>
        </p:nvSpPr>
        <p:spPr>
          <a:xfrm>
            <a:off x="990600" y="5099566"/>
            <a:ext cx="3276600" cy="369332"/>
          </a:xfrm>
          <a:prstGeom prst="rect">
            <a:avLst/>
          </a:prstGeom>
          <a:noFill/>
        </p:spPr>
        <p:txBody>
          <a:bodyPr wrap="square" rtlCol="0">
            <a:spAutoFit/>
          </a:bodyPr>
          <a:lstStyle/>
          <a:p>
            <a:r>
              <a:rPr lang="en-US">
                <a:solidFill>
                  <a:schemeClr val="accent4"/>
                </a:solidFill>
              </a:rPr>
              <a:t>(what result, change, benefit)</a:t>
            </a:r>
            <a:endParaRPr lang="en-US"/>
          </a:p>
        </p:txBody>
      </p:sp>
    </p:spTree>
    <p:extLst>
      <p:ext uri="{BB962C8B-B14F-4D97-AF65-F5344CB8AC3E}">
        <p14:creationId xmlns:p14="http://schemas.microsoft.com/office/powerpoint/2010/main" val="465269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a:t>Evaluate this Aim</a:t>
            </a:r>
          </a:p>
        </p:txBody>
      </p:sp>
      <p:sp>
        <p:nvSpPr>
          <p:cNvPr id="52227" name="Rectangle 3"/>
          <p:cNvSpPr>
            <a:spLocks noGrp="1" noChangeArrowheads="1"/>
          </p:cNvSpPr>
          <p:nvPr>
            <p:ph idx="1"/>
          </p:nvPr>
        </p:nvSpPr>
        <p:spPr>
          <a:xfrm>
            <a:off x="457200" y="1961705"/>
            <a:ext cx="8229600" cy="4876800"/>
          </a:xfrm>
        </p:spPr>
        <p:txBody>
          <a:bodyPr>
            <a:noAutofit/>
          </a:bodyPr>
          <a:lstStyle/>
          <a:p>
            <a:pPr marL="0" indent="0">
              <a:buNone/>
            </a:pPr>
            <a:r>
              <a:rPr lang="en-US" dirty="0"/>
              <a:t>By the end of the year, we will increase the number of children receiving services for developmental delays.</a:t>
            </a:r>
          </a:p>
          <a:p>
            <a:pPr marL="0" indent="0">
              <a:buNone/>
            </a:pPr>
            <a:endParaRPr lang="en-US" dirty="0"/>
          </a:p>
          <a:p>
            <a:pPr lvl="1"/>
            <a:r>
              <a:rPr lang="en-US" sz="2400" i="1" dirty="0"/>
              <a:t>What needs to be improved?</a:t>
            </a:r>
          </a:p>
          <a:p>
            <a:pPr lvl="1"/>
            <a:r>
              <a:rPr lang="en-US" sz="2400" i="1" dirty="0"/>
              <a:t>How much?</a:t>
            </a:r>
          </a:p>
          <a:p>
            <a:pPr lvl="1"/>
            <a:r>
              <a:rPr lang="en-US" sz="2400" i="1" dirty="0"/>
              <a:t>By when?</a:t>
            </a:r>
          </a:p>
          <a:p>
            <a:pPr marL="0" indent="0">
              <a:buNone/>
            </a:pPr>
            <a:endParaRPr lang="en-US" dirty="0"/>
          </a:p>
        </p:txBody>
      </p:sp>
      <p:sp>
        <p:nvSpPr>
          <p:cNvPr id="5" name="Title 3"/>
          <p:cNvSpPr txBox="1">
            <a:spLocks/>
          </p:cNvSpPr>
          <p:nvPr/>
        </p:nvSpPr>
        <p:spPr>
          <a:xfrm>
            <a:off x="762001" y="762000"/>
            <a:ext cx="6347713" cy="609600"/>
          </a:xfrm>
          <a:prstGeom prst="rect">
            <a:avLst/>
          </a:prstGeom>
        </p:spPr>
        <p:txBody>
          <a:bodyPr vert="horz" lIns="91440" tIns="45720" rIns="91440" bIns="45720" rtlCol="0" anchor="t">
            <a:normAutofit lnSpcReduction="10000"/>
          </a:bodyPr>
          <a:lstStyle/>
          <a:p>
            <a:pPr defTabSz="457200">
              <a:spcBef>
                <a:spcPct val="0"/>
              </a:spcBef>
              <a:defRPr/>
            </a:pPr>
            <a:endParaRPr lang="en-US" sz="3600">
              <a:solidFill>
                <a:srgbClr val="99CB38"/>
              </a:solidFill>
              <a:latin typeface="Calibri Light"/>
            </a:endParaRPr>
          </a:p>
        </p:txBody>
      </p:sp>
      <p:grpSp>
        <p:nvGrpSpPr>
          <p:cNvPr id="9" name="Group 8"/>
          <p:cNvGrpSpPr/>
          <p:nvPr/>
        </p:nvGrpSpPr>
        <p:grpSpPr>
          <a:xfrm>
            <a:off x="7906258" y="152400"/>
            <a:ext cx="1161542" cy="1110343"/>
            <a:chOff x="8077200" y="152400"/>
            <a:chExt cx="1161542" cy="1110343"/>
          </a:xfrm>
        </p:grpSpPr>
        <p:sp>
          <p:nvSpPr>
            <p:cNvPr id="10" name="Oval 9"/>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Tree>
    <p:extLst>
      <p:ext uri="{BB962C8B-B14F-4D97-AF65-F5344CB8AC3E}">
        <p14:creationId xmlns:p14="http://schemas.microsoft.com/office/powerpoint/2010/main" val="3434441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a:t>Evaluate this Aim</a:t>
            </a:r>
          </a:p>
        </p:txBody>
      </p:sp>
      <p:sp>
        <p:nvSpPr>
          <p:cNvPr id="52227" name="Rectangle 3"/>
          <p:cNvSpPr>
            <a:spLocks noGrp="1" noChangeArrowheads="1"/>
          </p:cNvSpPr>
          <p:nvPr>
            <p:ph idx="1"/>
          </p:nvPr>
        </p:nvSpPr>
        <p:spPr>
          <a:xfrm>
            <a:off x="457200" y="1897910"/>
            <a:ext cx="8229600" cy="4876800"/>
          </a:xfrm>
        </p:spPr>
        <p:txBody>
          <a:bodyPr>
            <a:normAutofit/>
          </a:bodyPr>
          <a:lstStyle/>
          <a:p>
            <a:pPr marL="0" indent="0">
              <a:buNone/>
            </a:pPr>
            <a:r>
              <a:rPr lang="en-US" dirty="0"/>
              <a:t>By December 31, 2018, 90% of children with parental concerns about development who are not eligible for Early Intervention or other community services will receive individualized development support from home visitors. </a:t>
            </a:r>
          </a:p>
          <a:p>
            <a:pPr marL="0" indent="0">
              <a:buNone/>
            </a:pPr>
            <a:endParaRPr lang="en-US" dirty="0"/>
          </a:p>
          <a:p>
            <a:pPr lvl="1"/>
            <a:r>
              <a:rPr lang="en-US" sz="2400" i="1" dirty="0"/>
              <a:t>What needs to be improved?</a:t>
            </a:r>
          </a:p>
          <a:p>
            <a:pPr lvl="1"/>
            <a:r>
              <a:rPr lang="en-US" sz="2400" i="1" dirty="0"/>
              <a:t>How much?</a:t>
            </a:r>
          </a:p>
          <a:p>
            <a:pPr lvl="1"/>
            <a:r>
              <a:rPr lang="en-US" sz="2400" i="1" dirty="0"/>
              <a:t>By when?</a:t>
            </a:r>
          </a:p>
          <a:p>
            <a:pPr marL="0" indent="0">
              <a:buNone/>
            </a:pPr>
            <a:endParaRPr lang="en-US" dirty="0"/>
          </a:p>
        </p:txBody>
      </p:sp>
      <p:sp>
        <p:nvSpPr>
          <p:cNvPr id="5" name="Title 3"/>
          <p:cNvSpPr txBox="1">
            <a:spLocks/>
          </p:cNvSpPr>
          <p:nvPr/>
        </p:nvSpPr>
        <p:spPr>
          <a:xfrm>
            <a:off x="762001" y="762000"/>
            <a:ext cx="6347713" cy="609600"/>
          </a:xfrm>
          <a:prstGeom prst="rect">
            <a:avLst/>
          </a:prstGeom>
        </p:spPr>
        <p:txBody>
          <a:bodyPr vert="horz" lIns="91440" tIns="45720" rIns="91440" bIns="45720" rtlCol="0" anchor="t">
            <a:normAutofit lnSpcReduction="10000"/>
          </a:bodyPr>
          <a:lstStyle/>
          <a:p>
            <a:pPr defTabSz="457200">
              <a:spcBef>
                <a:spcPct val="0"/>
              </a:spcBef>
              <a:defRPr/>
            </a:pPr>
            <a:endParaRPr lang="en-US" sz="3600">
              <a:solidFill>
                <a:srgbClr val="99CB38"/>
              </a:solidFill>
              <a:latin typeface="Calibri Light"/>
            </a:endParaRPr>
          </a:p>
        </p:txBody>
      </p:sp>
      <p:grpSp>
        <p:nvGrpSpPr>
          <p:cNvPr id="9" name="Group 8"/>
          <p:cNvGrpSpPr/>
          <p:nvPr/>
        </p:nvGrpSpPr>
        <p:grpSpPr>
          <a:xfrm>
            <a:off x="7906258" y="152400"/>
            <a:ext cx="1161542" cy="1110343"/>
            <a:chOff x="8077200" y="152400"/>
            <a:chExt cx="1161542" cy="1110343"/>
          </a:xfrm>
        </p:grpSpPr>
        <p:sp>
          <p:nvSpPr>
            <p:cNvPr id="10" name="Oval 9"/>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Tree>
    <p:extLst>
      <p:ext uri="{BB962C8B-B14F-4D97-AF65-F5344CB8AC3E}">
        <p14:creationId xmlns:p14="http://schemas.microsoft.com/office/powerpoint/2010/main" val="1297939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Create Your Own SMART Aim</a:t>
            </a:r>
          </a:p>
        </p:txBody>
      </p:sp>
      <p:sp>
        <p:nvSpPr>
          <p:cNvPr id="3" name="Content Placeholder 2"/>
          <p:cNvSpPr>
            <a:spLocks noGrp="1"/>
          </p:cNvSpPr>
          <p:nvPr>
            <p:ph idx="1"/>
          </p:nvPr>
        </p:nvSpPr>
        <p:spPr>
          <a:xfrm>
            <a:off x="457200" y="1600200"/>
            <a:ext cx="3774558" cy="4876800"/>
          </a:xfrm>
        </p:spPr>
        <p:txBody>
          <a:bodyPr>
            <a:normAutofit/>
          </a:bodyPr>
          <a:lstStyle/>
          <a:p>
            <a:pPr marL="0" indent="0">
              <a:buNone/>
            </a:pPr>
            <a:r>
              <a:rPr lang="en-US" dirty="0"/>
              <a:t>Your CQI team is interested in improving breastfeeding rates. Your analyst shows you data on low rates of breastfeeding among new mothers. Only 60% of mothers initiate breastfeeding and just 30% of those who initiate are exclusively breastfeeding at 3 months.</a:t>
            </a:r>
          </a:p>
          <a:p>
            <a:pPr marL="0" indent="0">
              <a:buNone/>
            </a:pPr>
            <a:endParaRPr lang="en-US" dirty="0"/>
          </a:p>
        </p:txBody>
      </p:sp>
      <p:grpSp>
        <p:nvGrpSpPr>
          <p:cNvPr id="7" name="Group 6"/>
          <p:cNvGrpSpPr/>
          <p:nvPr/>
        </p:nvGrpSpPr>
        <p:grpSpPr>
          <a:xfrm>
            <a:off x="7906258" y="152400"/>
            <a:ext cx="1161542" cy="1110343"/>
            <a:chOff x="8077200" y="152400"/>
            <a:chExt cx="1161542" cy="1110343"/>
          </a:xfrm>
        </p:grpSpPr>
        <p:sp>
          <p:nvSpPr>
            <p:cNvPr id="8" name="Oval 7"/>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pic>
        <p:nvPicPr>
          <p:cNvPr id="5" name="Picture 4">
            <a:extLst>
              <a:ext uri="{FF2B5EF4-FFF2-40B4-BE49-F238E27FC236}">
                <a16:creationId xmlns:a16="http://schemas.microsoft.com/office/drawing/2014/main" id="{43B346F9-B5BC-4F52-BA14-768F9C2F5B16}"/>
              </a:ext>
            </a:extLst>
          </p:cNvPr>
          <p:cNvPicPr>
            <a:picLocks noChangeAspect="1"/>
          </p:cNvPicPr>
          <p:nvPr/>
        </p:nvPicPr>
        <p:blipFill>
          <a:blip r:embed="rId4"/>
          <a:stretch>
            <a:fillRect/>
          </a:stretch>
        </p:blipFill>
        <p:spPr>
          <a:xfrm rot="702678">
            <a:off x="4636184" y="1642281"/>
            <a:ext cx="3695685" cy="4792637"/>
          </a:xfrm>
          <a:prstGeom prst="rect">
            <a:avLst/>
          </a:prstGeom>
          <a:ln>
            <a:solidFill>
              <a:schemeClr val="accent1"/>
            </a:solidFill>
          </a:ln>
        </p:spPr>
      </p:pic>
    </p:spTree>
    <p:extLst>
      <p:ext uri="{BB962C8B-B14F-4D97-AF65-F5344CB8AC3E}">
        <p14:creationId xmlns:p14="http://schemas.microsoft.com/office/powerpoint/2010/main" val="156551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5726" y="1524000"/>
            <a:ext cx="4706754" cy="4876800"/>
          </a:xfrm>
        </p:spPr>
        <p:txBody>
          <a:bodyPr>
            <a:normAutofit/>
          </a:bodyPr>
          <a:lstStyle/>
          <a:p>
            <a:pPr marL="0" indent="0">
              <a:buNone/>
            </a:pPr>
            <a:r>
              <a:rPr lang="en-US" b="1" dirty="0">
                <a:solidFill>
                  <a:schemeClr val="accent5"/>
                </a:solidFill>
              </a:rPr>
              <a:t>SMART aims are: </a:t>
            </a:r>
          </a:p>
          <a:p>
            <a:pPr marL="788670" lvl="1" indent="-514350">
              <a:buFont typeface="+mj-lt"/>
              <a:buAutoNum type="arabicPeriod"/>
            </a:pPr>
            <a:r>
              <a:rPr lang="en-US" sz="2400" b="1" dirty="0">
                <a:solidFill>
                  <a:schemeClr val="accent5"/>
                </a:solidFill>
              </a:rPr>
              <a:t>Specific</a:t>
            </a:r>
          </a:p>
          <a:p>
            <a:pPr marL="788670" lvl="1" indent="-514350">
              <a:buFont typeface="+mj-lt"/>
              <a:buAutoNum type="arabicPeriod"/>
            </a:pPr>
            <a:r>
              <a:rPr lang="en-US" sz="2400" b="1" dirty="0">
                <a:solidFill>
                  <a:schemeClr val="accent5"/>
                </a:solidFill>
              </a:rPr>
              <a:t>Measurable</a:t>
            </a:r>
          </a:p>
          <a:p>
            <a:pPr marL="788670" lvl="1" indent="-514350">
              <a:buFont typeface="+mj-lt"/>
              <a:buAutoNum type="arabicPeriod"/>
            </a:pPr>
            <a:r>
              <a:rPr lang="en-US" sz="2400" b="1" dirty="0">
                <a:solidFill>
                  <a:schemeClr val="accent5"/>
                </a:solidFill>
              </a:rPr>
              <a:t>Attainable</a:t>
            </a:r>
          </a:p>
          <a:p>
            <a:pPr marL="788670" lvl="1" indent="-514350">
              <a:buFont typeface="+mj-lt"/>
              <a:buAutoNum type="arabicPeriod"/>
            </a:pPr>
            <a:r>
              <a:rPr lang="en-US" sz="2400" b="1" dirty="0">
                <a:solidFill>
                  <a:schemeClr val="accent5"/>
                </a:solidFill>
              </a:rPr>
              <a:t>Relevant </a:t>
            </a:r>
          </a:p>
          <a:p>
            <a:pPr marL="788670" lvl="1" indent="-514350">
              <a:buFont typeface="+mj-lt"/>
              <a:buAutoNum type="arabicPeriod"/>
            </a:pPr>
            <a:r>
              <a:rPr lang="en-US" sz="2400" b="1" dirty="0">
                <a:solidFill>
                  <a:schemeClr val="accent5"/>
                </a:solidFill>
              </a:rPr>
              <a:t>Time-bound</a:t>
            </a:r>
          </a:p>
        </p:txBody>
      </p:sp>
      <p:sp>
        <p:nvSpPr>
          <p:cNvPr id="4" name="Title 3"/>
          <p:cNvSpPr>
            <a:spLocks noGrp="1"/>
          </p:cNvSpPr>
          <p:nvPr>
            <p:ph type="title"/>
          </p:nvPr>
        </p:nvSpPr>
        <p:spPr>
          <a:xfrm>
            <a:off x="3520440" y="533400"/>
            <a:ext cx="4892040" cy="990600"/>
          </a:xfrm>
        </p:spPr>
        <p:txBody>
          <a:bodyPr/>
          <a:lstStyle/>
          <a:p>
            <a:r>
              <a:rPr lang="en-US" dirty="0"/>
              <a:t>Remember...</a:t>
            </a:r>
          </a:p>
        </p:txBody>
      </p:sp>
      <p:sp>
        <p:nvSpPr>
          <p:cNvPr id="5" name="Rectangle 4"/>
          <p:cNvSpPr/>
          <p:nvPr/>
        </p:nvSpPr>
        <p:spPr>
          <a:xfrm>
            <a:off x="0" y="365760"/>
            <a:ext cx="3177540" cy="6492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2351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447800"/>
          </a:xfrm>
        </p:spPr>
        <p:txBody>
          <a:bodyPr>
            <a:normAutofit/>
          </a:bodyPr>
          <a:lstStyle/>
          <a:p>
            <a:r>
              <a:rPr lang="en-US" dirty="0"/>
              <a:t>Creating SMART Aims: </a:t>
            </a:r>
            <a:br>
              <a:rPr lang="en-US" dirty="0"/>
            </a:br>
            <a:r>
              <a:rPr lang="en-US" dirty="0"/>
              <a:t>Learning Objectives </a:t>
            </a:r>
          </a:p>
        </p:txBody>
      </p:sp>
      <p:sp>
        <p:nvSpPr>
          <p:cNvPr id="4" name="Content Placeholder 3"/>
          <p:cNvSpPr>
            <a:spLocks noGrp="1"/>
          </p:cNvSpPr>
          <p:nvPr>
            <p:ph idx="1"/>
          </p:nvPr>
        </p:nvSpPr>
        <p:spPr>
          <a:xfrm>
            <a:off x="457200" y="2514600"/>
            <a:ext cx="8229600" cy="1691640"/>
          </a:xfrm>
        </p:spPr>
        <p:txBody>
          <a:bodyPr vert="horz" lIns="91440" tIns="45720" rIns="91440" bIns="45720" rtlCol="0" anchor="t">
            <a:normAutofit/>
          </a:bodyPr>
          <a:lstStyle/>
          <a:p>
            <a:r>
              <a:rPr lang="en-US" dirty="0"/>
              <a:t>Identify the elements of a SMART aim</a:t>
            </a:r>
          </a:p>
          <a:p>
            <a:r>
              <a:rPr lang="en-US" dirty="0"/>
              <a:t>Evaluate SMART aims</a:t>
            </a:r>
          </a:p>
          <a:p>
            <a:r>
              <a:rPr lang="en-US" dirty="0"/>
              <a:t>Create a SMART aim</a:t>
            </a:r>
          </a:p>
        </p:txBody>
      </p:sp>
    </p:spTree>
    <p:extLst>
      <p:ext uri="{BB962C8B-B14F-4D97-AF65-F5344CB8AC3E}">
        <p14:creationId xmlns:p14="http://schemas.microsoft.com/office/powerpoint/2010/main" val="625777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CQI Resources</a:t>
            </a:r>
          </a:p>
        </p:txBody>
      </p:sp>
      <p:sp>
        <p:nvSpPr>
          <p:cNvPr id="3" name="Content Placeholder 2"/>
          <p:cNvSpPr>
            <a:spLocks noGrp="1"/>
          </p:cNvSpPr>
          <p:nvPr>
            <p:ph idx="1"/>
          </p:nvPr>
        </p:nvSpPr>
        <p:spPr/>
        <p:txBody>
          <a:bodyPr/>
          <a:lstStyle/>
          <a:p>
            <a:pPr marL="0" indent="0">
              <a:buNone/>
            </a:pPr>
            <a:r>
              <a:rPr lang="en-US" dirty="0"/>
              <a:t>CQI Briefs: </a:t>
            </a:r>
            <a:r>
              <a:rPr lang="en-US" dirty="0">
                <a:hlinkClick r:id="rId3"/>
              </a:rPr>
              <a:t>http://www.jbassoc.com/reports-publications/dohve</a:t>
            </a:r>
            <a:endParaRPr lang="en-US" dirty="0"/>
          </a:p>
          <a:p>
            <a:pPr marL="0" indent="0">
              <a:buNone/>
            </a:pPr>
            <a:endParaRPr lang="en-US" dirty="0"/>
          </a:p>
          <a:p>
            <a:pPr marL="0" indent="0">
              <a:buNone/>
            </a:pPr>
            <a:r>
              <a:rPr lang="en-US" dirty="0"/>
              <a:t>Quality Improvement Toolbox: </a:t>
            </a:r>
            <a:r>
              <a:rPr lang="en-US" dirty="0">
                <a:hlinkClick r:id="rId4"/>
              </a:rPr>
              <a:t>http://www.hrsa.gov/quality/toolbox/methodology/qualityimprovement/index.html</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19318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p>
        </p:txBody>
      </p:sp>
      <p:sp>
        <p:nvSpPr>
          <p:cNvPr id="3" name="Content Placeholder 2"/>
          <p:cNvSpPr>
            <a:spLocks noGrp="1"/>
          </p:cNvSpPr>
          <p:nvPr>
            <p:ph idx="1"/>
          </p:nvPr>
        </p:nvSpPr>
        <p:spPr/>
        <p:txBody>
          <a:bodyPr>
            <a:normAutofit/>
          </a:bodyPr>
          <a:lstStyle/>
          <a:p>
            <a:pPr marL="0" indent="0">
              <a:buNone/>
            </a:pPr>
            <a:r>
              <a:rPr lang="en-US" sz="2000" dirty="0">
                <a:solidFill>
                  <a:schemeClr val="tx1">
                    <a:lumMod val="75000"/>
                    <a:lumOff val="25000"/>
                  </a:schemeClr>
                </a:solidFill>
              </a:rPr>
              <a:t>The purpose of the Design Options for Home Visiting Evaluation (DOHVE) is to provide research and evaluation support for the Maternal, Infant, and Early Childhood Home Visiting (MIECHV) Program. The project is funded by the Administration for Children and Families (ACF) in collaboration with the Health Resources and Services Administration (HRSA) under contract number HHSP233201500133I.</a:t>
            </a:r>
          </a:p>
          <a:p>
            <a:pPr marL="0" indent="0">
              <a:buNone/>
            </a:pPr>
            <a:endParaRPr lang="en-US" sz="2000" dirty="0">
              <a:solidFill>
                <a:schemeClr val="tx1">
                  <a:lumMod val="75000"/>
                  <a:lumOff val="25000"/>
                </a:schemeClr>
              </a:solidFill>
            </a:endParaRPr>
          </a:p>
          <a:p>
            <a:pPr marL="0" indent="0">
              <a:buNone/>
            </a:pPr>
            <a:r>
              <a:rPr lang="en-US" sz="2000" dirty="0">
                <a:solidFill>
                  <a:schemeClr val="tx1">
                    <a:lumMod val="75000"/>
                    <a:lumOff val="25000"/>
                  </a:schemeClr>
                </a:solidFill>
              </a:rPr>
              <a:t>This publication was developed by James Bell Associates on behalf of the U.S. Department of Health and Human Services (HHS), HRSA, and ACF. Its contents are the sole responsibility of the authors and do not necessarily represent the official views of HHS, HRSA, or ACF. </a:t>
            </a:r>
          </a:p>
        </p:txBody>
      </p:sp>
    </p:spTree>
    <p:extLst>
      <p:ext uri="{BB962C8B-B14F-4D97-AF65-F5344CB8AC3E}">
        <p14:creationId xmlns:p14="http://schemas.microsoft.com/office/powerpoint/2010/main" val="280481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smart aim?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802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631"/>
          <a:stretch/>
        </p:blipFill>
        <p:spPr>
          <a:xfrm>
            <a:off x="240632" y="1081600"/>
            <a:ext cx="8903368" cy="4455736"/>
          </a:xfrm>
          <a:prstGeom prst="rect">
            <a:avLst/>
          </a:prstGeom>
        </p:spPr>
      </p:pic>
    </p:spTree>
    <p:extLst>
      <p:ext uri="{BB962C8B-B14F-4D97-AF65-F5344CB8AC3E}">
        <p14:creationId xmlns:p14="http://schemas.microsoft.com/office/powerpoint/2010/main" val="53188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Aiming SMART</a:t>
            </a:r>
          </a:p>
        </p:txBody>
      </p:sp>
      <p:sp>
        <p:nvSpPr>
          <p:cNvPr id="5" name="Text Placeholder 4"/>
          <p:cNvSpPr>
            <a:spLocks noGrp="1"/>
          </p:cNvSpPr>
          <p:nvPr>
            <p:ph type="body" idx="1"/>
          </p:nvPr>
        </p:nvSpPr>
        <p:spPr>
          <a:xfrm>
            <a:off x="457200" y="1886868"/>
            <a:ext cx="3931920" cy="639762"/>
          </a:xfrm>
        </p:spPr>
        <p:txBody>
          <a:bodyPr>
            <a:normAutofit/>
          </a:bodyPr>
          <a:lstStyle/>
          <a:p>
            <a:pPr algn="l"/>
            <a:r>
              <a:rPr lang="en-US" sz="3200" b="1" dirty="0"/>
              <a:t>	    Not SMART</a:t>
            </a:r>
          </a:p>
        </p:txBody>
      </p:sp>
      <p:sp>
        <p:nvSpPr>
          <p:cNvPr id="3" name="Content Placeholder 2"/>
          <p:cNvSpPr>
            <a:spLocks noGrp="1"/>
          </p:cNvSpPr>
          <p:nvPr>
            <p:ph sz="half" idx="2"/>
          </p:nvPr>
        </p:nvSpPr>
        <p:spPr>
          <a:xfrm>
            <a:off x="457200" y="2798763"/>
            <a:ext cx="3931920" cy="3120189"/>
          </a:xfrm>
        </p:spPr>
        <p:txBody>
          <a:bodyPr/>
          <a:lstStyle/>
          <a:p>
            <a:pPr marL="0" indent="0">
              <a:buNone/>
            </a:pPr>
            <a:r>
              <a:rPr lang="en-US" dirty="0"/>
              <a:t>Families will receive services that ensure their children grow up better.</a:t>
            </a:r>
          </a:p>
        </p:txBody>
      </p:sp>
      <p:sp>
        <p:nvSpPr>
          <p:cNvPr id="6" name="Text Placeholder 5"/>
          <p:cNvSpPr>
            <a:spLocks noGrp="1"/>
          </p:cNvSpPr>
          <p:nvPr>
            <p:ph type="body" sz="quarter" idx="3"/>
          </p:nvPr>
        </p:nvSpPr>
        <p:spPr>
          <a:xfrm>
            <a:off x="4754880" y="1886868"/>
            <a:ext cx="3931920" cy="639762"/>
          </a:xfrm>
        </p:spPr>
        <p:txBody>
          <a:bodyPr>
            <a:normAutofit/>
          </a:bodyPr>
          <a:lstStyle/>
          <a:p>
            <a:pPr algn="l"/>
            <a:r>
              <a:rPr lang="en-US" sz="3200" b="1" dirty="0">
                <a:solidFill>
                  <a:schemeClr val="bg1">
                    <a:lumMod val="65000"/>
                  </a:schemeClr>
                </a:solidFill>
                <a:latin typeface="Calibri" panose="020F0502020204030204" pitchFamily="34" charset="0"/>
              </a:rPr>
              <a:t>	    SMART</a:t>
            </a:r>
          </a:p>
        </p:txBody>
      </p:sp>
      <p:sp>
        <p:nvSpPr>
          <p:cNvPr id="7" name="Content Placeholder 6"/>
          <p:cNvSpPr>
            <a:spLocks noGrp="1"/>
          </p:cNvSpPr>
          <p:nvPr>
            <p:ph sz="quarter" idx="4"/>
          </p:nvPr>
        </p:nvSpPr>
        <p:spPr>
          <a:xfrm>
            <a:off x="4754880" y="2798763"/>
            <a:ext cx="3931920" cy="3120189"/>
          </a:xfrm>
        </p:spPr>
        <p:txBody>
          <a:bodyPr/>
          <a:lstStyle/>
          <a:p>
            <a:pPr marL="0" indent="0">
              <a:buNone/>
            </a:pPr>
            <a:r>
              <a:rPr lang="en-US" dirty="0">
                <a:solidFill>
                  <a:schemeClr val="bg1">
                    <a:lumMod val="65000"/>
                  </a:schemeClr>
                </a:solidFill>
              </a:rPr>
              <a:t>By September 1, 2018, the number of families enrolled in 2018 in the Happy Homes home visiting program who received the recommended number of home visits prescribed by the model will increase from 60% to 75%.</a:t>
            </a:r>
          </a:p>
        </p:txBody>
      </p:sp>
      <p:pic>
        <p:nvPicPr>
          <p:cNvPr id="1026" name="Picture 2" descr="Image result for thumbs down free vecto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1646238"/>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thumbs down free vecto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flipV="1">
            <a:off x="4754880" y="1585119"/>
            <a:ext cx="1152525"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3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Aiming SMART</a:t>
            </a:r>
          </a:p>
        </p:txBody>
      </p:sp>
      <p:sp>
        <p:nvSpPr>
          <p:cNvPr id="5" name="Text Placeholder 4"/>
          <p:cNvSpPr>
            <a:spLocks noGrp="1"/>
          </p:cNvSpPr>
          <p:nvPr>
            <p:ph type="body" idx="1"/>
          </p:nvPr>
        </p:nvSpPr>
        <p:spPr>
          <a:xfrm>
            <a:off x="457200" y="1886868"/>
            <a:ext cx="3931920" cy="639762"/>
          </a:xfrm>
        </p:spPr>
        <p:txBody>
          <a:bodyPr>
            <a:normAutofit/>
          </a:bodyPr>
          <a:lstStyle/>
          <a:p>
            <a:pPr algn="l"/>
            <a:r>
              <a:rPr lang="en-US" sz="3200" b="1" dirty="0">
                <a:solidFill>
                  <a:schemeClr val="bg1">
                    <a:lumMod val="65000"/>
                  </a:schemeClr>
                </a:solidFill>
              </a:rPr>
              <a:t>	    Not SMART</a:t>
            </a:r>
          </a:p>
        </p:txBody>
      </p:sp>
      <p:sp>
        <p:nvSpPr>
          <p:cNvPr id="3" name="Content Placeholder 2"/>
          <p:cNvSpPr>
            <a:spLocks noGrp="1"/>
          </p:cNvSpPr>
          <p:nvPr>
            <p:ph sz="half" idx="2"/>
          </p:nvPr>
        </p:nvSpPr>
        <p:spPr>
          <a:xfrm>
            <a:off x="457200" y="2798763"/>
            <a:ext cx="3931920" cy="3120189"/>
          </a:xfrm>
        </p:spPr>
        <p:txBody>
          <a:bodyPr/>
          <a:lstStyle/>
          <a:p>
            <a:pPr marL="0" indent="0">
              <a:buNone/>
            </a:pPr>
            <a:r>
              <a:rPr lang="en-US" dirty="0">
                <a:solidFill>
                  <a:schemeClr val="bg1">
                    <a:lumMod val="65000"/>
                  </a:schemeClr>
                </a:solidFill>
              </a:rPr>
              <a:t>Families will receive services that ensure their children grow up better.</a:t>
            </a:r>
          </a:p>
        </p:txBody>
      </p:sp>
      <p:sp>
        <p:nvSpPr>
          <p:cNvPr id="6" name="Text Placeholder 5"/>
          <p:cNvSpPr>
            <a:spLocks noGrp="1"/>
          </p:cNvSpPr>
          <p:nvPr>
            <p:ph type="body" sz="quarter" idx="3"/>
          </p:nvPr>
        </p:nvSpPr>
        <p:spPr>
          <a:xfrm>
            <a:off x="4754880" y="1886868"/>
            <a:ext cx="3931920" cy="639762"/>
          </a:xfrm>
        </p:spPr>
        <p:txBody>
          <a:bodyPr>
            <a:normAutofit/>
          </a:bodyPr>
          <a:lstStyle/>
          <a:p>
            <a:pPr algn="l"/>
            <a:r>
              <a:rPr lang="en-US" sz="3200" b="1" dirty="0">
                <a:latin typeface="Calibri" panose="020F0502020204030204" pitchFamily="34" charset="0"/>
              </a:rPr>
              <a:t>	    SMART</a:t>
            </a:r>
          </a:p>
        </p:txBody>
      </p:sp>
      <p:sp>
        <p:nvSpPr>
          <p:cNvPr id="7" name="Content Placeholder 6"/>
          <p:cNvSpPr>
            <a:spLocks noGrp="1"/>
          </p:cNvSpPr>
          <p:nvPr>
            <p:ph sz="quarter" idx="4"/>
          </p:nvPr>
        </p:nvSpPr>
        <p:spPr>
          <a:xfrm>
            <a:off x="4754880" y="2798763"/>
            <a:ext cx="3931920" cy="3120189"/>
          </a:xfrm>
        </p:spPr>
        <p:txBody>
          <a:bodyPr/>
          <a:lstStyle/>
          <a:p>
            <a:pPr marL="0" indent="0">
              <a:buNone/>
            </a:pPr>
            <a:r>
              <a:rPr lang="en-US" dirty="0"/>
              <a:t>By September 1, 2018, the number of families enrolled in 2018 in the Happy Homes home visiting program who received the recommended number of home visits prescribed by the model will increase from 60% to 75%.</a:t>
            </a:r>
          </a:p>
        </p:txBody>
      </p:sp>
      <p:pic>
        <p:nvPicPr>
          <p:cNvPr id="1026" name="Picture 2" descr="Image result for thumbs down free vecto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1646238"/>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thumbs down free vecto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4754880" y="1585119"/>
            <a:ext cx="1152525"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054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b="3281"/>
          <a:stretch/>
        </p:blipFill>
        <p:spPr bwMode="auto">
          <a:xfrm>
            <a:off x="2886075" y="805363"/>
            <a:ext cx="6257925" cy="605263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endParaRPr lang="en-US"/>
          </a:p>
          <a:p>
            <a:endParaRPr lang="en-US"/>
          </a:p>
        </p:txBody>
      </p:sp>
      <p:sp>
        <p:nvSpPr>
          <p:cNvPr id="2" name="Title 1"/>
          <p:cNvSpPr>
            <a:spLocks noGrp="1"/>
          </p:cNvSpPr>
          <p:nvPr>
            <p:ph type="title"/>
          </p:nvPr>
        </p:nvSpPr>
        <p:spPr>
          <a:xfrm>
            <a:off x="457200" y="533400"/>
            <a:ext cx="3545840" cy="1783080"/>
          </a:xfrm>
        </p:spPr>
        <p:txBody>
          <a:bodyPr>
            <a:normAutofit/>
          </a:bodyPr>
          <a:lstStyle/>
          <a:p>
            <a:r>
              <a:rPr lang="en-US" sz="5400" b="1"/>
              <a:t>S</a:t>
            </a:r>
            <a:r>
              <a:rPr lang="en-US" sz="5400">
                <a:solidFill>
                  <a:schemeClr val="tx2">
                    <a:lumMod val="20000"/>
                    <a:lumOff val="80000"/>
                  </a:schemeClr>
                </a:solidFill>
              </a:rPr>
              <a:t>MART</a:t>
            </a:r>
            <a:r>
              <a:rPr lang="en-US" sz="5400" b="1"/>
              <a:t> – </a:t>
            </a:r>
            <a:br>
              <a:rPr lang="en-US" sz="5400" b="1"/>
            </a:br>
            <a:r>
              <a:rPr lang="en-US" sz="5400" b="1"/>
              <a:t>Specific </a:t>
            </a:r>
          </a:p>
        </p:txBody>
      </p:sp>
    </p:spTree>
    <p:extLst>
      <p:ext uri="{BB962C8B-B14F-4D97-AF65-F5344CB8AC3E}">
        <p14:creationId xmlns:p14="http://schemas.microsoft.com/office/powerpoint/2010/main" val="3815312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a:t>
            </a:r>
            <a:r>
              <a:rPr lang="en-US" sz="5400" dirty="0">
                <a:solidFill>
                  <a:schemeClr val="tx2">
                    <a:lumMod val="20000"/>
                    <a:lumOff val="80000"/>
                  </a:schemeClr>
                </a:solidFill>
              </a:rPr>
              <a:t>MART</a:t>
            </a:r>
            <a:r>
              <a:rPr lang="en-US" sz="5400" b="1" dirty="0"/>
              <a:t> – Specific </a:t>
            </a:r>
          </a:p>
        </p:txBody>
      </p:sp>
      <p:sp>
        <p:nvSpPr>
          <p:cNvPr id="5" name="Content Placeholder 4"/>
          <p:cNvSpPr>
            <a:spLocks noGrp="1"/>
          </p:cNvSpPr>
          <p:nvPr>
            <p:ph idx="1"/>
          </p:nvPr>
        </p:nvSpPr>
        <p:spPr/>
        <p:txBody>
          <a:bodyPr/>
          <a:lstStyle/>
          <a:p>
            <a:endParaRPr lang="en-US" dirty="0"/>
          </a:p>
          <a:p>
            <a:endParaRPr lang="en-US" dirty="0"/>
          </a:p>
        </p:txBody>
      </p:sp>
      <p:sp>
        <p:nvSpPr>
          <p:cNvPr id="6" name="Content Placeholder 6"/>
          <p:cNvSpPr txBox="1">
            <a:spLocks/>
          </p:cNvSpPr>
          <p:nvPr/>
        </p:nvSpPr>
        <p:spPr>
          <a:xfrm>
            <a:off x="457200" y="1690442"/>
            <a:ext cx="8229598" cy="1788291"/>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dirty="0"/>
              <a:t>By September 1, 2018, the number of families enrolled in 2018 in the Happy Homes home visiting program who received the recommended number of home visits prescribed by the model will increase from 60% to 75%.</a:t>
            </a:r>
          </a:p>
        </p:txBody>
      </p:sp>
      <p:sp>
        <p:nvSpPr>
          <p:cNvPr id="7" name="Content Placeholder 6"/>
          <p:cNvSpPr txBox="1">
            <a:spLocks/>
          </p:cNvSpPr>
          <p:nvPr/>
        </p:nvSpPr>
        <p:spPr>
          <a:xfrm>
            <a:off x="457198" y="3444245"/>
            <a:ext cx="7002381" cy="2419952"/>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628650" lvl="1" indent="-171450"/>
            <a:r>
              <a:rPr lang="en-US" sz="2400" dirty="0"/>
              <a:t>Who? </a:t>
            </a:r>
            <a:r>
              <a:rPr lang="en-US" sz="2400" b="1" dirty="0"/>
              <a:t>Families</a:t>
            </a:r>
          </a:p>
          <a:p>
            <a:pPr marL="628650" lvl="1" indent="-171450"/>
            <a:r>
              <a:rPr lang="en-US" sz="2400" dirty="0"/>
              <a:t>What? </a:t>
            </a:r>
            <a:r>
              <a:rPr lang="en-US" sz="2400" b="1" dirty="0"/>
              <a:t>Will receive home visits</a:t>
            </a:r>
          </a:p>
          <a:p>
            <a:pPr marL="628650" lvl="1" indent="-171450"/>
            <a:r>
              <a:rPr lang="en-US" sz="2400" dirty="0"/>
              <a:t>Where? </a:t>
            </a:r>
            <a:r>
              <a:rPr lang="en-US" sz="2400" b="1" dirty="0"/>
              <a:t>In their home</a:t>
            </a:r>
          </a:p>
          <a:p>
            <a:pPr marL="628650" lvl="1" indent="-171450"/>
            <a:r>
              <a:rPr lang="en-US" sz="2400" dirty="0"/>
              <a:t>When? </a:t>
            </a:r>
            <a:r>
              <a:rPr lang="en-US" sz="2400" b="1" dirty="0"/>
              <a:t>By September 1, 2018</a:t>
            </a:r>
          </a:p>
        </p:txBody>
      </p:sp>
    </p:spTree>
    <p:extLst>
      <p:ext uri="{BB962C8B-B14F-4D97-AF65-F5344CB8AC3E}">
        <p14:creationId xmlns:p14="http://schemas.microsoft.com/office/powerpoint/2010/main" val="4218751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rgbClr val="292934"/>
      </a:dk1>
      <a:lt1>
        <a:srgbClr val="FFFFFF"/>
      </a:lt1>
      <a:dk2>
        <a:srgbClr val="37537B"/>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Version xmlns="http://schemas.microsoft.com/sharepoint/v3/fields" xsi:nil="true"/>
    <Active_x0020_Project xmlns="1c60471c-f084-4315-a5eb-9455db01c743">true</Active_x0020_Project>
    <Category xmlns="1c60471c-f084-4315-a5eb-9455db01c743" xsi:nil="true"/>
    <Sub_Category_1 xmlns="1c60471c-f084-4315-a5eb-9455db01c743" xsi:nil="true"/>
    <_ip_UnifiedCompliancePolicyProperties xmlns="http://schemas.microsoft.com/sharepoint/v3" xsi:nil="true"/>
    <_x0074_z21 xmlns="1c60471c-f084-4315-a5eb-9455db01c743">
      <UserInfo>
        <DisplayName/>
        <AccountId xsi:nil="true"/>
        <AccountType/>
      </UserInfo>
    </_x0074_z21>
    <Date_x0020_and_x0020_Time xmlns="1c60471c-f084-4315-a5eb-9455db01c7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A79EE78A01ED4B8B3596647828ED23" ma:contentTypeVersion="20" ma:contentTypeDescription="Create a new document." ma:contentTypeScope="" ma:versionID="829a532f6163e1774e110d84a2113203">
  <xsd:schema xmlns:xsd="http://www.w3.org/2001/XMLSchema" xmlns:xs="http://www.w3.org/2001/XMLSchema" xmlns:p="http://schemas.microsoft.com/office/2006/metadata/properties" xmlns:ns1="http://schemas.microsoft.com/sharepoint/v3" xmlns:ns2="http://schemas.microsoft.com/sharepoint/v3/fields" xmlns:ns3="1c60471c-f084-4315-a5eb-9455db01c743" xmlns:ns4="44439003-668a-4940-aa31-a697c9d9a1af" targetNamespace="http://schemas.microsoft.com/office/2006/metadata/properties" ma:root="true" ma:fieldsID="70e7b0f68445161a69774db384bd8e82" ns1:_="" ns2:_="" ns3:_="" ns4:_="">
    <xsd:import namespace="http://schemas.microsoft.com/sharepoint/v3"/>
    <xsd:import namespace="http://schemas.microsoft.com/sharepoint/v3/fields"/>
    <xsd:import namespace="1c60471c-f084-4315-a5eb-9455db01c743"/>
    <xsd:import namespace="44439003-668a-4940-aa31-a697c9d9a1af"/>
    <xsd:element name="properties">
      <xsd:complexType>
        <xsd:sequence>
          <xsd:element name="documentManagement">
            <xsd:complexType>
              <xsd:all>
                <xsd:element ref="ns2:_Version" minOccurs="0"/>
                <xsd:element ref="ns3:Date_x0020_and_x0020_Time" minOccurs="0"/>
                <xsd:element ref="ns4:SharedWithUsers" minOccurs="0"/>
                <xsd:element ref="ns3:Category" minOccurs="0"/>
                <xsd:element ref="ns3:Sub_Category_1" minOccurs="0"/>
                <xsd:element ref="ns4:SharingHintHash" minOccurs="0"/>
                <xsd:element ref="ns4:SharedWithDetails" minOccurs="0"/>
                <xsd:element ref="ns1:_ip_UnifiedCompliancePolicyProperties" minOccurs="0"/>
                <xsd:element ref="ns1:_ip_UnifiedCompliancePolicyUIAction" minOccurs="0"/>
                <xsd:element ref="ns4:LastSharedByUser" minOccurs="0"/>
                <xsd:element ref="ns4:LastSharedByTime" minOccurs="0"/>
                <xsd:element ref="ns3:_x0074_z21" minOccurs="0"/>
                <xsd:element ref="ns3:Active_x0020_Project"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60471c-f084-4315-a5eb-9455db01c743" elementFormDefault="qualified">
    <xsd:import namespace="http://schemas.microsoft.com/office/2006/documentManagement/types"/>
    <xsd:import namespace="http://schemas.microsoft.com/office/infopath/2007/PartnerControls"/>
    <xsd:element name="Date_x0020_and_x0020_Time" ma:index="9" nillable="true" ma:displayName="Date and Time" ma:description="Date and Time" ma:format="DateTime" ma:internalName="Date_x0020_and_x0020_Time">
      <xsd:simpleType>
        <xsd:restriction base="dms:DateTime"/>
      </xsd:simpleType>
    </xsd:element>
    <xsd:element name="Category" ma:index="11" nillable="true" ma:displayName="Category" ma:internalName="Category">
      <xsd:simpleType>
        <xsd:restriction base="dms:Text">
          <xsd:maxLength value="255"/>
        </xsd:restriction>
      </xsd:simpleType>
    </xsd:element>
    <xsd:element name="Sub_Category_1" ma:index="12" nillable="true" ma:displayName="Sub_Category_1" ma:internalName="Sub_Category_1">
      <xsd:simpleType>
        <xsd:restriction base="dms:Text">
          <xsd:maxLength value="255"/>
        </xsd:restriction>
      </xsd:simpleType>
    </xsd:element>
    <xsd:element name="_x0074_z21" ma:index="19" nillable="true" ma:displayName="Person or Group" ma:list="UserInfo" ma:internalName="_x0074_z2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ive_x0020_Project" ma:index="20" nillable="true" ma:displayName="Active Project" ma:default="1" ma:description="Column to indicate inactive project folders" ma:internalName="Active_x0020_Project">
      <xsd:simpleType>
        <xsd:restriction base="dms:Boolean"/>
      </xsd:simpleType>
    </xsd:element>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DateTaken" ma:index="23" nillable="true" ma:displayName="MediaServiceDateTaken" ma:description="" ma:hidden="true" ma:internalName="MediaServiceDateTaken" ma:readOnly="true">
      <xsd:simpleType>
        <xsd:restriction base="dms:Text"/>
      </xsd:simpleType>
    </xsd:element>
    <xsd:element name="MediaServiceAutoTags" ma:index="24" nillable="true" ma:displayName="MediaServiceAutoTags" ma:description="" ma:internalName="MediaServiceAutoTags"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Location" ma:index="26"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439003-668a-4940-aa31-a697c9d9a1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3" nillable="true" ma:displayName="Sharing Hint Hash" ma:internalName="SharingHintHash" ma:readOnly="true">
      <xsd:simpleType>
        <xsd:restriction base="dms:Text"/>
      </xsd:simpleType>
    </xsd:element>
    <xsd:element name="SharedWithDetails" ma:index="14" nillable="true" ma:displayName="Shared With Details"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F78544-5F26-4138-AA8E-F24849F37AE3}">
  <ds:schemaRefs>
    <ds:schemaRef ds:uri="http://purl.org/dc/terms/"/>
    <ds:schemaRef ds:uri="http://purl.org/dc/dcmitype/"/>
    <ds:schemaRef ds:uri="http://schemas.microsoft.com/office/2006/metadata/properties"/>
    <ds:schemaRef ds:uri="44439003-668a-4940-aa31-a697c9d9a1af"/>
    <ds:schemaRef ds:uri="http://schemas.microsoft.com/office/2006/documentManagement/types"/>
    <ds:schemaRef ds:uri="http://schemas.microsoft.com/sharepoint/v3"/>
    <ds:schemaRef ds:uri="http://purl.org/dc/elements/1.1/"/>
    <ds:schemaRef ds:uri="http://schemas.microsoft.com/office/infopath/2007/PartnerControls"/>
    <ds:schemaRef ds:uri="http://www.w3.org/XML/1998/namespace"/>
    <ds:schemaRef ds:uri="http://schemas.openxmlformats.org/package/2006/metadata/core-properties"/>
    <ds:schemaRef ds:uri="1c60471c-f084-4315-a5eb-9455db01c743"/>
    <ds:schemaRef ds:uri="http://schemas.microsoft.com/sharepoint/v3/fields"/>
  </ds:schemaRefs>
</ds:datastoreItem>
</file>

<file path=customXml/itemProps2.xml><?xml version="1.0" encoding="utf-8"?>
<ds:datastoreItem xmlns:ds="http://schemas.openxmlformats.org/officeDocument/2006/customXml" ds:itemID="{0967DEE3-F05F-49F1-837B-7A93A6DA76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1c60471c-f084-4315-a5eb-9455db01c743"/>
    <ds:schemaRef ds:uri="44439003-668a-4940-aa31-a697c9d9a1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2FECF1-8E02-466D-91CB-408B76C4FE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32631</TotalTime>
  <Words>3409</Words>
  <Application>Microsoft Office PowerPoint</Application>
  <PresentationFormat>On-screen Show (4:3)</PresentationFormat>
  <Paragraphs>353</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Courier New</vt:lpstr>
      <vt:lpstr>Clarity</vt:lpstr>
      <vt:lpstr>PowerPoint Presentation</vt:lpstr>
      <vt:lpstr>CQI Training Overview</vt:lpstr>
      <vt:lpstr>Creating SMART Aims:  Learning Objectives </vt:lpstr>
      <vt:lpstr>What is a smart aim?</vt:lpstr>
      <vt:lpstr>PowerPoint Presentation</vt:lpstr>
      <vt:lpstr>Aiming SMART</vt:lpstr>
      <vt:lpstr>Aiming SMART</vt:lpstr>
      <vt:lpstr>SMART –  Specific </vt:lpstr>
      <vt:lpstr>SMART – Specific </vt:lpstr>
      <vt:lpstr>Is the Aim Specific?</vt:lpstr>
      <vt:lpstr>SMART –  Measurable </vt:lpstr>
      <vt:lpstr>SMART –  Measurable </vt:lpstr>
      <vt:lpstr>Is the Aim Measurable?</vt:lpstr>
      <vt:lpstr>SMART –  Attainable </vt:lpstr>
      <vt:lpstr>SMART –  Attainable </vt:lpstr>
      <vt:lpstr>Is the Aim Attainable?</vt:lpstr>
      <vt:lpstr>SMART –  Relevant</vt:lpstr>
      <vt:lpstr>SMART – Relevant</vt:lpstr>
      <vt:lpstr>Is the Aim Relevant?</vt:lpstr>
      <vt:lpstr>SMART –  Time-bound </vt:lpstr>
      <vt:lpstr>Is the Aim Time-bound?</vt:lpstr>
      <vt:lpstr>PowerPoint Presentation</vt:lpstr>
      <vt:lpstr>creating a smart aim</vt:lpstr>
      <vt:lpstr>Set an Aim</vt:lpstr>
      <vt:lpstr>Set an Aim</vt:lpstr>
      <vt:lpstr>Evaluate this Aim</vt:lpstr>
      <vt:lpstr>Evaluate this Aim</vt:lpstr>
      <vt:lpstr>Create Your Own SMART Aim</vt:lpstr>
      <vt:lpstr>Remember...</vt:lpstr>
      <vt:lpstr>Additional CQI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Quality Improvement for miechv grantees:    creating  smart aims</dc:title>
  <dc:creator>Susan Zaid</dc:creator>
  <cp:lastModifiedBy>Doreen Major Ryan</cp:lastModifiedBy>
  <cp:revision>181</cp:revision>
  <dcterms:modified xsi:type="dcterms:W3CDTF">2018-07-24T16:39:31Z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0x010100A6A79EE78A01ED4B8B3596647828ED23</vt:lpwstr>
  </property>
  <property fmtid="{D5CDD505-2E9C-101B-9397-08002B2CF9AE}" pid="3" name="_dlc_DocIdItemGuid">
    <vt:lpwstr>766f7cea-8999-4b87-ba49-3c79883bde73</vt:lpwstr>
  </property>
</Properties>
</file>