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661" r:id="rId5"/>
    <p:sldId id="637" r:id="rId6"/>
    <p:sldId id="544" r:id="rId7"/>
    <p:sldId id="617" r:id="rId8"/>
    <p:sldId id="585" r:id="rId9"/>
    <p:sldId id="604" r:id="rId10"/>
    <p:sldId id="586" r:id="rId11"/>
    <p:sldId id="652" r:id="rId12"/>
    <p:sldId id="641" r:id="rId13"/>
    <p:sldId id="638" r:id="rId14"/>
    <p:sldId id="658" r:id="rId15"/>
    <p:sldId id="639" r:id="rId16"/>
    <p:sldId id="659" r:id="rId17"/>
    <p:sldId id="640" r:id="rId18"/>
    <p:sldId id="634" r:id="rId19"/>
    <p:sldId id="625" r:id="rId20"/>
    <p:sldId id="626" r:id="rId21"/>
    <p:sldId id="627" r:id="rId22"/>
    <p:sldId id="618" r:id="rId23"/>
    <p:sldId id="629" r:id="rId24"/>
    <p:sldId id="630" r:id="rId25"/>
    <p:sldId id="647" r:id="rId26"/>
    <p:sldId id="631" r:id="rId27"/>
    <p:sldId id="648" r:id="rId28"/>
    <p:sldId id="649" r:id="rId29"/>
    <p:sldId id="632" r:id="rId30"/>
    <p:sldId id="635" r:id="rId31"/>
    <p:sldId id="628" r:id="rId32"/>
    <p:sldId id="620" r:id="rId33"/>
    <p:sldId id="660" r:id="rId34"/>
    <p:sldId id="621" r:id="rId35"/>
    <p:sldId id="622" r:id="rId36"/>
    <p:sldId id="609" r:id="rId37"/>
    <p:sldId id="657" r:id="rId38"/>
    <p:sldId id="650" r:id="rId39"/>
    <p:sldId id="636" r:id="rId40"/>
    <p:sldId id="611" r:id="rId41"/>
    <p:sldId id="651" r:id="rId42"/>
    <p:sldId id="514" r:id="rId43"/>
    <p:sldId id="41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Zaid" initials="SZ" lastIdx="95" clrIdx="0"/>
  <p:cmAuthor id="1" name="Susan" initials="S" lastIdx="36" clrIdx="1"/>
  <p:cmAuthor id="2" name="Matthew J. Poes" initials="MJP" lastIdx="49" clrIdx="2"/>
  <p:cmAuthor id="3" name="Kate Lyon" initials="KL" lastIdx="2" clrIdx="3"/>
  <p:cmAuthor id="4" name="Waidelich, Elisa J (DOH)" initials="EJW" lastIdx="6" clrIdx="4"/>
  <p:cmAuthor id="5" name="Mallory Quigley" initials="MQ" lastIdx="59" clrIdx="5">
    <p:extLst/>
  </p:cmAuthor>
  <p:cmAuthor id="6" name="Kassie Mae Miller" initials="KMM" lastIdx="28" clrIdx="6">
    <p:extLst/>
  </p:cmAuthor>
  <p:cmAuthor id="7" name="JBA" initials="JBA" lastIdx="10" clrIdx="7">
    <p:extLst/>
  </p:cmAuthor>
  <p:cmAuthor id="8" name="DOHVE" initials="DOHVE" lastIdx="6" clrIdx="8">
    <p:extLst/>
  </p:cmAuthor>
  <p:cmAuthor id="9" name="KM Miller" initials="DOHVE" lastIdx="44" clrIdx="9">
    <p:extLst/>
  </p:cmAuthor>
  <p:cmAuthor id="10" name="Julie Leis" initials="JL" lastIdx="97" clrIdx="10">
    <p:extLst/>
  </p:cmAuthor>
  <p:cmAuthor id="11" name="Mallory Quigley Clark" initials="MC" lastIdx="7" clrIdx="11">
    <p:extLst/>
  </p:cmAuthor>
  <p:cmAuthor id="12" name="Lance Till" initials="LT" lastIdx="2" clrIdx="12">
    <p:extLst/>
  </p:cmAuthor>
  <p:cmAuthor id="13" name="Alexandra Joraanstad" initials="AJ" lastIdx="13" clrIdx="13">
    <p:extLst/>
  </p:cmAuthor>
  <p:cmAuthor id="14" name="Mallory Quigley Clark" initials="MQC" lastIdx="35" clrIdx="14">
    <p:extLst/>
  </p:cmAuthor>
  <p:cmAuthor id="15" name="Pooja Gupta" initials="PG" lastIdx="6"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9C7"/>
    <a:srgbClr val="37537B"/>
    <a:srgbClr val="4D5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3109" autoAdjust="0"/>
  </p:normalViewPr>
  <p:slideViewPr>
    <p:cSldViewPr snapToGrid="0">
      <p:cViewPr varScale="1">
        <p:scale>
          <a:sx n="49" d="100"/>
          <a:sy n="49" d="100"/>
        </p:scale>
        <p:origin x="1902" y="48"/>
      </p:cViewPr>
      <p:guideLst>
        <p:guide orient="horz" pos="2160"/>
        <p:guide pos="2880"/>
      </p:guideLst>
    </p:cSldViewPr>
  </p:slideViewPr>
  <p:outlineViewPr>
    <p:cViewPr>
      <p:scale>
        <a:sx n="33" d="100"/>
        <a:sy n="33" d="100"/>
      </p:scale>
      <p:origin x="0" y="7122"/>
    </p:cViewPr>
  </p:outlineViewPr>
  <p:notesTextViewPr>
    <p:cViewPr>
      <p:scale>
        <a:sx n="100" d="100"/>
        <a:sy n="100"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le Ruben" userId="S::ruben@jbassoc.com::aff4cab5-c07a-4bca-a17c-2738eb9c404b" providerId="AD" clId="Web-{DE7A26A3-03B4-48D2-A843-9E450E0C4BBD}"/>
    <pc:docChg chg="modSld">
      <pc:chgData name="Joelle Ruben" userId="S::ruben@jbassoc.com::aff4cab5-c07a-4bca-a17c-2738eb9c404b" providerId="AD" clId="Web-{DE7A26A3-03B4-48D2-A843-9E450E0C4BBD}" dt="2018-06-04T17:24:14.916" v="0"/>
      <pc:docMkLst>
        <pc:docMk/>
      </pc:docMkLst>
      <pc:sldChg chg="modSp">
        <pc:chgData name="Joelle Ruben" userId="S::ruben@jbassoc.com::aff4cab5-c07a-4bca-a17c-2738eb9c404b" providerId="AD" clId="Web-{DE7A26A3-03B4-48D2-A843-9E450E0C4BBD}" dt="2018-06-04T17:24:14.916" v="0"/>
        <pc:sldMkLst>
          <pc:docMk/>
          <pc:sldMk cId="642631588" sldId="659"/>
        </pc:sldMkLst>
        <pc:grpChg chg="ord">
          <ac:chgData name="Joelle Ruben" userId="S::ruben@jbassoc.com::aff4cab5-c07a-4bca-a17c-2738eb9c404b" providerId="AD" clId="Web-{DE7A26A3-03B4-48D2-A843-9E450E0C4BBD}" dt="2018-06-04T17:24:14.916" v="0"/>
          <ac:grpSpMkLst>
            <pc:docMk/>
            <pc:sldMk cId="642631588" sldId="659"/>
            <ac:grpSpMk id="6" creationId="{CF2CF72D-9DE2-4A19-9C1D-F1AEEEA1ECB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22B0DF-3E41-4354-8729-EF32F2F006D1}" type="datetimeFigureOut">
              <a:rPr lang="en-US" smtClean="0"/>
              <a:t>7/24/2018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43DF58-3088-4C6A-8980-7F8A83783F08}" type="slidenum">
              <a:rPr lang="en-US" smtClean="0"/>
              <a:t>‹#›</a:t>
            </a:fld>
            <a:endParaRPr lang="en-US" dirty="0"/>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F34130-9D75-4168-9007-280E554272C1}" type="datetimeFigureOut">
              <a:rPr lang="en-US" smtClean="0"/>
              <a:t>7/24/2018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D28201-4BBF-455A-9765-CF9869D2B1B3}"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presentation is intended to be delivered by state-level CQI support staff. The notes are a suggested script for the presenter. Please see the accompanying Facilitation Guide and handouts.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455C17-EC44-4A90-A9B0-CD3F978DD129}" type="slidenum">
              <a:rPr lang="en-US" smtClean="0">
                <a:solidFill>
                  <a:prstClr val="black"/>
                </a:solidFill>
              </a:rPr>
              <a:pPr/>
              <a:t>1</a:t>
            </a:fld>
            <a:endParaRPr lang="en-US">
              <a:solidFill>
                <a:prstClr val="black"/>
              </a:solidFill>
            </a:endParaRPr>
          </a:p>
        </p:txBody>
      </p:sp>
      <p:sp>
        <p:nvSpPr>
          <p:cNvPr id="5" name="Date Placeholder 4"/>
          <p:cNvSpPr>
            <a:spLocks noGrp="1"/>
          </p:cNvSpPr>
          <p:nvPr>
            <p:ph type="dt" idx="11"/>
          </p:nvPr>
        </p:nvSpPr>
        <p:spPr/>
        <p:txBody>
          <a:bodyPr/>
          <a:lstStyle/>
          <a:p>
            <a:fld id="{120A4E4B-C897-4641-A345-FB8C86A27A9C}" type="datetime1">
              <a:rPr lang="en-US" smtClean="0">
                <a:solidFill>
                  <a:prstClr val="black"/>
                </a:solidFill>
              </a:rPr>
              <a:pPr/>
              <a:t>7/24/2018</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prstClr val="black"/>
                </a:solidFill>
              </a:rPr>
              <a:t>DOHVE TA</a:t>
            </a:r>
          </a:p>
        </p:txBody>
      </p:sp>
    </p:spTree>
    <p:extLst>
      <p:ext uri="{BB962C8B-B14F-4D97-AF65-F5344CB8AC3E}">
        <p14:creationId xmlns:p14="http://schemas.microsoft.com/office/powerpoint/2010/main" val="312612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next stage part of the PDSA cycle is the ‘Do’ stage. In this stage, the change strategy identified and developed in the ‘Plan’ stage is carried out. </a:t>
            </a:r>
            <a:r>
              <a:rPr lang="en-US" sz="1200" kern="1200" baseline="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bservations are made and recorded.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questions on this slide are prompts to use when going through the Do stage of the PDSA cycle. There are three key components of this stage: monitoring implementation, measuring outcomes, and documenting balancing measures.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a change strategy to be effective, every step of the plan must be implemented as it was intended. Monitoring the implementation of the change strategy can help identify places where it is not being implemented as intended. This information will help explain the outcomes of the change strategy, as well as what needs to be adjusted.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determine if change strategy tests are successful, the outcomes must be measured.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balancing measures must be documented during the Do stage. Balancing measures, outcome measures, and process measures will be discussed later in this presentation.</a:t>
            </a:r>
          </a:p>
        </p:txBody>
      </p:sp>
      <p:sp>
        <p:nvSpPr>
          <p:cNvPr id="4" name="Slide Number Placeholder 3"/>
          <p:cNvSpPr>
            <a:spLocks noGrp="1"/>
          </p:cNvSpPr>
          <p:nvPr>
            <p:ph type="sldNum" sz="quarter" idx="10"/>
          </p:nvPr>
        </p:nvSpPr>
        <p:spPr/>
        <p:txBody>
          <a:bodyPr/>
          <a:lstStyle/>
          <a:p>
            <a:fld id="{AED28201-4BBF-455A-9765-CF9869D2B1B3}" type="slidenum">
              <a:rPr lang="en-US" smtClean="0"/>
              <a:t>10</a:t>
            </a:fld>
            <a:endParaRPr lang="en-US"/>
          </a:p>
        </p:txBody>
      </p:sp>
    </p:spTree>
    <p:extLst>
      <p:ext uri="{BB962C8B-B14F-4D97-AF65-F5344CB8AC3E}">
        <p14:creationId xmlns:p14="http://schemas.microsoft.com/office/powerpoint/2010/main" val="2229956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return to the example of low breastfeeding rates among babies who are 6 months of 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During the Plan stage of the PDSA cycle, the CQI team determined the actual underlying cause of the problem is that mothers are struggling to continue breastfeeding once returning to work. The change strategy that the team will test to address this problem is to have home visitors inform breastfeeding mothers of their rights regarding pumping during work hours. Monitoring each step of the change strategy can help to identify places where the plan is not being implemented as expected. For example, monitoring how home visitors are delivering the information and whether it is accurate are important. If a key piece of information is not communicated by the home visitors, then mothers may not change their behaviors. </a:t>
            </a:r>
          </a:p>
        </p:txBody>
      </p:sp>
      <p:sp>
        <p:nvSpPr>
          <p:cNvPr id="4" name="Slide Number Placeholder 3"/>
          <p:cNvSpPr>
            <a:spLocks noGrp="1"/>
          </p:cNvSpPr>
          <p:nvPr>
            <p:ph type="sldNum" sz="quarter" idx="10"/>
          </p:nvPr>
        </p:nvSpPr>
        <p:spPr/>
        <p:txBody>
          <a:bodyPr/>
          <a:lstStyle/>
          <a:p>
            <a:fld id="{AED28201-4BBF-455A-9765-CF9869D2B1B3}" type="slidenum">
              <a:rPr lang="en-US" smtClean="0"/>
              <a:t>11</a:t>
            </a:fld>
            <a:endParaRPr lang="en-US"/>
          </a:p>
        </p:txBody>
      </p:sp>
    </p:spTree>
    <p:extLst>
      <p:ext uri="{BB962C8B-B14F-4D97-AF65-F5344CB8AC3E}">
        <p14:creationId xmlns:p14="http://schemas.microsoft.com/office/powerpoint/2010/main" val="64117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next part of the PDSA cycle is the ‘Study’ stage. Here, the change strategy is carefully analyzed to understand the results and how the change strategy was implemented.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questions on this slide are prompts that can be used when going through the Study stage of the cycle.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key component in the Study stage is to identify whether the Plan was implemented as intended. If the results indicate that it was not, studying why is important.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Fully understanding how the Plan was implemented guides the interpretation of the next key component: outcome measures.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First, the CQI team studies whether the outcomes match the predictions.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Then the team considers how the implementation of the Plan affected the outcomes of the change strategy.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the CQI team needs to analyze the balancing measures to determine if there were any unintended consequences of the change strategy on other parts of the home visiting program.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Last, taking all of the results and how the strategy was implemented together, you need to decide what to do next.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Involving the entire CQI team in this Study stage of the cycle is important to fully understand and interpret the data collected.</a:t>
            </a:r>
          </a:p>
        </p:txBody>
      </p:sp>
      <p:sp>
        <p:nvSpPr>
          <p:cNvPr id="4" name="Slide Number Placeholder 3"/>
          <p:cNvSpPr>
            <a:spLocks noGrp="1"/>
          </p:cNvSpPr>
          <p:nvPr>
            <p:ph type="sldNum" sz="quarter" idx="10"/>
          </p:nvPr>
        </p:nvSpPr>
        <p:spPr/>
        <p:txBody>
          <a:bodyPr/>
          <a:lstStyle/>
          <a:p>
            <a:fld id="{AED28201-4BBF-455A-9765-CF9869D2B1B3}" type="slidenum">
              <a:rPr lang="en-US" smtClean="0"/>
              <a:t>12</a:t>
            </a:fld>
            <a:endParaRPr lang="en-US"/>
          </a:p>
        </p:txBody>
      </p:sp>
    </p:spTree>
    <p:extLst>
      <p:ext uri="{BB962C8B-B14F-4D97-AF65-F5344CB8AC3E}">
        <p14:creationId xmlns:p14="http://schemas.microsoft.com/office/powerpoint/2010/main" val="767657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return to the example of low breastfeeding rates among babies who are 6 months of age. In the Study stage of the PDSA cycle, the CQI team discovers the Plan was not implemented as expected. When considering why this happened, they identified that the home visitors did not communicate accurate information. The CQI team discovered from speaking with the home visitors that the home visitors did not completely understand the information and could not communicate it effectively. When the CQI team analyzes the results, it sees that the test did not have the expected results. Since the change strategy was not implemented as intended, the results are understandable</a:t>
            </a:r>
          </a:p>
          <a:p>
            <a:pPr marL="0" lvl="0" indent="0">
              <a:buFont typeface="Arial" panose="020B0604020202020204" pitchFamily="34" charset="0"/>
              <a:buNone/>
            </a:pPr>
            <a:r>
              <a:rPr lang="en-US" sz="1200" i="1" kern="1200" dirty="0">
                <a:solidFill>
                  <a:schemeClr val="tx1"/>
                </a:solidFill>
                <a:effectLst/>
                <a:latin typeface="+mn-lt"/>
                <a:ea typeface="+mn-ea"/>
                <a:cs typeface="+mn-cs"/>
              </a:rPr>
              <a:t>Facilitate a discussion about this example to help participants understand the steps in the Study stage using the following prompts: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did the CQI team learn? Was the change successful on a small scale?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yes, then the next step is to use this information to make decisions on the steps in the ‘Act’ stage.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not, then the next step is to use this information to decide not to continue as is in the Act stage. However, this decision should be informed by the process data as well.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 the change strategy implemented as intended?</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If yes, then document carefully what was done for future replication.</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If not, then study the data to identify why (e.g., consider interviewing the home visitors or families to better understand what happened; this will not tell the CQI team if the strategy worked, but can provide critical context for how the change</a:t>
            </a:r>
            <a:r>
              <a:rPr lang="en-US" sz="1200" kern="1200" baseline="0" dirty="0">
                <a:solidFill>
                  <a:schemeClr val="tx1"/>
                </a:solidFill>
                <a:effectLst/>
                <a:latin typeface="+mn-lt"/>
                <a:ea typeface="+mn-ea"/>
                <a:cs typeface="+mn-cs"/>
              </a:rPr>
              <a:t> strategy</a:t>
            </a:r>
            <a:r>
              <a:rPr lang="en-US" sz="1200" kern="1200" dirty="0">
                <a:solidFill>
                  <a:schemeClr val="tx1"/>
                </a:solidFill>
                <a:effectLst/>
                <a:latin typeface="+mn-lt"/>
                <a:ea typeface="+mn-ea"/>
                <a:cs typeface="+mn-cs"/>
              </a:rPr>
              <a:t> was implemented and what barriers were faced). Documentation of what did not go as planned, and why, is also important.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Were there any unintended consequences in other parts of the system?</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Balancing measures are helpful to monitor unintended consequences in other parts of the system. These will be discussed in greater detail later in the presentation.</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The previous example measured the mother’s breastfeeding and/or parenting efficacy. Do the results suggest that over the course of the change strategy, the mother’s efficacy went down? If so, it is important to document this. If her ability to breastfeed did go up or stayed the same, this too is an important consideration for future scale-up.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13</a:t>
            </a:fld>
            <a:endParaRPr lang="en-US"/>
          </a:p>
        </p:txBody>
      </p:sp>
    </p:spTree>
    <p:extLst>
      <p:ext uri="{BB962C8B-B14F-4D97-AF65-F5344CB8AC3E}">
        <p14:creationId xmlns:p14="http://schemas.microsoft.com/office/powerpoint/2010/main" val="266575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last part of the PDSA cycle is the ‘Act’ stage.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three courses of action to take in this stage: adapt, adopt, or abandon the tested change strategy. The information gathered in the Study stage is used to determine the appropriate action.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the change strategy produced the expected results and was implemented as intended, then the appropriate action is to adopt the change strategy.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the change strategy did not produce the expected results and/or was not implemented as intended, then the appropriate action is either to adapt or to abandon the change strategy. </a:t>
            </a:r>
          </a:p>
          <a:p>
            <a:pPr marL="1085850" lvl="2" indent="-171450">
              <a:buFont typeface="Calibri" panose="020F0502020204030204" pitchFamily="34" charset="0"/>
              <a:buChar char="–"/>
            </a:pPr>
            <a:r>
              <a:rPr lang="en-US" sz="1200" kern="1200" dirty="0">
                <a:solidFill>
                  <a:schemeClr val="tx1"/>
                </a:solidFill>
                <a:effectLst/>
                <a:latin typeface="+mn-lt"/>
                <a:ea typeface="+mn-ea"/>
                <a:cs typeface="+mn-cs"/>
              </a:rPr>
              <a:t>If it’s possible to make changes to implement the change strategy as intended, then it’s appropriate to adapt and test it again in another PDSA cycle. However, if it’s determined there’s no way to implement the change strategy as intended, then it’s necessary to abandon it.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the change strategy was implemented as intended but did not produce the expected results, then whether or not improvements could be made to produce the expected results must be determined. Some areas that may need adjusting include sample size, length of time provided to measure changes in the outcome, tools used to measure the outcomes, or the outcomes themselves. If adjusting the change strategy is feasible in any of these ways, then it is appropriate to adapt and test it again in another PDSA cycle. However, if there is no way to adjust the change strategy, then it should be abandoned.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 decision to abandon should not be taken lightly; the consequences of wasted time and resources on ineffective ideas should be considered.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important factor to consider is whether there were unintended consequences resulting from the change strategy. If there are unintended consequences that negatively affect other aspects of the home visiting program, the intervention may need to be adapted or abandoned.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important to involve the entire CQI team in this stage of the PDSA cycle when making decisions about the next steps.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ED28201-4BBF-455A-9765-CF9869D2B1B3}" type="slidenum">
              <a:rPr lang="en-US" smtClean="0"/>
              <a:t>14</a:t>
            </a:fld>
            <a:endParaRPr lang="en-US"/>
          </a:p>
        </p:txBody>
      </p:sp>
    </p:spTree>
    <p:extLst>
      <p:ext uri="{BB962C8B-B14F-4D97-AF65-F5344CB8AC3E}">
        <p14:creationId xmlns:p14="http://schemas.microsoft.com/office/powerpoint/2010/main" val="321658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kern="1200" dirty="0">
                <a:solidFill>
                  <a:schemeClr val="tx1"/>
                </a:solidFill>
                <a:effectLst/>
                <a:latin typeface="+mn-lt"/>
                <a:ea typeface="+mn-ea"/>
                <a:cs typeface="+mn-cs"/>
              </a:rPr>
              <a:t>Pass out The PDSA Cycle: Step by Step </a:t>
            </a:r>
            <a:r>
              <a:rPr lang="en-US" sz="1200" i="0" kern="1200" dirty="0">
                <a:solidFill>
                  <a:schemeClr val="tx1"/>
                </a:solidFill>
                <a:effectLst/>
                <a:latin typeface="+mn-lt"/>
                <a:ea typeface="+mn-ea"/>
                <a:cs typeface="+mn-cs"/>
              </a:rPr>
              <a:t>handout</a:t>
            </a:r>
            <a:r>
              <a:rPr lang="en-US" sz="1200" i="1"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This handout summarizes the </a:t>
            </a:r>
            <a:r>
              <a:rPr lang="en-US" sz="1200" i="0" kern="1200" baseline="0" dirty="0">
                <a:solidFill>
                  <a:schemeClr val="tx1"/>
                </a:solidFill>
                <a:effectLst/>
                <a:latin typeface="+mn-lt"/>
                <a:ea typeface="+mn-ea"/>
                <a:cs typeface="+mn-cs"/>
              </a:rPr>
              <a:t>steps within each stage of the PDSA cycle. Please refer to it as you plan and implement your first PDSA cycle to help guide you through the process.  </a:t>
            </a:r>
            <a:endParaRPr lang="en-US" i="0" dirty="0"/>
          </a:p>
        </p:txBody>
      </p:sp>
      <p:sp>
        <p:nvSpPr>
          <p:cNvPr id="4" name="Slide Number Placeholder 3"/>
          <p:cNvSpPr>
            <a:spLocks noGrp="1"/>
          </p:cNvSpPr>
          <p:nvPr>
            <p:ph type="sldNum" sz="quarter" idx="10"/>
          </p:nvPr>
        </p:nvSpPr>
        <p:spPr/>
        <p:txBody>
          <a:bodyPr/>
          <a:lstStyle/>
          <a:p>
            <a:fld id="{AED28201-4BBF-455A-9765-CF9869D2B1B3}" type="slidenum">
              <a:rPr lang="en-US" smtClean="0"/>
              <a:t>15</a:t>
            </a:fld>
            <a:endParaRPr lang="en-US"/>
          </a:p>
        </p:txBody>
      </p:sp>
    </p:spTree>
    <p:extLst>
      <p:ext uri="{BB962C8B-B14F-4D97-AF65-F5344CB8AC3E}">
        <p14:creationId xmlns:p14="http://schemas.microsoft.com/office/powerpoint/2010/main" val="323541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put the PDSA cycle into practice. </a:t>
            </a:r>
          </a:p>
        </p:txBody>
      </p:sp>
      <p:sp>
        <p:nvSpPr>
          <p:cNvPr id="4" name="Slide Number Placeholder 3"/>
          <p:cNvSpPr>
            <a:spLocks noGrp="1"/>
          </p:cNvSpPr>
          <p:nvPr>
            <p:ph type="sldNum" sz="quarter" idx="10"/>
          </p:nvPr>
        </p:nvSpPr>
        <p:spPr/>
        <p:txBody>
          <a:bodyPr/>
          <a:lstStyle/>
          <a:p>
            <a:fld id="{AED28201-4BBF-455A-9765-CF9869D2B1B3}" type="slidenum">
              <a:rPr lang="en-US" smtClean="0"/>
              <a:t>16</a:t>
            </a:fld>
            <a:endParaRPr lang="en-US"/>
          </a:p>
        </p:txBody>
      </p:sp>
    </p:spTree>
    <p:extLst>
      <p:ext uri="{BB962C8B-B14F-4D97-AF65-F5344CB8AC3E}">
        <p14:creationId xmlns:p14="http://schemas.microsoft.com/office/powerpoint/2010/main" val="107811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kern="1200" dirty="0">
                <a:solidFill>
                  <a:schemeClr val="tx1"/>
                </a:solidFill>
                <a:effectLst/>
                <a:latin typeface="+mn-lt"/>
                <a:ea typeface="+mn-ea"/>
                <a:cs typeface="+mn-cs"/>
              </a:rPr>
              <a:t>Please click on the YouTube link on the slide (</a:t>
            </a:r>
            <a:r>
              <a:rPr lang="en-US" sz="1200" u="sng" kern="1200" dirty="0">
                <a:solidFill>
                  <a:schemeClr val="tx1"/>
                </a:solidFill>
                <a:effectLst/>
                <a:latin typeface="+mn-lt"/>
                <a:ea typeface="+mn-ea"/>
                <a:cs typeface="+mn-cs"/>
              </a:rPr>
              <a:t>https://www.youtube.com/watch?v=3U9lLiPOhtM)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and watch the video explaining how to facilitate and play the coin spinning game </a:t>
            </a:r>
            <a:r>
              <a:rPr lang="en-US" sz="1200" i="1" u="sng" kern="1200" dirty="0">
                <a:solidFill>
                  <a:schemeClr val="tx1"/>
                </a:solidFill>
                <a:effectLst/>
                <a:latin typeface="+mn-lt"/>
                <a:ea typeface="+mn-ea"/>
                <a:cs typeface="+mn-cs"/>
              </a:rPr>
              <a:t>prior to</a:t>
            </a:r>
            <a:r>
              <a:rPr lang="en-US" sz="1200" i="1" u="none"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facilitating this session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if clicking on the slide doesn’t work, copy the link and paste it onto your browser). This activity is designed to show how quickly and easily a change strategy can be tested and meaningful data obtained. Ask participants to break up into agency teams of 4-6 to complete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activity together.</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Pass out the Coin Spinning Game Worksheet and a penny, nickel, dime, and quarter to each table.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now play a game to see how PDSA cycles work. The “Coin Spinning Game” was developed by Dave Williams at the Institute for Healthcare Improvement.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goals of the activity are to:</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Understand rapid-cycle PDSA cycles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Understand how theory and prediction help you learn</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Collect real-time data for measurement</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Learn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Each team has four coins of different sizes. The object of the game is to have one coin spin for as long as possible. Your team will create PDSA cycles to test different strategies for getting the longest spin. Use any of the four coins, any technique, and any surface available to try to get to the longest spin.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a:t>
            </a:r>
            <a:r>
              <a:rPr lang="en-US" sz="1200" i="1" kern="1200" dirty="0">
                <a:solidFill>
                  <a:schemeClr val="tx1"/>
                </a:solidFill>
                <a:effectLst/>
                <a:latin typeface="+mn-lt"/>
                <a:ea typeface="+mn-ea"/>
                <a:cs typeface="+mn-cs"/>
              </a:rPr>
              <a:t>Coin Spinning Game Worksheet </a:t>
            </a:r>
            <a:r>
              <a:rPr lang="en-US" sz="1200" kern="1200" dirty="0">
                <a:solidFill>
                  <a:schemeClr val="tx1"/>
                </a:solidFill>
                <a:effectLst/>
                <a:latin typeface="+mn-lt"/>
                <a:ea typeface="+mn-ea"/>
                <a:cs typeface="+mn-cs"/>
              </a:rPr>
              <a:t>to document each of the PDSA cycles. Designate one person from each team to be the time keeper. A watch with a second hand or a phone with a timer is needed. The timer should be started as soon as the coin starts spinning, and end when the coin comes to a complete stop.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Remember to be intentional when you are testing different strategies and to document the entire process on the </a:t>
            </a:r>
            <a:r>
              <a:rPr lang="en-US" sz="1200" i="1" kern="1200" dirty="0">
                <a:solidFill>
                  <a:schemeClr val="tx1"/>
                </a:solidFill>
                <a:effectLst/>
                <a:latin typeface="+mn-lt"/>
                <a:ea typeface="+mn-ea"/>
                <a:cs typeface="+mn-cs"/>
              </a:rPr>
              <a:t>Coin Spinning Game Worksheet</a:t>
            </a:r>
            <a:r>
              <a:rPr lang="en-US" sz="1200" kern="1200" dirty="0">
                <a:solidFill>
                  <a:schemeClr val="tx1"/>
                </a:solidFill>
                <a:effectLst/>
                <a:latin typeface="+mn-lt"/>
                <a:ea typeface="+mn-ea"/>
                <a:cs typeface="+mn-cs"/>
              </a:rPr>
              <a:t>. Start by writing your change strategy on the plan section of the </a:t>
            </a:r>
            <a:r>
              <a:rPr lang="en-US" sz="1200" i="1" kern="1200" dirty="0">
                <a:solidFill>
                  <a:schemeClr val="tx1"/>
                </a:solidFill>
                <a:effectLst/>
                <a:latin typeface="+mn-lt"/>
                <a:ea typeface="+mn-ea"/>
                <a:cs typeface="+mn-cs"/>
              </a:rPr>
              <a:t>Worksheet </a:t>
            </a:r>
            <a:r>
              <a:rPr lang="en-US" sz="1200" i="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long with your prediction.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Spin the coin and conduct the test. As you do each test, record the observations in the ‘Do’ column of the </a:t>
            </a:r>
            <a:r>
              <a:rPr lang="en-US" sz="1200" i="1" kern="1200" dirty="0">
                <a:solidFill>
                  <a:schemeClr val="tx1"/>
                </a:solidFill>
                <a:effectLst/>
                <a:latin typeface="+mn-lt"/>
                <a:ea typeface="+mn-ea"/>
                <a:cs typeface="+mn-cs"/>
              </a:rPr>
              <a:t>Worksheet</a:t>
            </a:r>
            <a:r>
              <a:rPr lang="en-US" sz="1200" kern="1200" dirty="0">
                <a:solidFill>
                  <a:schemeClr val="tx1"/>
                </a:solidFill>
                <a:effectLst/>
                <a:latin typeface="+mn-lt"/>
                <a:ea typeface="+mn-ea"/>
                <a:cs typeface="+mn-cs"/>
              </a:rPr>
              <a:t> and document your findings in the Study column. Then, decide if you should adopt, adapt, or abandon that change strategy.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to document your results on the run chart on the bottom of the page as you go along.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as many cycles as possible in the next 10 minutes. </a:t>
            </a:r>
          </a:p>
          <a:p>
            <a:pPr marL="0" indent="0">
              <a:buFont typeface="Arial" panose="020B0604020202020204" pitchFamily="34" charset="0"/>
              <a:buNone/>
            </a:pPr>
            <a:r>
              <a:rPr lang="en-US" sz="1200" i="1" kern="1200" dirty="0">
                <a:solidFill>
                  <a:schemeClr val="tx1"/>
                </a:solidFill>
                <a:effectLst/>
                <a:latin typeface="+mn-lt"/>
                <a:ea typeface="+mn-ea"/>
                <a:cs typeface="+mn-cs"/>
              </a:rPr>
              <a:t>Give teams 10 minutes to play. Walk around while they are playing to ensure they are using the Coin Spinning Game Worksheet as intended.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17</a:t>
            </a:fld>
            <a:endParaRPr lang="en-US"/>
          </a:p>
        </p:txBody>
      </p:sp>
    </p:spTree>
    <p:extLst>
      <p:ext uri="{BB962C8B-B14F-4D97-AF65-F5344CB8AC3E}">
        <p14:creationId xmlns:p14="http://schemas.microsoft.com/office/powerpoint/2010/main" val="22274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kern="1200" dirty="0">
                <a:solidFill>
                  <a:schemeClr val="tx1"/>
                </a:solidFill>
                <a:effectLst/>
                <a:latin typeface="+mn-lt"/>
                <a:ea typeface="+mn-ea"/>
                <a:cs typeface="+mn-cs"/>
              </a:rPr>
              <a:t>Bring the group back together and use the questions on the slide and the prompts below to facilitate a discussion around the results of the game.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did your team get to the longest spin?</a:t>
            </a:r>
          </a:p>
          <a:p>
            <a:pPr marL="1085850" lvl="2" indent="-171450">
              <a:buFont typeface="Courier New" panose="02070309020205020404" pitchFamily="49" charset="0"/>
              <a:buChar char="o"/>
            </a:pPr>
            <a:r>
              <a:rPr lang="en-US" sz="1200" i="1" kern="1200" dirty="0">
                <a:solidFill>
                  <a:schemeClr val="tx1"/>
                </a:solidFill>
                <a:effectLst/>
                <a:latin typeface="+mn-lt"/>
                <a:ea typeface="+mn-ea"/>
                <a:cs typeface="+mn-cs"/>
              </a:rPr>
              <a:t>Creativity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Did you get creative about the definition of surface?</a:t>
            </a:r>
          </a:p>
          <a:p>
            <a:pPr marL="1085850" lvl="2" indent="-171450">
              <a:buFont typeface="Courier New" panose="02070309020205020404" pitchFamily="49" charset="0"/>
              <a:buChar char="o"/>
            </a:pPr>
            <a:r>
              <a:rPr lang="en-US" sz="1200" i="1" kern="1200" dirty="0">
                <a:solidFill>
                  <a:schemeClr val="tx1"/>
                </a:solidFill>
                <a:effectLst/>
                <a:latin typeface="+mn-lt"/>
                <a:ea typeface="+mn-ea"/>
                <a:cs typeface="+mn-cs"/>
              </a:rPr>
              <a:t>Theory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 at the table was the best spinner? Which coin spins the best?</a:t>
            </a:r>
          </a:p>
          <a:p>
            <a:pPr marL="1085850" lvl="2" indent="-171450">
              <a:buFont typeface="Courier New" panose="02070309020205020404" pitchFamily="49" charset="0"/>
              <a:buChar char="o"/>
            </a:pPr>
            <a:r>
              <a:rPr lang="en-US" sz="1200" i="1" kern="1200" dirty="0">
                <a:solidFill>
                  <a:schemeClr val="tx1"/>
                </a:solidFill>
                <a:effectLst/>
                <a:latin typeface="+mn-lt"/>
                <a:ea typeface="+mn-ea"/>
                <a:cs typeface="+mn-cs"/>
              </a:rPr>
              <a:t>Ability to formulate and ask questions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Did you notice the ability to explore a theory or assumption without judgment from your colleagues?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many tests did your team run?  </a:t>
            </a:r>
          </a:p>
          <a:p>
            <a:pPr marL="1085850" lvl="2" indent="-171450">
              <a:buFont typeface="Courier New" panose="02070309020205020404" pitchFamily="49" charset="0"/>
              <a:buChar char="o"/>
            </a:pPr>
            <a:r>
              <a:rPr lang="en-US" sz="1200" i="0" kern="1200" dirty="0">
                <a:solidFill>
                  <a:schemeClr val="tx1"/>
                </a:solidFill>
                <a:effectLst/>
                <a:latin typeface="+mn-lt"/>
                <a:ea typeface="+mn-ea"/>
                <a:cs typeface="+mn-cs"/>
              </a:rPr>
              <a:t>Often, the more change strategies you test, the more success you have.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much data did you collect? How many data points are on your run chart? </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Were you surprised how quickly you could collect the data? How quickly you could fill out a run chart? When you are implementing your own PDSA cycles, i</a:t>
            </a:r>
            <a:r>
              <a:rPr lang="en-US" sz="1200" i="0" kern="1200" dirty="0">
                <a:solidFill>
                  <a:schemeClr val="tx1"/>
                </a:solidFill>
                <a:effectLst/>
                <a:latin typeface="+mn-lt"/>
                <a:ea typeface="+mn-ea"/>
                <a:cs typeface="+mn-cs"/>
              </a:rPr>
              <a:t>t is helpful to use a run chart template in Excel, but if that is intimidating or not readily available, you can always use a paper and a pen to create a run chart like this one.</a:t>
            </a:r>
          </a:p>
          <a:p>
            <a:pPr marL="0" lvl="0" indent="0">
              <a:buFont typeface="Courier New" panose="02070309020205020404" pitchFamily="49" charset="0"/>
              <a:buNone/>
            </a:pPr>
            <a:r>
              <a:rPr lang="en-US" sz="1200" i="1" kern="1200" dirty="0">
                <a:solidFill>
                  <a:schemeClr val="tx1"/>
                </a:solidFill>
                <a:effectLst/>
                <a:latin typeface="+mn-lt"/>
                <a:ea typeface="+mn-ea"/>
                <a:cs typeface="+mn-cs"/>
              </a:rPr>
              <a:t>If any groups did not fill out the chart on the Worksheet, note that it is important to document all change strategies to see which ones are the most effective. If the PDSA cycles achieve the desired result and the team did not track each of the change strategies, it is impossible to determine which change strategy was successful and use it going forward.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longest spin is typically 13-15 seconds, which is the limit of the system. Teams must acknowledge these limits of the system and understand that at times we are trying to force the system to perform at a level higher than is possible. Sometimes, the system must be redesigned.</a:t>
            </a:r>
          </a:p>
        </p:txBody>
      </p:sp>
      <p:sp>
        <p:nvSpPr>
          <p:cNvPr id="4" name="Slide Number Placeholder 3"/>
          <p:cNvSpPr>
            <a:spLocks noGrp="1"/>
          </p:cNvSpPr>
          <p:nvPr>
            <p:ph type="sldNum" sz="quarter" idx="10"/>
          </p:nvPr>
        </p:nvSpPr>
        <p:spPr/>
        <p:txBody>
          <a:bodyPr/>
          <a:lstStyle/>
          <a:p>
            <a:fld id="{AED28201-4BBF-455A-9765-CF9869D2B1B3}" type="slidenum">
              <a:rPr lang="en-US" smtClean="0"/>
              <a:t>18</a:t>
            </a:fld>
            <a:endParaRPr lang="en-US"/>
          </a:p>
        </p:txBody>
      </p:sp>
    </p:spTree>
    <p:extLst>
      <p:ext uri="{BB962C8B-B14F-4D97-AF65-F5344CB8AC3E}">
        <p14:creationId xmlns:p14="http://schemas.microsoft.com/office/powerpoint/2010/main" val="13930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move on to talking about measurement in PDSA cycles. </a:t>
            </a:r>
          </a:p>
        </p:txBody>
      </p:sp>
      <p:sp>
        <p:nvSpPr>
          <p:cNvPr id="4" name="Slide Number Placeholder 3"/>
          <p:cNvSpPr>
            <a:spLocks noGrp="1"/>
          </p:cNvSpPr>
          <p:nvPr>
            <p:ph type="sldNum" sz="quarter" idx="10"/>
          </p:nvPr>
        </p:nvSpPr>
        <p:spPr/>
        <p:txBody>
          <a:bodyPr/>
          <a:lstStyle/>
          <a:p>
            <a:fld id="{AED28201-4BBF-455A-9765-CF9869D2B1B3}" type="slidenum">
              <a:rPr lang="en-US" smtClean="0"/>
              <a:t>19</a:t>
            </a:fld>
            <a:endParaRPr lang="en-US"/>
          </a:p>
        </p:txBody>
      </p:sp>
    </p:spTree>
    <p:extLst>
      <p:ext uri="{BB962C8B-B14F-4D97-AF65-F5344CB8AC3E}">
        <p14:creationId xmlns:p14="http://schemas.microsoft.com/office/powerpoint/2010/main" val="212870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the fifth module in a nine-part series.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session focuses on (1) understanding the Plan-Do-Study-Act (PDSA) process and (2) measurement for CQI.</a:t>
            </a:r>
          </a:p>
        </p:txBody>
      </p:sp>
      <p:sp>
        <p:nvSpPr>
          <p:cNvPr id="4" name="Slide Number Placeholder 3"/>
          <p:cNvSpPr>
            <a:spLocks noGrp="1"/>
          </p:cNvSpPr>
          <p:nvPr>
            <p:ph type="sldNum" sz="quarter" idx="10"/>
          </p:nvPr>
        </p:nvSpPr>
        <p:spPr/>
        <p:txBody>
          <a:bodyPr/>
          <a:lstStyle/>
          <a:p>
            <a:fld id="{AED28201-4BBF-455A-9765-CF9869D2B1B3}" type="slidenum">
              <a:rPr lang="en-US" smtClean="0"/>
              <a:t>2</a:t>
            </a:fld>
            <a:endParaRPr lang="en-US"/>
          </a:p>
        </p:txBody>
      </p:sp>
    </p:spTree>
    <p:extLst>
      <p:ext uri="{BB962C8B-B14F-4D97-AF65-F5344CB8AC3E}">
        <p14:creationId xmlns:p14="http://schemas.microsoft.com/office/powerpoint/2010/main" val="3518071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Measurement is a key aspect of PDSA cycles.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Measurement is used to understand what took place when the change</a:t>
            </a:r>
            <a:r>
              <a:rPr lang="en-US" sz="1200" kern="1200" baseline="0" dirty="0">
                <a:solidFill>
                  <a:schemeClr val="tx1"/>
                </a:solidFill>
                <a:effectLst/>
                <a:latin typeface="+mn-lt"/>
                <a:ea typeface="+mn-ea"/>
                <a:cs typeface="+mn-cs"/>
              </a:rPr>
              <a:t> strategy</a:t>
            </a:r>
            <a:r>
              <a:rPr lang="en-US" sz="1200" kern="1200" dirty="0">
                <a:solidFill>
                  <a:schemeClr val="tx1"/>
                </a:solidFill>
                <a:effectLst/>
                <a:latin typeface="+mn-lt"/>
                <a:ea typeface="+mn-ea"/>
                <a:cs typeface="+mn-cs"/>
              </a:rPr>
              <a:t> was tested, whether the plan was implemented as intended, and whether the test produced the expected results.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three types of measurements utilized in PDSA cycles: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Process measures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Outcome measures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Balance measures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three types of measures are collected during the Do stage and analyzed during the Study stage of a PDSA cycle. The next few slides will provide more details about these types of measures.</a:t>
            </a:r>
          </a:p>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20</a:t>
            </a:fld>
            <a:endParaRPr lang="en-US"/>
          </a:p>
        </p:txBody>
      </p:sp>
    </p:spTree>
    <p:extLst>
      <p:ext uri="{BB962C8B-B14F-4D97-AF65-F5344CB8AC3E}">
        <p14:creationId xmlns:p14="http://schemas.microsoft.com/office/powerpoint/2010/main" val="2739454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Process measures are used to understand how a change strategy was implemented.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Process measures help assess whether a</a:t>
            </a:r>
            <a:r>
              <a:rPr lang="en-US" sz="1200" kern="1200" baseline="0" dirty="0">
                <a:solidFill>
                  <a:schemeClr val="tx1"/>
                </a:solidFill>
                <a:effectLst/>
                <a:latin typeface="+mn-lt"/>
                <a:ea typeface="+mn-ea"/>
                <a:cs typeface="+mn-cs"/>
              </a:rPr>
              <a:t> change strategy was implemented with fidelit</a:t>
            </a:r>
            <a:r>
              <a:rPr lang="en-US" sz="1200" kern="1200" dirty="0">
                <a:solidFill>
                  <a:schemeClr val="tx1"/>
                </a:solidFill>
                <a:effectLst/>
                <a:latin typeface="+mn-lt"/>
                <a:ea typeface="+mn-ea"/>
                <a:cs typeface="+mn-cs"/>
              </a:rPr>
              <a:t>y, but cannot be used to determine the effectiveness of a</a:t>
            </a:r>
            <a:r>
              <a:rPr lang="en-US" sz="1200" kern="1200" baseline="0" dirty="0">
                <a:solidFill>
                  <a:schemeClr val="tx1"/>
                </a:solidFill>
                <a:effectLst/>
                <a:latin typeface="+mn-lt"/>
                <a:ea typeface="+mn-ea"/>
                <a:cs typeface="+mn-cs"/>
              </a:rPr>
              <a:t> change strategy</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Process measures are also useful when change</a:t>
            </a:r>
            <a:r>
              <a:rPr lang="en-US" sz="1200" kern="1200" baseline="0" dirty="0">
                <a:solidFill>
                  <a:schemeClr val="tx1"/>
                </a:solidFill>
                <a:effectLst/>
                <a:latin typeface="+mn-lt"/>
                <a:ea typeface="+mn-ea"/>
                <a:cs typeface="+mn-cs"/>
              </a:rPr>
              <a:t> strategies </a:t>
            </a:r>
            <a:r>
              <a:rPr lang="en-US" sz="1200" kern="1200" dirty="0">
                <a:solidFill>
                  <a:schemeClr val="tx1"/>
                </a:solidFill>
                <a:effectLst/>
                <a:latin typeface="+mn-lt"/>
                <a:ea typeface="+mn-ea"/>
                <a:cs typeface="+mn-cs"/>
              </a:rPr>
              <a:t>are scaled up to carry out bigger tests. Scaling up means</a:t>
            </a:r>
            <a:r>
              <a:rPr lang="en-US" sz="1200" kern="1200" baseline="0" dirty="0">
                <a:solidFill>
                  <a:schemeClr val="tx1"/>
                </a:solidFill>
                <a:effectLst/>
                <a:latin typeface="+mn-lt"/>
                <a:ea typeface="+mn-ea"/>
                <a:cs typeface="+mn-cs"/>
              </a:rPr>
              <a:t> carrying out tests of the change strategy on a larger scale, with more home visitors, clients, and home visits.</a:t>
            </a:r>
            <a:r>
              <a:rPr lang="en-US" sz="1200" kern="1200" dirty="0">
                <a:solidFill>
                  <a:schemeClr val="tx1"/>
                </a:solidFill>
                <a:effectLst/>
                <a:latin typeface="+mn-lt"/>
                <a:ea typeface="+mn-ea"/>
                <a:cs typeface="+mn-cs"/>
              </a:rPr>
              <a:t> Continued monitoring of implementation helps to maintain the effects of the</a:t>
            </a:r>
            <a:r>
              <a:rPr lang="en-US" sz="1200" kern="1200" baseline="0" dirty="0">
                <a:solidFill>
                  <a:schemeClr val="tx1"/>
                </a:solidFill>
                <a:effectLst/>
                <a:latin typeface="+mn-lt"/>
                <a:ea typeface="+mn-ea"/>
                <a:cs typeface="+mn-cs"/>
              </a:rPr>
              <a:t> change strategy</a:t>
            </a:r>
            <a:r>
              <a:rPr lang="en-US" sz="1200" kern="1200" dirty="0">
                <a:solidFill>
                  <a:schemeClr val="tx1"/>
                </a:solidFill>
                <a:effectLst/>
                <a:latin typeface="+mn-lt"/>
                <a:ea typeface="+mn-ea"/>
                <a:cs typeface="+mn-cs"/>
              </a:rPr>
              <a:t> once it is scaled up.</a:t>
            </a:r>
          </a:p>
        </p:txBody>
      </p:sp>
      <p:sp>
        <p:nvSpPr>
          <p:cNvPr id="4" name="Slide Number Placeholder 3"/>
          <p:cNvSpPr>
            <a:spLocks noGrp="1"/>
          </p:cNvSpPr>
          <p:nvPr>
            <p:ph type="sldNum" sz="quarter" idx="10"/>
          </p:nvPr>
        </p:nvSpPr>
        <p:spPr/>
        <p:txBody>
          <a:bodyPr/>
          <a:lstStyle/>
          <a:p>
            <a:fld id="{AED28201-4BBF-455A-9765-CF9869D2B1B3}" type="slidenum">
              <a:rPr lang="en-US" smtClean="0"/>
              <a:t>21</a:t>
            </a:fld>
            <a:endParaRPr lang="en-US"/>
          </a:p>
        </p:txBody>
      </p:sp>
    </p:spTree>
    <p:extLst>
      <p:ext uri="{BB962C8B-B14F-4D97-AF65-F5344CB8AC3E}">
        <p14:creationId xmlns:p14="http://schemas.microsoft.com/office/powerpoint/2010/main" val="34453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examples of process measures related to the example of low breastfeeding rates among babies who are 6 months of age. In the example, the change strategy was to have home visitors inform breastfeeding mothers of their rights regarding pumping during work hours. To monitor the implementation of this change strategy, some process measures include: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Number of times home visitors discussed pumping rights at work with mothers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Number of mothers who received information about pumping rights at work from their home visitors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Number of mothers who felt comfortable pumping while at work.</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What are other process measures related to this change strategy? </a:t>
            </a:r>
            <a:r>
              <a:rPr lang="en-US" sz="1200" i="1" kern="1200" dirty="0">
                <a:solidFill>
                  <a:schemeClr val="tx1"/>
                </a:solidFill>
                <a:effectLst/>
                <a:latin typeface="+mn-lt"/>
                <a:ea typeface="+mn-ea"/>
                <a:cs typeface="+mn-cs"/>
              </a:rPr>
              <a:t>[Allow time for responses.]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28201-4BBF-455A-9765-CF9869D2B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25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Outcome measures are used to determine if there is a change as a result of the change strategy tested. </a:t>
            </a:r>
          </a:p>
        </p:txBody>
      </p:sp>
      <p:sp>
        <p:nvSpPr>
          <p:cNvPr id="4" name="Slide Number Placeholder 3"/>
          <p:cNvSpPr>
            <a:spLocks noGrp="1"/>
          </p:cNvSpPr>
          <p:nvPr>
            <p:ph type="sldNum" sz="quarter" idx="10"/>
          </p:nvPr>
        </p:nvSpPr>
        <p:spPr/>
        <p:txBody>
          <a:bodyPr/>
          <a:lstStyle/>
          <a:p>
            <a:fld id="{AED28201-4BBF-455A-9765-CF9869D2B1B3}" type="slidenum">
              <a:rPr lang="en-US" smtClean="0"/>
              <a:t>23</a:t>
            </a:fld>
            <a:endParaRPr lang="en-US"/>
          </a:p>
        </p:txBody>
      </p:sp>
    </p:spTree>
    <p:extLst>
      <p:ext uri="{BB962C8B-B14F-4D97-AF65-F5344CB8AC3E}">
        <p14:creationId xmlns:p14="http://schemas.microsoft.com/office/powerpoint/2010/main" val="3485398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Using the same example about low breastfeeding rates among babies who are 6 months of age, example outcome measures for this change strategy include: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Number of mothers who are breastfeeding their babies at 3 months of age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Number of mothers who are breastfeeding their babies at 6 months of age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Number of working mothers who are breastfeeding babies at 6 months of age.</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24</a:t>
            </a:fld>
            <a:endParaRPr lang="en-US"/>
          </a:p>
        </p:txBody>
      </p:sp>
    </p:spTree>
    <p:extLst>
      <p:ext uri="{BB962C8B-B14F-4D97-AF65-F5344CB8AC3E}">
        <p14:creationId xmlns:p14="http://schemas.microsoft.com/office/powerpoint/2010/main" val="1909859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Balancing measures are used to identify any unintended consequences of the change strategy.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can be challenging to anticipate unintended consequences of a change strategy, making it hard to identify balancing measures. Only one or two balancing measures may be used initially, with more added as the change strategy is scaled up and new unintended consequences are identified. </a:t>
            </a:r>
          </a:p>
        </p:txBody>
      </p:sp>
      <p:sp>
        <p:nvSpPr>
          <p:cNvPr id="4" name="Slide Number Placeholder 3"/>
          <p:cNvSpPr>
            <a:spLocks noGrp="1"/>
          </p:cNvSpPr>
          <p:nvPr>
            <p:ph type="sldNum" sz="quarter" idx="10"/>
          </p:nvPr>
        </p:nvSpPr>
        <p:spPr/>
        <p:txBody>
          <a:bodyPr/>
          <a:lstStyle/>
          <a:p>
            <a:fld id="{AED28201-4BBF-455A-9765-CF9869D2B1B3}" type="slidenum">
              <a:rPr lang="en-US" smtClean="0"/>
              <a:t>25</a:t>
            </a:fld>
            <a:endParaRPr lang="en-US"/>
          </a:p>
        </p:txBody>
      </p:sp>
    </p:spTree>
    <p:extLst>
      <p:ext uri="{BB962C8B-B14F-4D97-AF65-F5344CB8AC3E}">
        <p14:creationId xmlns:p14="http://schemas.microsoft.com/office/powerpoint/2010/main" val="769308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Referring back to the example about low breastfeeding rates among babies who are 6 months of age, example balancing measures include: </a:t>
            </a:r>
          </a:p>
          <a:p>
            <a:pPr marL="628650" lvl="1" indent="-171450">
              <a:buFont typeface="Courier New" panose="02070309020205020404" pitchFamily="49" charset="0"/>
              <a:buChar char="o"/>
            </a:pPr>
            <a:r>
              <a:rPr lang="en-US" sz="1200" i="0" u="none" kern="1200" dirty="0">
                <a:solidFill>
                  <a:schemeClr val="tx1"/>
                </a:solidFill>
                <a:effectLst/>
                <a:latin typeface="+mn-lt"/>
                <a:ea typeface="+mn-ea"/>
                <a:cs typeface="+mn-cs"/>
              </a:rPr>
              <a:t>Early dropout rates</a:t>
            </a:r>
            <a:r>
              <a:rPr lang="en-US" sz="1200" kern="1200" dirty="0">
                <a:solidFill>
                  <a:schemeClr val="tx1"/>
                </a:solidFill>
                <a:effectLst/>
                <a:latin typeface="+mn-lt"/>
                <a:ea typeface="+mn-ea"/>
                <a:cs typeface="+mn-cs"/>
              </a:rPr>
              <a:t> — Having home visitors talk to mothers about pumping rights at work could put pressure on some mothers to continue breastfeeding when they do not want to. Mothers who are not interested in breastfeeding may think the program no longer fits their needs or interests, and may decide to drop out. </a:t>
            </a:r>
          </a:p>
          <a:p>
            <a:pPr marL="628650" lvl="1" indent="-171450">
              <a:buFont typeface="Courier New" panose="02070309020205020404" pitchFamily="49" charset="0"/>
              <a:buChar char="o"/>
            </a:pPr>
            <a:r>
              <a:rPr lang="en-US" sz="1200" u="none" kern="1200" dirty="0">
                <a:solidFill>
                  <a:schemeClr val="tx1"/>
                </a:solidFill>
                <a:effectLst/>
                <a:latin typeface="+mn-lt"/>
                <a:ea typeface="+mn-ea"/>
                <a:cs typeface="+mn-cs"/>
              </a:rPr>
              <a:t>Early breastfeeding discontinuation rates</a:t>
            </a:r>
            <a:r>
              <a:rPr lang="en-US" sz="1200" kern="1200" dirty="0">
                <a:solidFill>
                  <a:schemeClr val="tx1"/>
                </a:solidFill>
                <a:effectLst/>
                <a:latin typeface="+mn-lt"/>
                <a:ea typeface="+mn-ea"/>
                <a:cs typeface="+mn-cs"/>
              </a:rPr>
              <a:t> — If the focus is to increase the number of mothers initiating breastfeeding and this happens during the first few weeks after birth, there could be an increase in mothers who discontinue breastfeeding.</a:t>
            </a:r>
          </a:p>
          <a:p>
            <a:pPr marL="628650" lvl="1" indent="-171450">
              <a:buFont typeface="Courier New" panose="02070309020205020404" pitchFamily="49" charset="0"/>
              <a:buChar char="o"/>
            </a:pPr>
            <a:r>
              <a:rPr lang="en-US" sz="1200" u="none" kern="1200" dirty="0">
                <a:solidFill>
                  <a:schemeClr val="tx1"/>
                </a:solidFill>
                <a:effectLst/>
                <a:latin typeface="+mn-lt"/>
                <a:ea typeface="+mn-ea"/>
                <a:cs typeface="+mn-cs"/>
              </a:rPr>
              <a:t>Delayed home visitor data entry</a:t>
            </a:r>
            <a:r>
              <a:rPr lang="en-US" sz="1200" kern="1200" dirty="0">
                <a:solidFill>
                  <a:schemeClr val="tx1"/>
                </a:solidFill>
                <a:effectLst/>
                <a:latin typeface="+mn-lt"/>
                <a:ea typeface="+mn-ea"/>
                <a:cs typeface="+mn-cs"/>
              </a:rPr>
              <a:t> — If there is an increase in the number of events the home visitor needs to coordinate after a mother gives birth, he/she might struggle to keep up with parts of their workload, such as data entry.</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What are other balancing measures related to this change strategy? </a:t>
            </a:r>
            <a:r>
              <a:rPr lang="en-US" sz="1200" i="1" kern="1200" dirty="0">
                <a:solidFill>
                  <a:schemeClr val="tx1"/>
                </a:solidFill>
                <a:effectLst/>
                <a:latin typeface="+mn-lt"/>
                <a:ea typeface="+mn-ea"/>
                <a:cs typeface="+mn-cs"/>
              </a:rPr>
              <a:t>[Allow time for responses.] </a:t>
            </a:r>
            <a:endParaRPr lang="en-US" sz="120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26</a:t>
            </a:fld>
            <a:endParaRPr lang="en-US"/>
          </a:p>
        </p:txBody>
      </p:sp>
    </p:spTree>
    <p:extLst>
      <p:ext uri="{BB962C8B-B14F-4D97-AF65-F5344CB8AC3E}">
        <p14:creationId xmlns:p14="http://schemas.microsoft.com/office/powerpoint/2010/main" val="2045505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look at the measures on this slide and discuss if they are process, outcome, or balancing measures. Let’s use a different example — for the topic of tobacco cessation, imagine that your agency has set a SMART aim that by October 1, 2018, 10 out of the 20 primary caregivers who reported smoking at enrollment will quit smoking within 6 months of enrollment.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 of measure is alcohol use? </a:t>
            </a:r>
            <a:r>
              <a:rPr lang="en-US" sz="1200" i="1" kern="1200" dirty="0">
                <a:solidFill>
                  <a:schemeClr val="tx1"/>
                </a:solidFill>
                <a:effectLst/>
                <a:latin typeface="+mn-lt"/>
                <a:ea typeface="+mn-ea"/>
                <a:cs typeface="+mn-cs"/>
              </a:rPr>
              <a:t>[Allow time for responses. After participants respond, click “Enter” to show the check mark and note:]</a:t>
            </a:r>
            <a:endParaRPr lang="en-US" sz="1200" i="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Decreasing tobacco use may cause an increase in other substance use, so the home visitor should carefully monitor other substance use to make sure that alcohol or drugs are not being substituted for tobacco.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 of measure is the number of referrals to a </a:t>
            </a:r>
            <a:r>
              <a:rPr lang="en-US" sz="1200" kern="1200" dirty="0" err="1">
                <a:solidFill>
                  <a:schemeClr val="tx1"/>
                </a:solidFill>
                <a:effectLst/>
                <a:latin typeface="+mn-lt"/>
                <a:ea typeface="+mn-ea"/>
                <a:cs typeface="+mn-cs"/>
              </a:rPr>
              <a:t>quitline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[Allow time for responses. After participants respond, click “Enter” to show the check mark and note:]</a:t>
            </a:r>
            <a:endParaRPr lang="en-US" sz="1200" i="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Referrals to a </a:t>
            </a:r>
            <a:r>
              <a:rPr lang="en-US" sz="1200" kern="1200" dirty="0" err="1">
                <a:solidFill>
                  <a:schemeClr val="tx1"/>
                </a:solidFill>
                <a:effectLst/>
                <a:latin typeface="+mn-lt"/>
                <a:ea typeface="+mn-ea"/>
                <a:cs typeface="+mn-cs"/>
              </a:rPr>
              <a:t>quitline</a:t>
            </a:r>
            <a:r>
              <a:rPr lang="en-US" sz="1200" kern="1200" dirty="0">
                <a:solidFill>
                  <a:schemeClr val="tx1"/>
                </a:solidFill>
                <a:effectLst/>
                <a:latin typeface="+mn-lt"/>
                <a:ea typeface="+mn-ea"/>
                <a:cs typeface="+mn-cs"/>
              </a:rPr>
              <a:t> (a telephone-based resource used to support individuals in efforts to quit smoking) is a change strategy that may increase the likelihood that primary caregivers quit smoking.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 of measure is the number of primary caregivers who quit smoking? </a:t>
            </a:r>
            <a:r>
              <a:rPr lang="en-US" sz="1200" i="1" kern="1200" dirty="0">
                <a:solidFill>
                  <a:schemeClr val="tx1"/>
                </a:solidFill>
                <a:effectLst/>
                <a:latin typeface="+mn-lt"/>
                <a:ea typeface="+mn-ea"/>
                <a:cs typeface="+mn-cs"/>
              </a:rPr>
              <a:t>[Allow time for responses. After participants respond, click “Enter” to show the check mark and note:]</a:t>
            </a:r>
            <a:endParaRPr lang="en-US" sz="1200" i="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This is what we hope will be affected by the change strategies we implement</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 of measure is the number of home visitors trained in motivational interviewing? </a:t>
            </a:r>
            <a:r>
              <a:rPr lang="en-US" sz="1200" i="1" kern="1200" dirty="0">
                <a:solidFill>
                  <a:schemeClr val="tx1"/>
                </a:solidFill>
                <a:effectLst/>
                <a:latin typeface="+mn-lt"/>
                <a:ea typeface="+mn-ea"/>
                <a:cs typeface="+mn-cs"/>
              </a:rPr>
              <a:t>[Allow time for responses. After participants respond, click “Enter” to show the check mark and note:]</a:t>
            </a:r>
            <a:endParaRPr lang="en-US" sz="1200" i="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This is another change strategy the CQI team can consider testing to see if having home visitors implement these techniques when talking with primary caregivers will increase the likelihood that they quit smoking.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 of measure is the number of home visits attended? </a:t>
            </a:r>
            <a:r>
              <a:rPr lang="en-US" sz="1200" i="1" kern="1200" dirty="0">
                <a:solidFill>
                  <a:schemeClr val="tx1"/>
                </a:solidFill>
                <a:effectLst/>
                <a:latin typeface="+mn-lt"/>
                <a:ea typeface="+mn-ea"/>
                <a:cs typeface="+mn-cs"/>
              </a:rPr>
              <a:t>[Allow time for responses. After participants respond, click “Enter” to show the check mark and note:]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Families may not attend home visits as often or may stop attending home visits if they feel pressure from their home visitor to quit smoking.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27</a:t>
            </a:fld>
            <a:endParaRPr lang="en-US"/>
          </a:p>
        </p:txBody>
      </p:sp>
    </p:spTree>
    <p:extLst>
      <p:ext uri="{BB962C8B-B14F-4D97-AF65-F5344CB8AC3E}">
        <p14:creationId xmlns:p14="http://schemas.microsoft.com/office/powerpoint/2010/main" val="1376592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we’ll talk about why rapid testing is an important part of the PDSA cycle and CQI process. </a:t>
            </a:r>
          </a:p>
        </p:txBody>
      </p:sp>
      <p:sp>
        <p:nvSpPr>
          <p:cNvPr id="4" name="Slide Number Placeholder 3"/>
          <p:cNvSpPr>
            <a:spLocks noGrp="1"/>
          </p:cNvSpPr>
          <p:nvPr>
            <p:ph type="sldNum" sz="quarter" idx="10"/>
          </p:nvPr>
        </p:nvSpPr>
        <p:spPr/>
        <p:txBody>
          <a:bodyPr/>
          <a:lstStyle/>
          <a:p>
            <a:fld id="{AED28201-4BBF-455A-9765-CF9869D2B1B3}" type="slidenum">
              <a:rPr lang="en-US" smtClean="0"/>
              <a:t>28</a:t>
            </a:fld>
            <a:endParaRPr lang="en-US"/>
          </a:p>
        </p:txBody>
      </p:sp>
    </p:spTree>
    <p:extLst>
      <p:ext uri="{BB962C8B-B14F-4D97-AF65-F5344CB8AC3E}">
        <p14:creationId xmlns:p14="http://schemas.microsoft.com/office/powerpoint/2010/main" val="250697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89569C-1D28-4B29-BF46-F4D80A2031DF}" type="slidenum">
              <a:rPr lang="en-US"/>
              <a:pPr>
                <a:defRPr/>
              </a:pPr>
              <a:t>29</a:t>
            </a:fld>
            <a:endParaRPr 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Rapid testing is implementation of iterative, small, and quick tests of change strategies to accelerate improvement.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Conducting small tests reduces the risk of big failures while allowing tests to build on one another sequentially, using the new knowledge gained from the previous attempt to improve the next test. </a:t>
            </a:r>
          </a:p>
        </p:txBody>
      </p:sp>
    </p:spTree>
    <p:extLst>
      <p:ext uri="{BB962C8B-B14F-4D97-AF65-F5344CB8AC3E}">
        <p14:creationId xmlns:p14="http://schemas.microsoft.com/office/powerpoint/2010/main" val="21446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learning objectives for this module are for participants to be able to: </a:t>
            </a:r>
          </a:p>
          <a:p>
            <a:pPr marL="628650" lvl="1" indent="-171450">
              <a:buFont typeface="Courier New" panose="02070309020205020404" pitchFamily="49" charset="0"/>
              <a:buChar char="o"/>
            </a:pPr>
            <a:r>
              <a:rPr lang="en-US" dirty="0"/>
              <a:t>Describe the PDSA cycle and explain its use</a:t>
            </a:r>
          </a:p>
          <a:p>
            <a:pPr marL="628650" lvl="1" indent="-171450">
              <a:buFont typeface="Courier New" panose="02070309020205020404" pitchFamily="49" charset="0"/>
              <a:buChar char="o"/>
            </a:pPr>
            <a:r>
              <a:rPr lang="en-US" dirty="0"/>
              <a:t>Understand three types of measures for PDSA cycles</a:t>
            </a:r>
          </a:p>
          <a:p>
            <a:pPr marL="628650" lvl="1" indent="-171450">
              <a:buFont typeface="Courier New" panose="02070309020205020404" pitchFamily="49" charset="0"/>
              <a:buChar char="o"/>
            </a:pPr>
            <a:r>
              <a:rPr lang="en-US" dirty="0"/>
              <a:t>Understand how to conduct rapid improvement cycles.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3</a:t>
            </a:fld>
            <a:endParaRPr lang="en-US"/>
          </a:p>
        </p:txBody>
      </p:sp>
    </p:spTree>
    <p:extLst>
      <p:ext uri="{BB962C8B-B14F-4D97-AF65-F5344CB8AC3E}">
        <p14:creationId xmlns:p14="http://schemas.microsoft.com/office/powerpoint/2010/main" val="254802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89569C-1D28-4B29-BF46-F4D80A2031DF}" type="slidenum">
              <a:rPr lang="en-US"/>
              <a:pPr>
                <a:defRPr/>
              </a:pPr>
              <a:t>30</a:t>
            </a:fld>
            <a:endParaRPr 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It is not unusual to feel overwhelmed by the rapid pace of CQI work, but there are good reasons for this rapid approach:</a:t>
            </a:r>
          </a:p>
          <a:p>
            <a:pPr marL="628650" lvl="1" indent="-171450">
              <a:buFont typeface="Courier New" panose="02070309020205020404" pitchFamily="49" charset="0"/>
              <a:buChar char="o"/>
            </a:pPr>
            <a:r>
              <a:rPr lang="en-US" sz="1200" u="none" kern="1200" dirty="0">
                <a:solidFill>
                  <a:schemeClr val="tx1"/>
                </a:solidFill>
                <a:effectLst/>
                <a:latin typeface="+mn-lt"/>
                <a:ea typeface="+mn-ea"/>
                <a:cs typeface="+mn-cs"/>
              </a:rPr>
              <a:t>First, the rapid testing approach provides an opportunity to learn without severely impacting performance. If every change</a:t>
            </a:r>
            <a:r>
              <a:rPr lang="en-US" sz="1200" u="none" kern="1200" baseline="0" dirty="0">
                <a:solidFill>
                  <a:schemeClr val="tx1"/>
                </a:solidFill>
                <a:effectLst/>
                <a:latin typeface="+mn-lt"/>
                <a:ea typeface="+mn-ea"/>
                <a:cs typeface="+mn-cs"/>
              </a:rPr>
              <a:t> strategy</a:t>
            </a:r>
            <a:r>
              <a:rPr lang="en-US" sz="1200" u="none" kern="1200" dirty="0">
                <a:solidFill>
                  <a:schemeClr val="tx1"/>
                </a:solidFill>
                <a:effectLst/>
                <a:latin typeface="+mn-lt"/>
                <a:ea typeface="+mn-ea"/>
                <a:cs typeface="+mn-cs"/>
              </a:rPr>
              <a:t> is tried with large numbers without regard to outcomes or scale, there is a risk of major failures with high expense. Smaller, rapid tests reduce the risk and the potential costs associated with a change strategy.  </a:t>
            </a:r>
          </a:p>
          <a:p>
            <a:pPr marL="628650" lvl="1" indent="-171450">
              <a:buFont typeface="Courier New" panose="02070309020205020404" pitchFamily="49" charset="0"/>
              <a:buChar char="o"/>
            </a:pPr>
            <a:r>
              <a:rPr lang="en-US" sz="1200" u="none" kern="1200" dirty="0">
                <a:solidFill>
                  <a:schemeClr val="tx1"/>
                </a:solidFill>
                <a:effectLst/>
                <a:latin typeface="+mn-lt"/>
                <a:ea typeface="+mn-ea"/>
                <a:cs typeface="+mn-cs"/>
              </a:rPr>
              <a:t>Next, conducting rapid tests can increase (or decrease) the belief that the change tested resulted in improvement. While a change strategy may appear to be a good idea, it might not work when implemented. Rapid testing provides an opportunity to use a small and quick trial to test whether a change strategy will result in improvement. </a:t>
            </a:r>
          </a:p>
          <a:p>
            <a:pPr marL="628650" lvl="1" indent="-171450">
              <a:buFont typeface="Courier New" panose="02070309020205020404" pitchFamily="49" charset="0"/>
              <a:buChar char="o"/>
            </a:pPr>
            <a:r>
              <a:rPr lang="en-US" sz="1200" u="none" kern="1200" dirty="0">
                <a:solidFill>
                  <a:schemeClr val="tx1"/>
                </a:solidFill>
                <a:effectLst/>
                <a:latin typeface="+mn-lt"/>
                <a:ea typeface="+mn-ea"/>
                <a:cs typeface="+mn-cs"/>
              </a:rPr>
              <a:t>Third, rapid testing helps to adapt a change strategy to new situations and environments. What worked in one place might not work the same way in another, but with small changes, it could. Using quick, small change strategies that can be adjusted provides an opportunity to understand how they work in a different environment. </a:t>
            </a:r>
          </a:p>
          <a:p>
            <a:pPr marL="628650" lvl="1" indent="-171450">
              <a:buFont typeface="Courier New" panose="02070309020205020404" pitchFamily="49" charset="0"/>
              <a:buChar char="o"/>
            </a:pPr>
            <a:r>
              <a:rPr lang="en-US" sz="1200" u="none" kern="1200" dirty="0">
                <a:solidFill>
                  <a:schemeClr val="tx1"/>
                </a:solidFill>
                <a:effectLst/>
                <a:latin typeface="+mn-lt"/>
                <a:ea typeface="+mn-ea"/>
                <a:cs typeface="+mn-cs"/>
              </a:rPr>
              <a:t>Last, engaging in short, low-stakes change strategies leads to greater buy-in because participants see that implementing the change strategy is not overly difficult and that results can be seen quickly. Change is sometimes hard to accept, but it is a lot easier to accept when it is supported by evidence.</a:t>
            </a:r>
          </a:p>
          <a:p>
            <a:pPr marL="171450" lvl="0" indent="-171450">
              <a:buFont typeface="Arial" panose="020B0604020202020204" pitchFamily="34" charset="0"/>
              <a:buChar char="•"/>
            </a:pPr>
            <a:endParaRPr lang="en-US" sz="1200" u="non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88179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xfrm>
            <a:off x="1144588" y="685800"/>
            <a:ext cx="4570412" cy="3427413"/>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50" tIns="45426" rIns="90850" bIns="45426"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image displays why small tests are so important.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Wanting to solve every identified problem is understandable. However, not every problem has an obvious solution, and some solutions can be risky, expensive, and time consuming.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Implementing a change strategy with a small number of home visitors and families limits the consequences if the change strategy fails. The change strategy can be studied, adapted, and tried again.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if you implement a large test — for example, with every home visitor in your agency — and the test fails, it can have huge negative consequences.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Again, starting small reduces the consequences of failure and avoids undermining overall efforts to improve home visiting.</a:t>
            </a:r>
          </a:p>
        </p:txBody>
      </p:sp>
    </p:spTree>
    <p:extLst>
      <p:ext uri="{BB962C8B-B14F-4D97-AF65-F5344CB8AC3E}">
        <p14:creationId xmlns:p14="http://schemas.microsoft.com/office/powerpoint/2010/main" val="2750423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“Power of One” is an important concept, especially in early PDSA cycles.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smaller and faster the test, the lower the risk that resources will be wasted, and the quicker new knowledge can be gained.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implementing PDSA cycles, try to reduce the scale of the initial test to the smallest size possible. For example, rather than identifying one supervisor and all his or her home visitors, identify one supervisor and one home visitor. Rather than implementing a change for a month, see what can be accomplished in 1 week, or better yet, in 1 day or one visit.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Even though the test is with one family and on one home visit, this does not mean that the entire time to complete the PDSA is 1 day. Possibly 1-2 weeks might be needed to fully plan, implement, study, and interpret the results.</a:t>
            </a:r>
          </a:p>
        </p:txBody>
      </p:sp>
      <p:sp>
        <p:nvSpPr>
          <p:cNvPr id="4" name="Slide Number Placeholder 3"/>
          <p:cNvSpPr>
            <a:spLocks noGrp="1"/>
          </p:cNvSpPr>
          <p:nvPr>
            <p:ph type="sldNum" sz="quarter" idx="10"/>
          </p:nvPr>
        </p:nvSpPr>
        <p:spPr/>
        <p:txBody>
          <a:bodyPr/>
          <a:lstStyle/>
          <a:p>
            <a:fld id="{AED28201-4BBF-455A-9765-CF9869D2B1B3}" type="slidenum">
              <a:rPr lang="en-US" smtClean="0"/>
              <a:t>32</a:t>
            </a:fld>
            <a:endParaRPr lang="en-US"/>
          </a:p>
        </p:txBody>
      </p:sp>
    </p:spTree>
    <p:extLst>
      <p:ext uri="{BB962C8B-B14F-4D97-AF65-F5344CB8AC3E}">
        <p14:creationId xmlns:p14="http://schemas.microsoft.com/office/powerpoint/2010/main" val="2646864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 change strategies can have a big impact when used together in a ramp cycle process.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ramp cycle is an iterative set of PDSA cycles that can together result in system improvement. Each cycle builds on what was learned in the previous cycle.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PDSA cycles within a ramp cycle typically go from very small tests to progressively larger tests.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planning the first PDSA, consider what future PDSA cycles might look like. For example, if the first cycle is to have a home visitor practice motivational interviewing with one family at one home visit, the second cycle might be to have the same home visitor practice the techniques with the same family at multiple visits, the third cycle might expand to have the same home visitor use the techniques with a second family, and if things continue to go well, a fourth cycle might have the same home visitor try with a third family.</a:t>
            </a:r>
          </a:p>
        </p:txBody>
      </p:sp>
      <p:sp>
        <p:nvSpPr>
          <p:cNvPr id="4" name="Slide Number Placeholder 3"/>
          <p:cNvSpPr>
            <a:spLocks noGrp="1"/>
          </p:cNvSpPr>
          <p:nvPr>
            <p:ph type="sldNum" sz="quarter" idx="10"/>
          </p:nvPr>
        </p:nvSpPr>
        <p:spPr/>
        <p:txBody>
          <a:bodyPr/>
          <a:lstStyle/>
          <a:p>
            <a:fld id="{AED28201-4BBF-455A-9765-CF9869D2B1B3}" type="slidenum">
              <a:rPr lang="en-US" smtClean="0"/>
              <a:t>33</a:t>
            </a:fld>
            <a:endParaRPr lang="en-US"/>
          </a:p>
        </p:txBody>
      </p:sp>
    </p:spTree>
    <p:extLst>
      <p:ext uri="{BB962C8B-B14F-4D97-AF65-F5344CB8AC3E}">
        <p14:creationId xmlns:p14="http://schemas.microsoft.com/office/powerpoint/2010/main" val="2083604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Small-scale tests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achieve big results.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idea to remember is to start small and ramp up as the change strategy shows success.</a:t>
            </a:r>
          </a:p>
        </p:txBody>
      </p:sp>
      <p:sp>
        <p:nvSpPr>
          <p:cNvPr id="4" name="Slide Number Placeholder 3"/>
          <p:cNvSpPr>
            <a:spLocks noGrp="1"/>
          </p:cNvSpPr>
          <p:nvPr>
            <p:ph type="sldNum" sz="quarter" idx="10"/>
          </p:nvPr>
        </p:nvSpPr>
        <p:spPr/>
        <p:txBody>
          <a:bodyPr/>
          <a:lstStyle/>
          <a:p>
            <a:fld id="{AED28201-4BBF-455A-9765-CF9869D2B1B3}" type="slidenum">
              <a:rPr lang="en-US" smtClean="0"/>
              <a:t>34</a:t>
            </a:fld>
            <a:endParaRPr lang="en-US"/>
          </a:p>
        </p:txBody>
      </p:sp>
    </p:spTree>
    <p:extLst>
      <p:ext uri="{BB962C8B-B14F-4D97-AF65-F5344CB8AC3E}">
        <p14:creationId xmlns:p14="http://schemas.microsoft.com/office/powerpoint/2010/main" val="1477009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diagram shows how to scale up (increase the size) of PDSA cycles within a ramp cycle.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PDSA cycle is a test using</a:t>
            </a:r>
            <a:r>
              <a:rPr lang="en-US" sz="1200" kern="1200" baseline="0" dirty="0">
                <a:solidFill>
                  <a:schemeClr val="tx1"/>
                </a:solidFill>
                <a:effectLst/>
                <a:latin typeface="+mn-lt"/>
                <a:ea typeface="+mn-ea"/>
                <a:cs typeface="+mn-cs"/>
              </a:rPr>
              <a:t> a change strategy </a:t>
            </a:r>
            <a:r>
              <a:rPr lang="en-US" sz="1200" kern="1200" dirty="0">
                <a:solidFill>
                  <a:schemeClr val="tx1"/>
                </a:solidFill>
                <a:effectLst/>
                <a:latin typeface="+mn-lt"/>
                <a:ea typeface="+mn-ea"/>
                <a:cs typeface="+mn-cs"/>
              </a:rPr>
              <a:t>done on a small scale. Follow-up tests are then conducted, then wider-scale tests of change are implemented; finally, the change strategy is implemented system-wide.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Determining early when to increase the scale of the test is important.</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the first test of a change strategy yields promising results and changes are minor, it can be scaled up because there is evidence the change strategy works and big failures are unlikely.</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However, if results were not positive, scaling up the change strategy does not make sense. Instead, the change strategy can be adapted and tested again on a very small scale.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scaling process should be purposeful and iterative.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Each new test</a:t>
            </a:r>
            <a:r>
              <a:rPr lang="en-US" sz="1200" kern="1200" baseline="0" dirty="0">
                <a:solidFill>
                  <a:schemeClr val="tx1"/>
                </a:solidFill>
                <a:effectLst/>
                <a:latin typeface="+mn-lt"/>
                <a:ea typeface="+mn-ea"/>
                <a:cs typeface="+mn-cs"/>
              </a:rPr>
              <a:t> of a change strategy </a:t>
            </a:r>
            <a:r>
              <a:rPr lang="en-US" sz="1200" kern="1200" dirty="0">
                <a:solidFill>
                  <a:schemeClr val="tx1"/>
                </a:solidFill>
                <a:effectLst/>
                <a:latin typeface="+mn-lt"/>
                <a:ea typeface="+mn-ea"/>
                <a:cs typeface="+mn-cs"/>
              </a:rPr>
              <a:t>should be clearly related to the last test.</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 scale of the test should be increased by just one increment at a time. Depending on the test, one increment could be one client</a:t>
            </a:r>
            <a:r>
              <a:rPr lang="en-US" sz="1200" kern="1200" baseline="0" dirty="0">
                <a:solidFill>
                  <a:schemeClr val="tx1"/>
                </a:solidFill>
                <a:effectLst/>
                <a:latin typeface="+mn-lt"/>
                <a:ea typeface="+mn-ea"/>
                <a:cs typeface="+mn-cs"/>
              </a:rPr>
              <a:t> or one home visitor.</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Tests of change strategies should be scaled (up or down) based on results.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Teams frequently test more than one change strategy or part of a change strategy at a time. This builds new knowledge faster and informs future scale-up efforts. For example, two home visitors may test two different change strategies regarding increasing breastfeeding initiation at one time. If one or both tests are successful, the agency can scale-up the change strategy that was successful. </a:t>
            </a:r>
          </a:p>
          <a:p>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ED28201-4BBF-455A-9765-CF9869D2B1B3}" type="slidenum">
              <a:rPr lang="en-US" smtClean="0"/>
              <a:t>35</a:t>
            </a:fld>
            <a:endParaRPr lang="en-US"/>
          </a:p>
        </p:txBody>
      </p:sp>
    </p:spTree>
    <p:extLst>
      <p:ext uri="{BB962C8B-B14F-4D97-AF65-F5344CB8AC3E}">
        <p14:creationId xmlns:p14="http://schemas.microsoft.com/office/powerpoint/2010/main" val="3205680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kern="1200" dirty="0">
                <a:solidFill>
                  <a:schemeClr val="tx1"/>
                </a:solidFill>
                <a:effectLst/>
                <a:latin typeface="+mn-lt"/>
                <a:ea typeface="+mn-ea"/>
                <a:cs typeface="+mn-cs"/>
              </a:rPr>
              <a:t>Pass out the PDSA Ramps handout.</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This handout summarizes the </a:t>
            </a:r>
            <a:r>
              <a:rPr lang="en-US" sz="1200" i="0" kern="1200" baseline="0" dirty="0">
                <a:solidFill>
                  <a:schemeClr val="tx1"/>
                </a:solidFill>
                <a:effectLst/>
                <a:latin typeface="+mn-lt"/>
                <a:ea typeface="+mn-ea"/>
                <a:cs typeface="+mn-cs"/>
              </a:rPr>
              <a:t>guiding principles for conducting ramp cycles. It includes tips, an example, and a worksheet that can be helpful as you plan your first PDSA cycles. </a:t>
            </a:r>
            <a:endParaRPr lang="en-US" i="1" dirty="0"/>
          </a:p>
        </p:txBody>
      </p:sp>
      <p:sp>
        <p:nvSpPr>
          <p:cNvPr id="4" name="Slide Number Placeholder 3"/>
          <p:cNvSpPr>
            <a:spLocks noGrp="1"/>
          </p:cNvSpPr>
          <p:nvPr>
            <p:ph type="sldNum" sz="quarter" idx="10"/>
          </p:nvPr>
        </p:nvSpPr>
        <p:spPr/>
        <p:txBody>
          <a:bodyPr/>
          <a:lstStyle/>
          <a:p>
            <a:fld id="{AED28201-4BBF-455A-9765-CF9869D2B1B3}" type="slidenum">
              <a:rPr lang="en-US" smtClean="0"/>
              <a:t>36</a:t>
            </a:fld>
            <a:endParaRPr lang="en-US"/>
          </a:p>
        </p:txBody>
      </p:sp>
    </p:spTree>
    <p:extLst>
      <p:ext uri="{BB962C8B-B14F-4D97-AF65-F5344CB8AC3E}">
        <p14:creationId xmlns:p14="http://schemas.microsoft.com/office/powerpoint/2010/main" val="3734339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Pass out a filled-in PDSA Cycles Worksheet with an example as well as a PDSA Cycles Worksheet that is blank to each participant, and ask participants to break up into agency teams of four to six.</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PDSA Cycle Worksheet</a:t>
            </a:r>
            <a:r>
              <a:rPr lang="en-US" sz="1200" kern="1200" dirty="0">
                <a:solidFill>
                  <a:schemeClr val="tx1"/>
                </a:solidFill>
                <a:effectLst/>
                <a:latin typeface="+mn-lt"/>
                <a:ea typeface="+mn-ea"/>
                <a:cs typeface="+mn-cs"/>
              </a:rPr>
              <a:t> will help teams plan a PDSA cycle that reflects the “Power of One” using the SMART aim statements created in the last module.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your team has already been working on CQI activities related to your aim statements, select a change strategy that you have not yet implemented.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As you fill out the sheet, complete only the Plan section. Include an aim statement, describe the change strategy to test, the list of tasks needed to set up this change strategy and a timeline for each step, and note your prediction of what will happen when the change strategy is tested. Then discuss a potential next PDSA cycle. The worksheet with the example filled out can be used as a guide.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We will regroup and share after about 15 minutes.  </a:t>
            </a:r>
          </a:p>
          <a:p>
            <a:pPr marL="0" lvl="0" indent="0">
              <a:buFont typeface="Arial" panose="020B0604020202020204" pitchFamily="34" charset="0"/>
              <a:buNone/>
            </a:pPr>
            <a:r>
              <a:rPr lang="en-US" sz="1200" i="1" kern="1200" dirty="0">
                <a:solidFill>
                  <a:schemeClr val="tx1"/>
                </a:solidFill>
                <a:effectLst/>
                <a:latin typeface="+mn-lt"/>
                <a:ea typeface="+mn-ea"/>
                <a:cs typeface="+mn-cs"/>
              </a:rPr>
              <a:t>Once everyone has completed their PDSA cycle planning, bring the group back together and invite someone from each team to share their planned PDSA cycle, the timeline, the scale, and what the next cycle will look like.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Some teams may be resistant to the idea of a small initial test. Ask teams that have larger tests to think about what a smaller scale test would look like. What would their change strategy test be like with just one family?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ED28201-4BBF-455A-9765-CF9869D2B1B3}" type="slidenum">
              <a:rPr lang="en-US" smtClean="0"/>
              <a:t>37</a:t>
            </a:fld>
            <a:endParaRPr lang="en-US"/>
          </a:p>
        </p:txBody>
      </p:sp>
    </p:spTree>
    <p:extLst>
      <p:ext uri="{BB962C8B-B14F-4D97-AF65-F5344CB8AC3E}">
        <p14:creationId xmlns:p14="http://schemas.microsoft.com/office/powerpoint/2010/main" val="3663028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Keep</a:t>
            </a:r>
            <a:r>
              <a:rPr lang="en-US" i="0" baseline="0" dirty="0"/>
              <a:t> these key tips in mind as you move forward with planning and implementing PDSA cycles to test change strategies.</a:t>
            </a:r>
          </a:p>
          <a:p>
            <a:pPr marL="171450" indent="-171450">
              <a:buFont typeface="Arial" panose="020B0604020202020204" pitchFamily="34" charset="0"/>
              <a:buChar char="•"/>
            </a:pPr>
            <a:r>
              <a:rPr lang="en-US" i="0" baseline="0" dirty="0"/>
              <a:t>Testing change strategies should be simple, quick, and on a small scale. </a:t>
            </a:r>
          </a:p>
          <a:p>
            <a:pPr marL="171450" indent="-171450">
              <a:buFont typeface="Arial" panose="020B0604020202020204" pitchFamily="34" charset="0"/>
              <a:buChar char="•"/>
            </a:pPr>
            <a:r>
              <a:rPr lang="en-US" i="0" baseline="0" dirty="0"/>
              <a:t>Always stay open to new discoveries. </a:t>
            </a:r>
          </a:p>
        </p:txBody>
      </p:sp>
      <p:sp>
        <p:nvSpPr>
          <p:cNvPr id="4" name="Slide Number Placeholder 3"/>
          <p:cNvSpPr>
            <a:spLocks noGrp="1"/>
          </p:cNvSpPr>
          <p:nvPr>
            <p:ph type="sldNum" sz="quarter" idx="10"/>
          </p:nvPr>
        </p:nvSpPr>
        <p:spPr/>
        <p:txBody>
          <a:bodyPr/>
          <a:lstStyle/>
          <a:p>
            <a:fld id="{AED28201-4BBF-455A-9765-CF9869D2B1B3}" type="slidenum">
              <a:rPr lang="en-US" smtClean="0"/>
              <a:t>38</a:t>
            </a:fld>
            <a:endParaRPr lang="en-US" dirty="0"/>
          </a:p>
        </p:txBody>
      </p:sp>
    </p:spTree>
    <p:extLst>
      <p:ext uri="{BB962C8B-B14F-4D97-AF65-F5344CB8AC3E}">
        <p14:creationId xmlns:p14="http://schemas.microsoft.com/office/powerpoint/2010/main" val="2533674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39</a:t>
            </a:fld>
            <a:endParaRPr lang="en-US" dirty="0"/>
          </a:p>
        </p:txBody>
      </p:sp>
    </p:spTree>
    <p:extLst>
      <p:ext uri="{BB962C8B-B14F-4D97-AF65-F5344CB8AC3E}">
        <p14:creationId xmlns:p14="http://schemas.microsoft.com/office/powerpoint/2010/main" val="75379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Plan-Do-Study-Act cycle is a hallmark of nearly all CQI models. It is also referred to as the Plan-Do-Check-Act cycle but in this training, the PDSA terminology will be used.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PDSA cycle is a structured approach to testing improvement ideas. </a:t>
            </a:r>
          </a:p>
        </p:txBody>
      </p:sp>
      <p:sp>
        <p:nvSpPr>
          <p:cNvPr id="4" name="Slide Number Placeholder 3"/>
          <p:cNvSpPr>
            <a:spLocks noGrp="1"/>
          </p:cNvSpPr>
          <p:nvPr>
            <p:ph type="sldNum" sz="quarter" idx="10"/>
          </p:nvPr>
        </p:nvSpPr>
        <p:spPr/>
        <p:txBody>
          <a:bodyPr/>
          <a:lstStyle/>
          <a:p>
            <a:fld id="{AED28201-4BBF-455A-9765-CF9869D2B1B3}" type="slidenum">
              <a:rPr lang="en-US" smtClean="0"/>
              <a:t>4</a:t>
            </a:fld>
            <a:endParaRPr lang="en-US"/>
          </a:p>
        </p:txBody>
      </p:sp>
    </p:spTree>
    <p:extLst>
      <p:ext uri="{BB962C8B-B14F-4D97-AF65-F5344CB8AC3E}">
        <p14:creationId xmlns:p14="http://schemas.microsoft.com/office/powerpoint/2010/main" val="343332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40</a:t>
            </a:fld>
            <a:endParaRPr lang="en-US" dirty="0"/>
          </a:p>
        </p:txBody>
      </p:sp>
    </p:spTree>
    <p:extLst>
      <p:ext uri="{BB962C8B-B14F-4D97-AF65-F5344CB8AC3E}">
        <p14:creationId xmlns:p14="http://schemas.microsoft.com/office/powerpoint/2010/main" val="184079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Plan-Do-Study</a:t>
            </a:r>
            <a:r>
              <a:rPr lang="en-US" sz="1200" kern="1200" baseline="0" dirty="0">
                <a:solidFill>
                  <a:schemeClr val="tx1"/>
                </a:solidFill>
                <a:effectLst/>
                <a:latin typeface="+mn-lt"/>
                <a:ea typeface="+mn-ea"/>
                <a:cs typeface="+mn-cs"/>
              </a:rPr>
              <a:t>-Act is a cycle of activities used to achieve process or system improvement.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was first proposed by Walter </a:t>
            </a:r>
            <a:r>
              <a:rPr lang="en-US" sz="1200" kern="1200" dirty="0" err="1">
                <a:solidFill>
                  <a:schemeClr val="tx1"/>
                </a:solidFill>
                <a:effectLst/>
                <a:latin typeface="+mn-lt"/>
                <a:ea typeface="+mn-ea"/>
                <a:cs typeface="+mn-cs"/>
              </a:rPr>
              <a:t>Shewhart</a:t>
            </a:r>
            <a:r>
              <a:rPr lang="en-US" sz="1200" kern="1200" dirty="0">
                <a:solidFill>
                  <a:schemeClr val="tx1"/>
                </a:solidFill>
                <a:effectLst/>
                <a:latin typeface="+mn-lt"/>
                <a:ea typeface="+mn-ea"/>
                <a:cs typeface="+mn-cs"/>
              </a:rPr>
              <a:t>, one of the pioneers of quality control, and popularized by his student, quality expert W. Edwards Deming.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ED28201-4BBF-455A-9765-CF9869D2B1B3}" type="slidenum">
              <a:rPr lang="en-US" smtClean="0"/>
              <a:t>5</a:t>
            </a:fld>
            <a:endParaRPr lang="en-US"/>
          </a:p>
        </p:txBody>
      </p:sp>
    </p:spTree>
    <p:extLst>
      <p:ext uri="{BB962C8B-B14F-4D97-AF65-F5344CB8AC3E}">
        <p14:creationId xmlns:p14="http://schemas.microsoft.com/office/powerpoint/2010/main" val="84556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many benefits to using the PDSA cycle in CQI work:</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First, the PDSA cycle relies on a scientific approach to improvement. A standard framework is used, improvement efforts are measured and documented, results are replicable, and errors are identifiable.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Second, it allows for rapid identification of effective solutions in real time.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Next, because the process begins with a</a:t>
            </a:r>
            <a:r>
              <a:rPr lang="en-US" sz="1200" kern="1200" baseline="0" dirty="0">
                <a:solidFill>
                  <a:schemeClr val="tx1"/>
                </a:solidFill>
                <a:effectLst/>
                <a:latin typeface="+mn-lt"/>
                <a:ea typeface="+mn-ea"/>
                <a:cs typeface="+mn-cs"/>
              </a:rPr>
              <a:t> small-scale test of a change strategy</a:t>
            </a:r>
            <a:r>
              <a:rPr lang="en-US" sz="1200" kern="1200" dirty="0">
                <a:solidFill>
                  <a:schemeClr val="tx1"/>
                </a:solidFill>
                <a:effectLst/>
                <a:latin typeface="+mn-lt"/>
                <a:ea typeface="+mn-ea"/>
                <a:cs typeface="+mn-cs"/>
              </a:rPr>
              <a:t>, for example using just one home visitor or one family for just 1 day or 1 week, it reduces potential waste of resources. Once a</a:t>
            </a:r>
            <a:r>
              <a:rPr lang="en-US" sz="1200" kern="1200" baseline="0" dirty="0">
                <a:solidFill>
                  <a:schemeClr val="tx1"/>
                </a:solidFill>
                <a:effectLst/>
                <a:latin typeface="+mn-lt"/>
                <a:ea typeface="+mn-ea"/>
                <a:cs typeface="+mn-cs"/>
              </a:rPr>
              <a:t> change strategy</a:t>
            </a:r>
            <a:r>
              <a:rPr lang="en-US" sz="1200" kern="1200" dirty="0">
                <a:solidFill>
                  <a:schemeClr val="tx1"/>
                </a:solidFill>
                <a:effectLst/>
                <a:latin typeface="+mn-lt"/>
                <a:ea typeface="+mn-ea"/>
                <a:cs typeface="+mn-cs"/>
              </a:rPr>
              <a:t> is successful on a small scale, it can then be carried out on a larger scale (this concept will be discussed in greater detail shortly).</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Use of planning sheets and other tools keeps the process structured and organized (this will be demonstrated later in this session).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Last, documenting improvement efforts helps facilitate learning and spreads</a:t>
            </a:r>
            <a:r>
              <a:rPr lang="en-US" sz="1200" kern="1200" baseline="0" dirty="0">
                <a:solidFill>
                  <a:schemeClr val="tx1"/>
                </a:solidFill>
                <a:effectLst/>
                <a:latin typeface="+mn-lt"/>
                <a:ea typeface="+mn-ea"/>
                <a:cs typeface="+mn-cs"/>
              </a:rPr>
              <a:t>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6</a:t>
            </a:fld>
            <a:endParaRPr lang="en-US"/>
          </a:p>
        </p:txBody>
      </p:sp>
    </p:spTree>
    <p:extLst>
      <p:ext uri="{BB962C8B-B14F-4D97-AF65-F5344CB8AC3E}">
        <p14:creationId xmlns:p14="http://schemas.microsoft.com/office/powerpoint/2010/main" val="10132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stage in the PDSA cycle is the ‘Plan’ stage. In this stage, the CQI team thoroughly analyzes the problem to identify the underlying causes and the potential solutions. The team develops a change strategy that is used in the second step of the PDSA cycle.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questions on this slide can help to guide the planning of this change strategy.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key component of the Plan stage is to identify the underlying cause of the problem in order to find an appropriate solution (change strategy). The reason the solution could work should be clear. </a:t>
            </a:r>
          </a:p>
        </p:txBody>
      </p:sp>
      <p:sp>
        <p:nvSpPr>
          <p:cNvPr id="4" name="Slide Number Placeholder 3"/>
          <p:cNvSpPr>
            <a:spLocks noGrp="1"/>
          </p:cNvSpPr>
          <p:nvPr>
            <p:ph type="sldNum" sz="quarter" idx="10"/>
          </p:nvPr>
        </p:nvSpPr>
        <p:spPr/>
        <p:txBody>
          <a:bodyPr/>
          <a:lstStyle/>
          <a:p>
            <a:fld id="{AED28201-4BBF-455A-9765-CF9869D2B1B3}" type="slidenum">
              <a:rPr lang="en-US" smtClean="0"/>
              <a:t>7</a:t>
            </a:fld>
            <a:endParaRPr lang="en-US"/>
          </a:p>
        </p:txBody>
      </p:sp>
    </p:spTree>
    <p:extLst>
      <p:ext uri="{BB962C8B-B14F-4D97-AF65-F5344CB8AC3E}">
        <p14:creationId xmlns:p14="http://schemas.microsoft.com/office/powerpoint/2010/main" val="85793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dirty="0">
                <a:effectLst/>
                <a:latin typeface="Calibri" panose="020F0502020204030204" pitchFamily="34" charset="0"/>
                <a:ea typeface="Calibri" panose="020F0502020204030204" pitchFamily="34" charset="0"/>
                <a:cs typeface="Calibri" panose="020F0502020204030204" pitchFamily="34" charset="0"/>
              </a:rPr>
              <a:t>A home visiting agency may have low breastfeeding rates among babies who are 6 months of age. To identify potential solutions, the root or underlying causes of the problem must be identified. If the CQI team thinks the underlying cause is that mothers are not aware of the benefits of breastfeeding until their infants are up to 6 months old, it may plan to launch an educational campaign on the benefits of breastfeeding. However, if the real underlying cause is that many of the mothers are struggling with breastfeeding once they return to work, then a campaign to increase awareness of the benefits of breastfeeding may not be effective. </a:t>
            </a:r>
            <a:endParaRPr lang="en-US" sz="1100" kern="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 solution to the problem must be directly related to the actual underlying cause of the problem in order to create real results.</a:t>
            </a:r>
            <a:endParaRPr lang="en-US" sz="1100" kern="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kern="1200" dirty="0">
                <a:effectLst/>
                <a:latin typeface="Calibri" panose="020F0502020204030204" pitchFamily="34" charset="0"/>
                <a:ea typeface="Calibri" panose="020F0502020204030204" pitchFamily="34" charset="0"/>
                <a:cs typeface="Calibri" panose="020F0502020204030204" pitchFamily="34" charset="0"/>
              </a:rPr>
              <a:t>Another point to consider in this example is the potential for unintended consequences. By focusing on the benefits of breastfeeding, the team could unknowingly call into question the mother’s parenting efficacy, which would be counter-productive to its efforts. Being aware of potential consequences and measuring them is important (these are known as balancing measures, which will be discussed more later). CQI teams should measure the mother’s parenting efficacy during the second stage of the PDSA cycle, the ‘Do’ stage, to be sure that these efforts are not undermining other parts of the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8</a:t>
            </a:fld>
            <a:endParaRPr lang="en-US"/>
          </a:p>
        </p:txBody>
      </p:sp>
    </p:spTree>
    <p:extLst>
      <p:ext uri="{BB962C8B-B14F-4D97-AF65-F5344CB8AC3E}">
        <p14:creationId xmlns:p14="http://schemas.microsoft.com/office/powerpoint/2010/main" val="213463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 of the Plan phase of the PDSA cycle is to identify potential change strategies and to select one to test in the PDSA cycle. It’s likely that you will have change strategies in mind that you can test, or that you can brainstorm as a team to come up with potential change strategies. There are also tools that can be used to help identify change strategies; those will be covered in the next three modules.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we are going to use the topic of family retention and go through example change strategies and think about how each of these strategies may lead to improved family retention. We will return to the breastfeeding example later.  </a:t>
            </a:r>
          </a:p>
          <a:p>
            <a:pPr marL="0" lvl="0" indent="0">
              <a:buFont typeface="Arial" panose="020B0604020202020204" pitchFamily="34" charset="0"/>
              <a:buNone/>
            </a:pPr>
            <a:r>
              <a:rPr lang="en-US" sz="1200" i="1" kern="1200" dirty="0">
                <a:solidFill>
                  <a:schemeClr val="tx1"/>
                </a:solidFill>
                <a:effectLst/>
                <a:latin typeface="+mn-lt"/>
                <a:ea typeface="+mn-ea"/>
                <a:cs typeface="+mn-cs"/>
              </a:rPr>
              <a:t>Lead the group through a discussion of how each of the change strategies displayed would lead to enhanced family retention. Ask for volunteers to choose one of the strategies listed and provide rationale/logic as to why that change strategy would help retain families. If the example and explanation are sound, reinforce the key points and thank the person for sharing. If the idea does not fully explain why a family would be retained, keep asking more questions to help participants think through the underlying logic. For example, if a participant selects “Texting to support the family’s goals,” he or she may explain, “This will help the family feel more supported.” Ask the participant the following questions:</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Why does feeling supported matter for retention?</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Why text? Why not email or call? What is unique about texting? </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If texting is how family members typically communicate, how might the home visitor texting them lead to their retention in the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it possible that at first the family does not value home visiting? If so, is it also possible that texting with the family member to support their goals increases their perceived value of home visiting, thus reducing the likelihood that the family will leave?</a:t>
            </a:r>
            <a:endParaRPr lang="en-US" sz="1200" i="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ED28201-4BBF-455A-9765-CF9869D2B1B3}" type="slidenum">
              <a:rPr lang="en-US" smtClean="0"/>
              <a:t>9</a:t>
            </a:fld>
            <a:endParaRPr lang="en-US"/>
          </a:p>
        </p:txBody>
      </p:sp>
    </p:spTree>
    <p:extLst>
      <p:ext uri="{BB962C8B-B14F-4D97-AF65-F5344CB8AC3E}">
        <p14:creationId xmlns:p14="http://schemas.microsoft.com/office/powerpoint/2010/main" val="135673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500D2D-5FA3-4587-93AA-D9E2D82C27E8}"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42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60000"/>
                    <a:lumOff val="4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1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7537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731520" y="4599432"/>
            <a:ext cx="78486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3589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solidFill>
                  <a:schemeClr val="accent5">
                    <a:lumMod val="75000"/>
                  </a:schemeClr>
                </a:solidFill>
              </a:defRPr>
            </a:lvl1pPr>
            <a:lvl2pPr>
              <a:defRPr sz="2400">
                <a:solidFill>
                  <a:schemeClr val="accent5">
                    <a:lumMod val="75000"/>
                  </a:schemeClr>
                </a:solidFill>
              </a:defRPr>
            </a:lvl2pPr>
            <a:lvl3pPr>
              <a:defRPr sz="20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800">
                <a:solidFill>
                  <a:schemeClr val="accent5">
                    <a:lumMod val="75000"/>
                  </a:schemeClr>
                </a:solidFill>
              </a:defRPr>
            </a:lvl1pPr>
            <a:lvl2pPr>
              <a:defRPr sz="2400">
                <a:solidFill>
                  <a:schemeClr val="accent5">
                    <a:lumMod val="75000"/>
                  </a:schemeClr>
                </a:solidFill>
              </a:defRPr>
            </a:lvl2pPr>
            <a:lvl3pPr>
              <a:defRPr sz="20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9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375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solidFill>
                  <a:schemeClr val="accent5">
                    <a:lumMod val="75000"/>
                  </a:schemeClr>
                </a:solidFill>
              </a:defRPr>
            </a:lvl1pPr>
            <a:lvl2pPr>
              <a:defRPr sz="2000">
                <a:solidFill>
                  <a:schemeClr val="accent5">
                    <a:lumMod val="75000"/>
                  </a:schemeClr>
                </a:solidFill>
              </a:defRPr>
            </a:lvl2pPr>
            <a:lvl3pPr>
              <a:defRPr sz="1800">
                <a:solidFill>
                  <a:schemeClr val="accent5">
                    <a:lumMod val="75000"/>
                  </a:schemeClr>
                </a:solidFill>
              </a:defRPr>
            </a:lvl3pPr>
            <a:lvl4pPr>
              <a:defRPr sz="1600">
                <a:solidFill>
                  <a:schemeClr val="accent5">
                    <a:lumMod val="75000"/>
                  </a:schemeClr>
                </a:solidFill>
              </a:defRPr>
            </a:lvl4pPr>
            <a:lvl5pPr>
              <a:defRPr sz="1600">
                <a:solidFill>
                  <a:schemeClr val="accent5">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37537B"/>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solidFill>
                  <a:schemeClr val="accent5">
                    <a:lumMod val="75000"/>
                  </a:schemeClr>
                </a:solidFill>
              </a:defRPr>
            </a:lvl1pPr>
            <a:lvl2pPr>
              <a:defRPr sz="2000">
                <a:solidFill>
                  <a:schemeClr val="accent5">
                    <a:lumMod val="75000"/>
                  </a:schemeClr>
                </a:solidFill>
              </a:defRPr>
            </a:lvl2pPr>
            <a:lvl3pPr>
              <a:defRPr sz="1800">
                <a:solidFill>
                  <a:schemeClr val="accent5">
                    <a:lumMod val="75000"/>
                  </a:schemeClr>
                </a:solidFill>
              </a:defRPr>
            </a:lvl3pPr>
            <a:lvl4pPr>
              <a:defRPr sz="1600">
                <a:solidFill>
                  <a:schemeClr val="accent5">
                    <a:lumMod val="75000"/>
                  </a:schemeClr>
                </a:solidFill>
              </a:defRPr>
            </a:lvl4pPr>
            <a:lvl5pPr>
              <a:defRPr sz="1600">
                <a:solidFill>
                  <a:schemeClr val="accent5">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p:nvCxnSpPr>
        <p:spPr>
          <a:xfrm rot="5400000">
            <a:off x="2217817" y="4045823"/>
            <a:ext cx="4709160" cy="79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80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18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5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solidFill>
                  <a:schemeClr val="accent5">
                    <a:lumMod val="75000"/>
                  </a:schemeClr>
                </a:solidFill>
              </a:defRPr>
            </a:lvl1pPr>
            <a:lvl2pPr>
              <a:defRPr sz="2800">
                <a:solidFill>
                  <a:schemeClr val="accent5">
                    <a:lumMod val="75000"/>
                  </a:schemeClr>
                </a:solidFill>
              </a:defRPr>
            </a:lvl2pPr>
            <a:lvl3pPr>
              <a:defRPr sz="2400">
                <a:solidFill>
                  <a:schemeClr val="accent5">
                    <a:lumMod val="75000"/>
                  </a:schemeClr>
                </a:solidFill>
              </a:defRPr>
            </a:lvl3pPr>
            <a:lvl4pPr>
              <a:defRPr sz="2000">
                <a:solidFill>
                  <a:schemeClr val="accent5">
                    <a:lumMod val="75000"/>
                  </a:schemeClr>
                </a:solidFill>
              </a:defRPr>
            </a:lvl4pPr>
            <a:lvl5pPr>
              <a:defRPr sz="2000">
                <a:solidFill>
                  <a:schemeClr val="accent5">
                    <a:lumMod val="7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solidFill>
                  <a:schemeClr val="accent5">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9" name="Straight Connector 8"/>
          <p:cNvCxnSpPr/>
          <p:nvPr/>
        </p:nvCxnSpPr>
        <p:spPr>
          <a:xfrm rot="5400000">
            <a:off x="-13116" y="3580206"/>
            <a:ext cx="557784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89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966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9144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2500D2D-5FA3-4587-93AA-D9E2D82C27E8}" type="slidenum">
              <a:rPr lang="en-US" smtClean="0"/>
              <a:pPr/>
              <a:t>‹#›</a:t>
            </a:fld>
            <a:endParaRPr lang="en-US" dirty="0"/>
          </a:p>
        </p:txBody>
      </p:sp>
    </p:spTree>
    <p:extLst>
      <p:ext uri="{BB962C8B-B14F-4D97-AF65-F5344CB8AC3E}">
        <p14:creationId xmlns:p14="http://schemas.microsoft.com/office/powerpoint/2010/main" val="3416224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spcBef>
          <a:spcPct val="0"/>
        </a:spcBef>
        <a:buNone/>
        <a:defRPr sz="4000" kern="1200" spc="-100" baseline="0">
          <a:solidFill>
            <a:schemeClr val="tx2">
              <a:lumMod val="60000"/>
              <a:lumOff val="40000"/>
            </a:schemeClr>
          </a:solidFill>
          <a:latin typeface="Calibri" panose="020F050202020403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accent5">
              <a:lumMod val="75000"/>
            </a:schemeClr>
          </a:solidFill>
          <a:latin typeface="Calibri" panose="020F050202020403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accent5">
              <a:lumMod val="75000"/>
            </a:schemeClr>
          </a:solidFill>
          <a:latin typeface="Calibri" panose="020F050202020403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accent5">
              <a:lumMod val="75000"/>
            </a:schemeClr>
          </a:solidFill>
          <a:latin typeface="Calibri" panose="020F050202020403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accent5">
              <a:lumMod val="75000"/>
            </a:schemeClr>
          </a:solidFill>
          <a:latin typeface="Calibri" panose="020F050202020403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accent5">
              <a:lumMod val="75000"/>
            </a:schemeClr>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3U9lLiPO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jbassoc.com/reports-publications/dohv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hrsa.gov/quality/toolbox/methodology/qualityimprovement/index.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66452" y="2153892"/>
            <a:ext cx="5077548" cy="434828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20" y="4696852"/>
            <a:ext cx="2028938" cy="1268086"/>
          </a:xfrm>
          <a:prstGeom prst="rect">
            <a:avLst/>
          </a:prstGeom>
        </p:spPr>
      </p:pic>
      <p:sp>
        <p:nvSpPr>
          <p:cNvPr id="6" name="TextBox 5"/>
          <p:cNvSpPr txBox="1"/>
          <p:nvPr/>
        </p:nvSpPr>
        <p:spPr>
          <a:xfrm>
            <a:off x="416116" y="5933022"/>
            <a:ext cx="2276980" cy="630942"/>
          </a:xfrm>
          <a:prstGeom prst="rect">
            <a:avLst/>
          </a:prstGeom>
        </p:spPr>
        <p:txBody>
          <a:bodyPr wrap="square" rtlCol="0">
            <a:spAutoFit/>
          </a:bodyPr>
          <a:lstStyle/>
          <a:p>
            <a:r>
              <a:rPr lang="en-US" sz="700" dirty="0">
                <a:solidFill>
                  <a:schemeClr val="bg1">
                    <a:lumMod val="50000"/>
                  </a:schemeClr>
                </a:solidFill>
                <a:latin typeface="Calibri" panose="020F0502020204030204" pitchFamily="34" charset="0"/>
              </a:rPr>
              <a:t>This document was prepared for the U.S. Department of Health and Human Services (HHS), HRSA, and ACF by James Bell Associates, Inc., under ACF contract number HHSP233201500133I. For more information, see </a:t>
            </a:r>
            <a:r>
              <a:rPr lang="en-US" sz="700" u="sng" dirty="0">
                <a:solidFill>
                  <a:schemeClr val="bg1">
                    <a:lumMod val="50000"/>
                  </a:schemeClr>
                </a:solidFill>
                <a:latin typeface="Calibri" panose="020F0502020204030204" pitchFamily="34" charset="0"/>
              </a:rPr>
              <a:t>http://www.jbassoc.com/reports-publications/dohve</a:t>
            </a:r>
            <a:r>
              <a:rPr lang="en-US" sz="700" dirty="0">
                <a:solidFill>
                  <a:schemeClr val="bg1">
                    <a:lumMod val="50000"/>
                  </a:schemeClr>
                </a:solidFill>
                <a:latin typeface="Calibri" panose="020F0502020204030204" pitchFamily="34" charset="0"/>
              </a:rPr>
              <a:t>.</a:t>
            </a:r>
          </a:p>
        </p:txBody>
      </p:sp>
      <p:cxnSp>
        <p:nvCxnSpPr>
          <p:cNvPr id="8" name="Straight Connector 7"/>
          <p:cNvCxnSpPr/>
          <p:nvPr/>
        </p:nvCxnSpPr>
        <p:spPr>
          <a:xfrm>
            <a:off x="391064" y="3067562"/>
            <a:ext cx="4114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CDCABC3-8FE6-49B0-9B46-C3DD7478C7C8}"/>
              </a:ext>
            </a:extLst>
          </p:cNvPr>
          <p:cNvSpPr txBox="1">
            <a:spLocks/>
          </p:cNvSpPr>
          <p:nvPr/>
        </p:nvSpPr>
        <p:spPr>
          <a:xfrm>
            <a:off x="391063" y="1"/>
            <a:ext cx="8452147" cy="329972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lumMod val="60000"/>
                    <a:lumOff val="40000"/>
                  </a:schemeClr>
                </a:solidFill>
                <a:latin typeface="Calibri" panose="020F0502020204030204" pitchFamily="34" charset="0"/>
                <a:ea typeface="+mj-ea"/>
                <a:cs typeface="+mj-cs"/>
              </a:defRPr>
            </a:lvl1pPr>
          </a:lstStyle>
          <a:p>
            <a:pPr>
              <a:spcBef>
                <a:spcPts val="1400"/>
              </a:spcBef>
            </a:pPr>
            <a:r>
              <a:rPr lang="en-US" b="1"/>
              <a:t>Continuous Quality Improvement Toolkit</a:t>
            </a:r>
            <a:br>
              <a:rPr lang="en-US" b="1"/>
            </a:br>
            <a:br>
              <a:rPr lang="en-US" sz="900" b="1"/>
            </a:br>
            <a:r>
              <a:rPr lang="en-US" sz="3200"/>
              <a:t>A Resource for Maternal, Infant, and Early Childhood Home Visiting Program Awardees</a:t>
            </a:r>
            <a:endParaRPr lang="en-US" sz="3200" dirty="0"/>
          </a:p>
        </p:txBody>
      </p:sp>
      <p:cxnSp>
        <p:nvCxnSpPr>
          <p:cNvPr id="10" name="Straight Connector 9">
            <a:extLst>
              <a:ext uri="{FF2B5EF4-FFF2-40B4-BE49-F238E27FC236}">
                <a16:creationId xmlns:a16="http://schemas.microsoft.com/office/drawing/2014/main" id="{7FDBA8B5-DC6B-48D3-9E3E-5983E8F1CAC4}"/>
              </a:ext>
            </a:extLst>
          </p:cNvPr>
          <p:cNvCxnSpPr>
            <a:cxnSpLocks/>
          </p:cNvCxnSpPr>
          <p:nvPr/>
        </p:nvCxnSpPr>
        <p:spPr>
          <a:xfrm>
            <a:off x="466220" y="3061211"/>
            <a:ext cx="434641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49C6C6-19F2-4792-AE19-B663BB5EC6EA}"/>
              </a:ext>
            </a:extLst>
          </p:cNvPr>
          <p:cNvSpPr txBox="1"/>
          <p:nvPr/>
        </p:nvSpPr>
        <p:spPr>
          <a:xfrm>
            <a:off x="466220" y="3197656"/>
            <a:ext cx="4647201" cy="1815882"/>
          </a:xfrm>
          <a:prstGeom prst="rect">
            <a:avLst/>
          </a:prstGeom>
          <a:noFill/>
        </p:spPr>
        <p:txBody>
          <a:bodyPr wrap="square" rtlCol="0">
            <a:spAutoFit/>
          </a:bodyPr>
          <a:lstStyle/>
          <a:p>
            <a:r>
              <a:rPr lang="en-US" sz="2800" b="1" spc="-100" dirty="0">
                <a:solidFill>
                  <a:srgbClr val="37537B">
                    <a:lumMod val="60000"/>
                    <a:lumOff val="40000"/>
                  </a:srgbClr>
                </a:solidFill>
                <a:latin typeface="Calibri" panose="020F0502020204030204" pitchFamily="34" charset="0"/>
                <a:ea typeface="+mj-ea"/>
                <a:cs typeface="+mj-cs"/>
              </a:rPr>
              <a:t>Module 5: Understanding the PDSA Process and Measurement for CQI</a:t>
            </a:r>
          </a:p>
          <a:p>
            <a:endParaRPr lang="en-US" sz="2800" b="1" dirty="0"/>
          </a:p>
        </p:txBody>
      </p:sp>
    </p:spTree>
    <p:extLst>
      <p:ext uri="{BB962C8B-B14F-4D97-AF65-F5344CB8AC3E}">
        <p14:creationId xmlns:p14="http://schemas.microsoft.com/office/powerpoint/2010/main" val="123694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720971" y="1084571"/>
            <a:ext cx="6398294" cy="2791277"/>
            <a:chOff x="457200" y="1523999"/>
            <a:chExt cx="8500157" cy="3708222"/>
          </a:xfrm>
        </p:grpSpPr>
        <p:sp>
          <p:nvSpPr>
            <p:cNvPr id="27" name="Oval 26"/>
            <p:cNvSpPr/>
            <p:nvPr/>
          </p:nvSpPr>
          <p:spPr>
            <a:xfrm>
              <a:off x="457200" y="2463207"/>
              <a:ext cx="2551046" cy="2551046"/>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Plan</a:t>
              </a:r>
            </a:p>
          </p:txBody>
        </p:sp>
        <p:sp>
          <p:nvSpPr>
            <p:cNvPr id="28" name="Oval 27"/>
            <p:cNvSpPr/>
            <p:nvPr/>
          </p:nvSpPr>
          <p:spPr>
            <a:xfrm>
              <a:off x="2504601" y="1523999"/>
              <a:ext cx="2551046" cy="2551046"/>
            </a:xfrm>
            <a:prstGeom prst="ellipse">
              <a:avLst/>
            </a:prstGeom>
            <a:solidFill>
              <a:srgbClr val="2589C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Do</a:t>
              </a:r>
            </a:p>
          </p:txBody>
        </p:sp>
        <p:sp>
          <p:nvSpPr>
            <p:cNvPr id="29" name="Oval 28"/>
            <p:cNvSpPr/>
            <p:nvPr/>
          </p:nvSpPr>
          <p:spPr>
            <a:xfrm>
              <a:off x="4451628" y="2681175"/>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Study</a:t>
              </a:r>
            </a:p>
          </p:txBody>
        </p:sp>
        <p:sp>
          <p:nvSpPr>
            <p:cNvPr id="30" name="Oval 29"/>
            <p:cNvSpPr/>
            <p:nvPr/>
          </p:nvSpPr>
          <p:spPr>
            <a:xfrm>
              <a:off x="6406311" y="1586024"/>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Act</a:t>
              </a:r>
            </a:p>
          </p:txBody>
        </p:sp>
      </p:grpSp>
      <p:sp>
        <p:nvSpPr>
          <p:cNvPr id="5" name="Title 1"/>
          <p:cNvSpPr>
            <a:spLocks noGrp="1"/>
          </p:cNvSpPr>
          <p:nvPr>
            <p:ph type="title"/>
          </p:nvPr>
        </p:nvSpPr>
        <p:spPr/>
        <p:txBody>
          <a:bodyPr/>
          <a:lstStyle/>
          <a:p>
            <a:r>
              <a:rPr lang="en-US"/>
              <a:t>PDSA: Do	</a:t>
            </a:r>
          </a:p>
        </p:txBody>
      </p:sp>
      <p:sp>
        <p:nvSpPr>
          <p:cNvPr id="3" name="Content Placeholder 2"/>
          <p:cNvSpPr>
            <a:spLocks noGrp="1"/>
          </p:cNvSpPr>
          <p:nvPr>
            <p:ph idx="1"/>
          </p:nvPr>
        </p:nvSpPr>
        <p:spPr>
          <a:xfrm>
            <a:off x="457199" y="4146261"/>
            <a:ext cx="8357617" cy="2148213"/>
          </a:xfrm>
        </p:spPr>
        <p:txBody>
          <a:bodyPr>
            <a:normAutofit/>
          </a:bodyPr>
          <a:lstStyle/>
          <a:p>
            <a:r>
              <a:rPr lang="en-US" dirty="0"/>
              <a:t>Was the cycle carried out as planned?</a:t>
            </a:r>
          </a:p>
          <a:p>
            <a:r>
              <a:rPr lang="en-US" dirty="0"/>
              <a:t>What were the results of the test?</a:t>
            </a:r>
          </a:p>
          <a:p>
            <a:r>
              <a:rPr lang="en-US" dirty="0"/>
              <a:t>What did you observe that was not part of your plan?</a:t>
            </a:r>
          </a:p>
        </p:txBody>
      </p:sp>
      <p:grpSp>
        <p:nvGrpSpPr>
          <p:cNvPr id="12" name="Group 11"/>
          <p:cNvGrpSpPr/>
          <p:nvPr/>
        </p:nvGrpSpPr>
        <p:grpSpPr>
          <a:xfrm>
            <a:off x="4279230" y="811176"/>
            <a:ext cx="1184124" cy="1194103"/>
            <a:chOff x="3942327" y="1114129"/>
            <a:chExt cx="1449987" cy="1462206"/>
          </a:xfrm>
        </p:grpSpPr>
        <p:sp>
          <p:nvSpPr>
            <p:cNvPr id="16" name="Oval 15"/>
            <p:cNvSpPr/>
            <p:nvPr/>
          </p:nvSpPr>
          <p:spPr>
            <a:xfrm>
              <a:off x="3942327" y="1114129"/>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647" y="1305582"/>
              <a:ext cx="842777" cy="982985"/>
            </a:xfrm>
            <a:prstGeom prst="rect">
              <a:avLst/>
            </a:prstGeom>
          </p:spPr>
        </p:pic>
      </p:grpSp>
    </p:spTree>
    <p:extLst>
      <p:ext uri="{BB962C8B-B14F-4D97-AF65-F5344CB8AC3E}">
        <p14:creationId xmlns:p14="http://schemas.microsoft.com/office/powerpoint/2010/main" val="4014441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086100" cy="1684020"/>
          </a:xfrm>
        </p:spPr>
        <p:txBody>
          <a:bodyPr>
            <a:normAutofit/>
          </a:bodyPr>
          <a:lstStyle/>
          <a:p>
            <a:r>
              <a:rPr lang="en-US"/>
              <a:t>PDSA: Do Example</a:t>
            </a:r>
          </a:p>
        </p:txBody>
      </p:sp>
      <p:sp>
        <p:nvSpPr>
          <p:cNvPr id="3" name="Content Placeholder 2"/>
          <p:cNvSpPr>
            <a:spLocks noGrp="1"/>
          </p:cNvSpPr>
          <p:nvPr>
            <p:ph idx="1"/>
          </p:nvPr>
        </p:nvSpPr>
        <p:spPr>
          <a:xfrm>
            <a:off x="457200" y="2217420"/>
            <a:ext cx="3086100" cy="4259580"/>
          </a:xfrm>
        </p:spPr>
        <p:txBody>
          <a:bodyPr/>
          <a:lstStyle/>
          <a:p>
            <a:pPr marL="0" indent="0">
              <a:buNone/>
            </a:pPr>
            <a:r>
              <a:rPr lang="en-US" dirty="0"/>
              <a:t>Problem = Low breastfeeding rates among babies 6 months of age</a:t>
            </a:r>
          </a:p>
          <a:p>
            <a:pPr marL="0" indent="0">
              <a:buNone/>
            </a:pPr>
            <a:r>
              <a:rPr lang="en-US" b="1" dirty="0"/>
              <a:t>Solution = Home visitors inform mothers of their pumping rights at work</a:t>
            </a:r>
          </a:p>
        </p:txBody>
      </p:sp>
      <p:pic>
        <p:nvPicPr>
          <p:cNvPr id="5" name="Picture 4" descr="Nursing Clio Parenting in Academia: New Mom + Nursing + Academic ..."/>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9526" r="8004"/>
          <a:stretch/>
        </p:blipFill>
        <p:spPr>
          <a:xfrm>
            <a:off x="3726180" y="342900"/>
            <a:ext cx="5417820" cy="6515100"/>
          </a:xfrm>
          <a:prstGeom prst="rect">
            <a:avLst/>
          </a:prstGeom>
        </p:spPr>
      </p:pic>
    </p:spTree>
    <p:extLst>
      <p:ext uri="{BB962C8B-B14F-4D97-AF65-F5344CB8AC3E}">
        <p14:creationId xmlns:p14="http://schemas.microsoft.com/office/powerpoint/2010/main" val="3535493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720971" y="1084571"/>
            <a:ext cx="6398294" cy="2791277"/>
            <a:chOff x="457200" y="1523999"/>
            <a:chExt cx="8500157" cy="3708222"/>
          </a:xfrm>
        </p:grpSpPr>
        <p:sp>
          <p:nvSpPr>
            <p:cNvPr id="22" name="Oval 21"/>
            <p:cNvSpPr/>
            <p:nvPr/>
          </p:nvSpPr>
          <p:spPr>
            <a:xfrm>
              <a:off x="457200" y="2463207"/>
              <a:ext cx="2551046" cy="2551046"/>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Plan</a:t>
              </a:r>
            </a:p>
          </p:txBody>
        </p:sp>
        <p:sp>
          <p:nvSpPr>
            <p:cNvPr id="23" name="Oval 22"/>
            <p:cNvSpPr/>
            <p:nvPr/>
          </p:nvSpPr>
          <p:spPr>
            <a:xfrm>
              <a:off x="2504601" y="1523999"/>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Do</a:t>
              </a:r>
            </a:p>
          </p:txBody>
        </p:sp>
        <p:sp>
          <p:nvSpPr>
            <p:cNvPr id="24" name="Oval 23"/>
            <p:cNvSpPr/>
            <p:nvPr/>
          </p:nvSpPr>
          <p:spPr>
            <a:xfrm>
              <a:off x="4451628" y="2681175"/>
              <a:ext cx="2551046" cy="2551046"/>
            </a:xfrm>
            <a:prstGeom prst="ellipse">
              <a:avLst/>
            </a:prstGeom>
            <a:solidFill>
              <a:srgbClr val="2589C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Study</a:t>
              </a:r>
            </a:p>
          </p:txBody>
        </p:sp>
        <p:sp>
          <p:nvSpPr>
            <p:cNvPr id="25" name="Oval 24"/>
            <p:cNvSpPr/>
            <p:nvPr/>
          </p:nvSpPr>
          <p:spPr>
            <a:xfrm>
              <a:off x="6406311" y="1586024"/>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Act</a:t>
              </a:r>
            </a:p>
          </p:txBody>
        </p:sp>
      </p:grpSp>
      <p:sp>
        <p:nvSpPr>
          <p:cNvPr id="5" name="Title 1"/>
          <p:cNvSpPr>
            <a:spLocks noGrp="1"/>
          </p:cNvSpPr>
          <p:nvPr>
            <p:ph type="title"/>
          </p:nvPr>
        </p:nvSpPr>
        <p:spPr/>
        <p:txBody>
          <a:bodyPr/>
          <a:lstStyle/>
          <a:p>
            <a:r>
              <a:rPr lang="en-US"/>
              <a:t>PDSA: Study	</a:t>
            </a:r>
          </a:p>
        </p:txBody>
      </p:sp>
      <p:sp>
        <p:nvSpPr>
          <p:cNvPr id="3" name="Content Placeholder 2"/>
          <p:cNvSpPr>
            <a:spLocks noGrp="1"/>
          </p:cNvSpPr>
          <p:nvPr>
            <p:ph idx="1"/>
          </p:nvPr>
        </p:nvSpPr>
        <p:spPr>
          <a:xfrm>
            <a:off x="457199" y="4146261"/>
            <a:ext cx="7495953" cy="2148213"/>
          </a:xfrm>
        </p:spPr>
        <p:txBody>
          <a:bodyPr>
            <a:normAutofit/>
          </a:bodyPr>
          <a:lstStyle/>
          <a:p>
            <a:r>
              <a:rPr lang="en-US" dirty="0"/>
              <a:t>Did the results match your prediction?</a:t>
            </a:r>
          </a:p>
          <a:p>
            <a:r>
              <a:rPr lang="en-US" dirty="0"/>
              <a:t>What did you learn?</a:t>
            </a:r>
          </a:p>
          <a:p>
            <a:r>
              <a:rPr lang="en-US" dirty="0"/>
              <a:t>What do you need to do next?</a:t>
            </a:r>
          </a:p>
        </p:txBody>
      </p:sp>
      <p:grpSp>
        <p:nvGrpSpPr>
          <p:cNvPr id="12" name="Group 11"/>
          <p:cNvGrpSpPr/>
          <p:nvPr/>
        </p:nvGrpSpPr>
        <p:grpSpPr>
          <a:xfrm>
            <a:off x="5616550" y="1463705"/>
            <a:ext cx="1139068" cy="1148667"/>
            <a:chOff x="5303099" y="1850850"/>
            <a:chExt cx="1449987" cy="1462206"/>
          </a:xfrm>
        </p:grpSpPr>
        <p:sp>
          <p:nvSpPr>
            <p:cNvPr id="13" name="Oval 12"/>
            <p:cNvSpPr/>
            <p:nvPr/>
          </p:nvSpPr>
          <p:spPr>
            <a:xfrm>
              <a:off x="5303099" y="1850850"/>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359" y="2185585"/>
              <a:ext cx="1085676" cy="695275"/>
            </a:xfrm>
            <a:prstGeom prst="rect">
              <a:avLst/>
            </a:prstGeom>
          </p:spPr>
        </p:pic>
      </p:grpSp>
    </p:spTree>
    <p:extLst>
      <p:ext uri="{BB962C8B-B14F-4D97-AF65-F5344CB8AC3E}">
        <p14:creationId xmlns:p14="http://schemas.microsoft.com/office/powerpoint/2010/main" val="193362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086100" cy="1684020"/>
          </a:xfrm>
        </p:spPr>
        <p:txBody>
          <a:bodyPr>
            <a:normAutofit/>
          </a:bodyPr>
          <a:lstStyle/>
          <a:p>
            <a:r>
              <a:rPr lang="en-US"/>
              <a:t>PDSA: Study Example</a:t>
            </a:r>
          </a:p>
        </p:txBody>
      </p:sp>
      <p:sp>
        <p:nvSpPr>
          <p:cNvPr id="3" name="Content Placeholder 2"/>
          <p:cNvSpPr>
            <a:spLocks noGrp="1"/>
          </p:cNvSpPr>
          <p:nvPr>
            <p:ph idx="1"/>
          </p:nvPr>
        </p:nvSpPr>
        <p:spPr>
          <a:xfrm>
            <a:off x="457201" y="2217420"/>
            <a:ext cx="3390486" cy="4259580"/>
          </a:xfrm>
        </p:spPr>
        <p:txBody>
          <a:bodyPr>
            <a:noAutofit/>
          </a:bodyPr>
          <a:lstStyle/>
          <a:p>
            <a:pPr marL="0" indent="0">
              <a:buNone/>
            </a:pPr>
            <a:r>
              <a:rPr lang="en-US" dirty="0"/>
              <a:t>Problem = Low breastfeeding rates among babies 6 months of age</a:t>
            </a:r>
          </a:p>
          <a:p>
            <a:pPr marL="0" indent="0">
              <a:spcBef>
                <a:spcPts val="1200"/>
              </a:spcBef>
              <a:buNone/>
            </a:pPr>
            <a:r>
              <a:rPr lang="en-US" dirty="0"/>
              <a:t>Solution = Home visitors inform mothers of their pumping rights at work</a:t>
            </a:r>
          </a:p>
          <a:p>
            <a:pPr marL="0" indent="0">
              <a:spcBef>
                <a:spcPts val="1200"/>
              </a:spcBef>
              <a:buNone/>
            </a:pPr>
            <a:r>
              <a:rPr lang="en-US" b="1" dirty="0"/>
              <a:t>Results = Plan not implemented as intended, expected outcomes not achieved</a:t>
            </a:r>
          </a:p>
        </p:txBody>
      </p:sp>
      <p:grpSp>
        <p:nvGrpSpPr>
          <p:cNvPr id="6" name="Group 5">
            <a:extLst>
              <a:ext uri="{FF2B5EF4-FFF2-40B4-BE49-F238E27FC236}">
                <a16:creationId xmlns:a16="http://schemas.microsoft.com/office/drawing/2014/main" id="{CF2CF72D-9DE2-4A19-9C1D-F1AEEEA1ECB0}"/>
              </a:ext>
            </a:extLst>
          </p:cNvPr>
          <p:cNvGrpSpPr/>
          <p:nvPr/>
        </p:nvGrpSpPr>
        <p:grpSpPr>
          <a:xfrm>
            <a:off x="7906258" y="152400"/>
            <a:ext cx="1161542" cy="1110343"/>
            <a:chOff x="8077200" y="152400"/>
            <a:chExt cx="1161542" cy="1110343"/>
          </a:xfrm>
        </p:grpSpPr>
        <p:sp>
          <p:nvSpPr>
            <p:cNvPr id="7" name="Oval 6">
              <a:extLst>
                <a:ext uri="{FF2B5EF4-FFF2-40B4-BE49-F238E27FC236}">
                  <a16:creationId xmlns:a16="http://schemas.microsoft.com/office/drawing/2014/main" id="{EA928742-4D7D-43CA-8C6E-0AEC4DE27D2D}"/>
                </a:ext>
              </a:extLst>
            </p:cNvPr>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2A3391-5D12-47E6-A437-DD910B351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7" y="1262743"/>
            <a:ext cx="5178563" cy="5178563"/>
          </a:xfrm>
          <a:prstGeom prst="rect">
            <a:avLst/>
          </a:prstGeom>
        </p:spPr>
      </p:pic>
    </p:spTree>
    <p:extLst>
      <p:ext uri="{BB962C8B-B14F-4D97-AF65-F5344CB8AC3E}">
        <p14:creationId xmlns:p14="http://schemas.microsoft.com/office/powerpoint/2010/main" val="64263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720971" y="1084571"/>
            <a:ext cx="6398294" cy="2791277"/>
            <a:chOff x="457200" y="1523999"/>
            <a:chExt cx="8500157" cy="3708222"/>
          </a:xfrm>
        </p:grpSpPr>
        <p:sp>
          <p:nvSpPr>
            <p:cNvPr id="24" name="Oval 23"/>
            <p:cNvSpPr/>
            <p:nvPr/>
          </p:nvSpPr>
          <p:spPr>
            <a:xfrm>
              <a:off x="457200" y="2463207"/>
              <a:ext cx="2551046" cy="2551046"/>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Plan</a:t>
              </a:r>
            </a:p>
          </p:txBody>
        </p:sp>
        <p:sp>
          <p:nvSpPr>
            <p:cNvPr id="25" name="Oval 24"/>
            <p:cNvSpPr/>
            <p:nvPr/>
          </p:nvSpPr>
          <p:spPr>
            <a:xfrm>
              <a:off x="2504601" y="1523999"/>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Do</a:t>
              </a:r>
            </a:p>
          </p:txBody>
        </p:sp>
        <p:sp>
          <p:nvSpPr>
            <p:cNvPr id="26" name="Oval 25"/>
            <p:cNvSpPr/>
            <p:nvPr/>
          </p:nvSpPr>
          <p:spPr>
            <a:xfrm>
              <a:off x="4451628" y="2681175"/>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Study</a:t>
              </a:r>
            </a:p>
          </p:txBody>
        </p:sp>
        <p:sp>
          <p:nvSpPr>
            <p:cNvPr id="27" name="Oval 26"/>
            <p:cNvSpPr/>
            <p:nvPr/>
          </p:nvSpPr>
          <p:spPr>
            <a:xfrm>
              <a:off x="6406311" y="1586024"/>
              <a:ext cx="2551046" cy="2551046"/>
            </a:xfrm>
            <a:prstGeom prst="ellipse">
              <a:avLst/>
            </a:prstGeom>
            <a:solidFill>
              <a:srgbClr val="2589C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Act</a:t>
              </a:r>
            </a:p>
          </p:txBody>
        </p:sp>
      </p:grpSp>
      <p:sp>
        <p:nvSpPr>
          <p:cNvPr id="5" name="Title 1"/>
          <p:cNvSpPr>
            <a:spLocks noGrp="1"/>
          </p:cNvSpPr>
          <p:nvPr>
            <p:ph type="title"/>
          </p:nvPr>
        </p:nvSpPr>
        <p:spPr/>
        <p:txBody>
          <a:bodyPr/>
          <a:lstStyle/>
          <a:p>
            <a:r>
              <a:rPr lang="en-US"/>
              <a:t>PDSA: Act	</a:t>
            </a:r>
          </a:p>
        </p:txBody>
      </p:sp>
      <p:sp>
        <p:nvSpPr>
          <p:cNvPr id="3" name="Content Placeholder 2"/>
          <p:cNvSpPr>
            <a:spLocks noGrp="1"/>
          </p:cNvSpPr>
          <p:nvPr>
            <p:ph idx="1"/>
          </p:nvPr>
        </p:nvSpPr>
        <p:spPr>
          <a:xfrm>
            <a:off x="457199" y="4146261"/>
            <a:ext cx="7495953" cy="2148213"/>
          </a:xfrm>
        </p:spPr>
        <p:txBody>
          <a:bodyPr>
            <a:normAutofit/>
          </a:bodyPr>
          <a:lstStyle/>
          <a:p>
            <a:pPr marL="0" indent="0">
              <a:buNone/>
            </a:pPr>
            <a:r>
              <a:rPr lang="en-US" dirty="0"/>
              <a:t>Three A’s of Acting:</a:t>
            </a:r>
          </a:p>
          <a:p>
            <a:pPr marL="731520" lvl="1" indent="-457200">
              <a:buFont typeface="+mj-lt"/>
              <a:buAutoNum type="arabicPeriod"/>
            </a:pPr>
            <a:r>
              <a:rPr lang="en-US" dirty="0"/>
              <a:t>Adapt</a:t>
            </a:r>
          </a:p>
          <a:p>
            <a:pPr marL="731520" lvl="1" indent="-457200">
              <a:buFont typeface="+mj-lt"/>
              <a:buAutoNum type="arabicPeriod"/>
            </a:pPr>
            <a:r>
              <a:rPr lang="en-US" dirty="0"/>
              <a:t>Adopt</a:t>
            </a:r>
          </a:p>
          <a:p>
            <a:pPr marL="731520" lvl="1" indent="-457200">
              <a:buFont typeface="+mj-lt"/>
              <a:buAutoNum type="arabicPeriod"/>
            </a:pPr>
            <a:r>
              <a:rPr lang="en-US" dirty="0"/>
              <a:t>Abandon</a:t>
            </a:r>
          </a:p>
        </p:txBody>
      </p:sp>
      <p:grpSp>
        <p:nvGrpSpPr>
          <p:cNvPr id="12" name="Group 11"/>
          <p:cNvGrpSpPr/>
          <p:nvPr/>
        </p:nvGrpSpPr>
        <p:grpSpPr>
          <a:xfrm>
            <a:off x="7310829" y="808074"/>
            <a:ext cx="1226283" cy="1236617"/>
            <a:chOff x="7350049" y="1104511"/>
            <a:chExt cx="1449987" cy="1462206"/>
          </a:xfrm>
        </p:grpSpPr>
        <p:sp>
          <p:nvSpPr>
            <p:cNvPr id="13" name="Oval 12"/>
            <p:cNvSpPr/>
            <p:nvPr/>
          </p:nvSpPr>
          <p:spPr>
            <a:xfrm>
              <a:off x="7350049" y="1104511"/>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611" y="1288966"/>
              <a:ext cx="1078894" cy="1079985"/>
            </a:xfrm>
            <a:prstGeom prst="rect">
              <a:avLst/>
            </a:prstGeom>
          </p:spPr>
        </p:pic>
      </p:grpSp>
    </p:spTree>
    <p:extLst>
      <p:ext uri="{BB962C8B-B14F-4D97-AF65-F5344CB8AC3E}">
        <p14:creationId xmlns:p14="http://schemas.microsoft.com/office/powerpoint/2010/main" val="185400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545" y="486635"/>
            <a:ext cx="2883408" cy="2720203"/>
          </a:xfrm>
        </p:spPr>
        <p:txBody>
          <a:bodyPr>
            <a:normAutofit/>
          </a:bodyPr>
          <a:lstStyle/>
          <a:p>
            <a:r>
              <a:rPr lang="en-US" dirty="0"/>
              <a:t>The PDSA Cycle: Step by Step</a:t>
            </a:r>
          </a:p>
        </p:txBody>
      </p:sp>
      <p:pic>
        <p:nvPicPr>
          <p:cNvPr id="6" name="Picture 5">
            <a:extLst>
              <a:ext uri="{FF2B5EF4-FFF2-40B4-BE49-F238E27FC236}">
                <a16:creationId xmlns:a16="http://schemas.microsoft.com/office/drawing/2014/main" id="{4138B33A-0AF6-4F3F-AD6F-919F90D30BA0}"/>
              </a:ext>
            </a:extLst>
          </p:cNvPr>
          <p:cNvPicPr>
            <a:picLocks noChangeAspect="1"/>
          </p:cNvPicPr>
          <p:nvPr/>
        </p:nvPicPr>
        <p:blipFill>
          <a:blip r:embed="rId3"/>
          <a:stretch>
            <a:fillRect/>
          </a:stretch>
        </p:blipFill>
        <p:spPr>
          <a:xfrm rot="725036">
            <a:off x="3465827" y="809199"/>
            <a:ext cx="4316822" cy="5611107"/>
          </a:xfrm>
          <a:prstGeom prst="rect">
            <a:avLst/>
          </a:prstGeom>
          <a:ln>
            <a:solidFill>
              <a:schemeClr val="accent1"/>
            </a:solidFill>
          </a:ln>
        </p:spPr>
      </p:pic>
    </p:spTree>
    <p:extLst>
      <p:ext uri="{BB962C8B-B14F-4D97-AF65-F5344CB8AC3E}">
        <p14:creationId xmlns:p14="http://schemas.microsoft.com/office/powerpoint/2010/main" val="2122640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PDSA in Action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967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a:t>Coin Spinning Game</a:t>
            </a:r>
          </a:p>
        </p:txBody>
      </p:sp>
      <p:sp>
        <p:nvSpPr>
          <p:cNvPr id="3" name="Content Placeholder 2"/>
          <p:cNvSpPr>
            <a:spLocks noGrp="1"/>
          </p:cNvSpPr>
          <p:nvPr>
            <p:ph idx="1"/>
          </p:nvPr>
        </p:nvSpPr>
        <p:spPr>
          <a:xfrm>
            <a:off x="457200" y="1600200"/>
            <a:ext cx="2782957" cy="4876800"/>
          </a:xfrm>
        </p:spPr>
        <p:txBody>
          <a:bodyPr/>
          <a:lstStyle/>
          <a:p>
            <a:pPr marL="0" indent="0">
              <a:lnSpc>
                <a:spcPct val="90000"/>
              </a:lnSpc>
              <a:buFontTx/>
              <a:buNone/>
              <a:defRPr/>
            </a:pPr>
            <a:r>
              <a:rPr lang="en-US" dirty="0"/>
              <a:t>What will you need?</a:t>
            </a:r>
          </a:p>
          <a:p>
            <a:pPr marL="0" indent="0">
              <a:lnSpc>
                <a:spcPct val="90000"/>
              </a:lnSpc>
              <a:buFontTx/>
              <a:buNone/>
              <a:defRPr/>
            </a:pPr>
            <a:endParaRPr lang="en-US" sz="1200" dirty="0"/>
          </a:p>
          <a:p>
            <a:pPr marL="125730" indent="0">
              <a:lnSpc>
                <a:spcPct val="90000"/>
              </a:lnSpc>
              <a:defRPr/>
            </a:pPr>
            <a:r>
              <a:rPr lang="en-US" dirty="0">
                <a:solidFill>
                  <a:schemeClr val="bg1">
                    <a:lumMod val="50000"/>
                  </a:schemeClr>
                </a:solidFill>
              </a:rPr>
              <a:t> </a:t>
            </a:r>
            <a:r>
              <a:rPr lang="en-US" sz="2000" dirty="0">
                <a:solidFill>
                  <a:schemeClr val="bg1">
                    <a:lumMod val="50000"/>
                  </a:schemeClr>
                </a:solidFill>
              </a:rPr>
              <a:t>4 coins of different sizes</a:t>
            </a:r>
          </a:p>
          <a:p>
            <a:pPr marL="125730" indent="0">
              <a:lnSpc>
                <a:spcPct val="90000"/>
              </a:lnSpc>
              <a:defRPr/>
            </a:pPr>
            <a:r>
              <a:rPr lang="en-US" sz="2000" dirty="0">
                <a:solidFill>
                  <a:schemeClr val="bg1">
                    <a:lumMod val="50000"/>
                  </a:schemeClr>
                </a:solidFill>
              </a:rPr>
              <a:t> A timepiece </a:t>
            </a:r>
          </a:p>
          <a:p>
            <a:pPr marL="125730" indent="0">
              <a:lnSpc>
                <a:spcPct val="90000"/>
              </a:lnSpc>
              <a:defRPr/>
            </a:pPr>
            <a:r>
              <a:rPr lang="en-US" sz="2000" dirty="0">
                <a:solidFill>
                  <a:schemeClr val="bg1">
                    <a:lumMod val="50000"/>
                  </a:schemeClr>
                </a:solidFill>
              </a:rPr>
              <a:t> A time keeper</a:t>
            </a:r>
          </a:p>
          <a:p>
            <a:pPr marL="125730" indent="0">
              <a:lnSpc>
                <a:spcPct val="90000"/>
              </a:lnSpc>
              <a:defRPr/>
            </a:pPr>
            <a:r>
              <a:rPr lang="en-US" sz="2000" dirty="0">
                <a:solidFill>
                  <a:schemeClr val="bg1">
                    <a:lumMod val="50000"/>
                  </a:schemeClr>
                </a:solidFill>
              </a:rPr>
              <a:t> Coin Spinning Game worksheet</a:t>
            </a:r>
            <a:endParaRPr lang="en-US" sz="2000" dirty="0"/>
          </a:p>
        </p:txBody>
      </p:sp>
      <p:sp>
        <p:nvSpPr>
          <p:cNvPr id="6" name="TextBox 5"/>
          <p:cNvSpPr txBox="1"/>
          <p:nvPr/>
        </p:nvSpPr>
        <p:spPr>
          <a:xfrm>
            <a:off x="304800" y="6424674"/>
            <a:ext cx="8252052" cy="276999"/>
          </a:xfrm>
          <a:prstGeom prst="rect">
            <a:avLst/>
          </a:prstGeom>
          <a:noFill/>
        </p:spPr>
        <p:txBody>
          <a:bodyPr wrap="square" rtlCol="0">
            <a:spAutoFit/>
          </a:bodyPr>
          <a:lstStyle/>
          <a:p>
            <a:r>
              <a:rPr lang="en-US" sz="1200" dirty="0">
                <a:solidFill>
                  <a:schemeClr val="accent5"/>
                </a:solidFill>
                <a:latin typeface="Calibri" panose="020F0502020204030204" pitchFamily="34" charset="0"/>
              </a:rPr>
              <a:t>Developed by Dave Williams, Institute for Healthcare Improvement: </a:t>
            </a:r>
            <a:r>
              <a:rPr lang="en-US" sz="1200" dirty="0">
                <a:latin typeface="Calibri" panose="020F0502020204030204" pitchFamily="34" charset="0"/>
                <a:hlinkClick r:id="rId3"/>
              </a:rPr>
              <a:t>https://www.youtube.com/watch?v=3U9lLiPOhtM</a:t>
            </a:r>
            <a:endParaRPr lang="en-US" sz="1200" dirty="0">
              <a:latin typeface="Calibri" panose="020F0502020204030204" pitchFamily="34" charset="0"/>
            </a:endParaRPr>
          </a:p>
        </p:txBody>
      </p:sp>
      <p:grpSp>
        <p:nvGrpSpPr>
          <p:cNvPr id="7" name="Group 6"/>
          <p:cNvGrpSpPr/>
          <p:nvPr/>
        </p:nvGrpSpPr>
        <p:grpSpPr>
          <a:xfrm>
            <a:off x="7906258" y="152400"/>
            <a:ext cx="1161542" cy="1110343"/>
            <a:chOff x="8077200" y="152400"/>
            <a:chExt cx="1161542" cy="1110343"/>
          </a:xfrm>
        </p:grpSpPr>
        <p:sp>
          <p:nvSpPr>
            <p:cNvPr id="8" name="Oval 7"/>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pic>
        <p:nvPicPr>
          <p:cNvPr id="5" name="Picture 4">
            <a:extLst>
              <a:ext uri="{FF2B5EF4-FFF2-40B4-BE49-F238E27FC236}">
                <a16:creationId xmlns:a16="http://schemas.microsoft.com/office/drawing/2014/main" id="{E8EB0EF3-0C95-4DFC-AFAD-E9A43393FEBF}"/>
              </a:ext>
            </a:extLst>
          </p:cNvPr>
          <p:cNvPicPr>
            <a:picLocks noChangeAspect="1"/>
          </p:cNvPicPr>
          <p:nvPr/>
        </p:nvPicPr>
        <p:blipFill>
          <a:blip r:embed="rId5"/>
          <a:stretch>
            <a:fillRect/>
          </a:stretch>
        </p:blipFill>
        <p:spPr>
          <a:xfrm rot="890568">
            <a:off x="3117592" y="2050084"/>
            <a:ext cx="5561823" cy="3716900"/>
          </a:xfrm>
          <a:prstGeom prst="rect">
            <a:avLst/>
          </a:prstGeom>
          <a:ln>
            <a:solidFill>
              <a:schemeClr val="accent1"/>
            </a:solidFill>
          </a:ln>
        </p:spPr>
      </p:pic>
    </p:spTree>
    <p:extLst>
      <p:ext uri="{BB962C8B-B14F-4D97-AF65-F5344CB8AC3E}">
        <p14:creationId xmlns:p14="http://schemas.microsoft.com/office/powerpoint/2010/main" val="3541034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Coin Spinning Game Debrief</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What brought you to the longest spin?</a:t>
            </a:r>
          </a:p>
          <a:p>
            <a:pPr marL="457200" indent="-457200">
              <a:buFont typeface="+mj-lt"/>
              <a:buAutoNum type="arabicPeriod"/>
            </a:pPr>
            <a:r>
              <a:rPr lang="en-US" dirty="0"/>
              <a:t>How many tests did your team run? </a:t>
            </a:r>
          </a:p>
          <a:p>
            <a:pPr marL="457200" indent="-457200">
              <a:buFont typeface="+mj-lt"/>
              <a:buAutoNum type="arabicPeriod"/>
            </a:pPr>
            <a:r>
              <a:rPr lang="en-US" dirty="0"/>
              <a:t>How much data did you collect? How many data points are on your run chart?</a:t>
            </a:r>
          </a:p>
          <a:p>
            <a:endParaRPr lang="en-US" dirty="0"/>
          </a:p>
        </p:txBody>
      </p:sp>
      <p:grpSp>
        <p:nvGrpSpPr>
          <p:cNvPr id="4" name="Group 3"/>
          <p:cNvGrpSpPr/>
          <p:nvPr/>
        </p:nvGrpSpPr>
        <p:grpSpPr>
          <a:xfrm>
            <a:off x="7906258" y="152400"/>
            <a:ext cx="1161542" cy="1110343"/>
            <a:chOff x="8077200" y="152400"/>
            <a:chExt cx="1161542" cy="1110343"/>
          </a:xfrm>
        </p:grpSpPr>
        <p:sp>
          <p:nvSpPr>
            <p:cNvPr id="5" name="Oval 4"/>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spTree>
    <p:extLst>
      <p:ext uri="{BB962C8B-B14F-4D97-AF65-F5344CB8AC3E}">
        <p14:creationId xmlns:p14="http://schemas.microsoft.com/office/powerpoint/2010/main" val="1218018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Measurement in </a:t>
            </a:r>
            <a:r>
              <a:rPr lang="en-US" err="1"/>
              <a:t>pdsa</a:t>
            </a:r>
            <a:r>
              <a:rPr lang="en-US"/>
              <a:t> cycles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324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CQI Training Overview</a:t>
            </a:r>
          </a:p>
        </p:txBody>
      </p:sp>
      <p:sp>
        <p:nvSpPr>
          <p:cNvPr id="3" name="Content Placeholder 2"/>
          <p:cNvSpPr>
            <a:spLocks noGrp="1"/>
          </p:cNvSpPr>
          <p:nvPr>
            <p:ph idx="1"/>
          </p:nvPr>
        </p:nvSpPr>
        <p:spPr>
          <a:xfrm>
            <a:off x="1257300" y="1466850"/>
            <a:ext cx="7562850" cy="4876800"/>
          </a:xfrm>
        </p:spPr>
        <p:txBody>
          <a:bodyPr>
            <a:noAutofit/>
          </a:bodyPr>
          <a:lstStyle/>
          <a:p>
            <a:pPr marL="0" indent="0">
              <a:lnSpc>
                <a:spcPts val="4000"/>
              </a:lnSpc>
              <a:spcBef>
                <a:spcPts val="0"/>
              </a:spcBef>
              <a:buNone/>
            </a:pPr>
            <a:r>
              <a:rPr lang="en-US" dirty="0">
                <a:solidFill>
                  <a:schemeClr val="bg1">
                    <a:lumMod val="75000"/>
                  </a:schemeClr>
                </a:solidFill>
              </a:rPr>
              <a:t>Introduction to CQI</a:t>
            </a:r>
          </a:p>
          <a:p>
            <a:pPr marL="0" indent="0">
              <a:lnSpc>
                <a:spcPts val="4000"/>
              </a:lnSpc>
              <a:spcBef>
                <a:spcPts val="0"/>
              </a:spcBef>
              <a:buNone/>
            </a:pPr>
            <a:r>
              <a:rPr lang="en-US" dirty="0">
                <a:solidFill>
                  <a:schemeClr val="bg1">
                    <a:lumMod val="75000"/>
                  </a:schemeClr>
                </a:solidFill>
              </a:rPr>
              <a:t>Using Data to Drive CQI and Identify Topics</a:t>
            </a:r>
          </a:p>
          <a:p>
            <a:pPr marL="0" indent="0">
              <a:lnSpc>
                <a:spcPts val="4000"/>
              </a:lnSpc>
              <a:spcBef>
                <a:spcPts val="0"/>
              </a:spcBef>
              <a:buNone/>
            </a:pPr>
            <a:r>
              <a:rPr lang="en-US" dirty="0">
                <a:solidFill>
                  <a:schemeClr val="bg1">
                    <a:lumMod val="75000"/>
                  </a:schemeClr>
                </a:solidFill>
              </a:rPr>
              <a:t>Creating the CQI Culture and Forming a Team</a:t>
            </a:r>
          </a:p>
          <a:p>
            <a:pPr marL="0" indent="0">
              <a:lnSpc>
                <a:spcPts val="4000"/>
              </a:lnSpc>
              <a:spcBef>
                <a:spcPts val="0"/>
              </a:spcBef>
              <a:buNone/>
            </a:pPr>
            <a:r>
              <a:rPr lang="en-US" dirty="0">
                <a:solidFill>
                  <a:schemeClr val="bg1">
                    <a:lumMod val="75000"/>
                  </a:schemeClr>
                </a:solidFill>
              </a:rPr>
              <a:t>Creating SMART Aims</a:t>
            </a:r>
          </a:p>
          <a:p>
            <a:pPr marL="0" indent="0">
              <a:lnSpc>
                <a:spcPts val="4000"/>
              </a:lnSpc>
              <a:spcBef>
                <a:spcPts val="0"/>
              </a:spcBef>
              <a:buNone/>
            </a:pPr>
            <a:r>
              <a:rPr lang="en-US" sz="2600" b="1" dirty="0"/>
              <a:t>Understanding the PDSA Process &amp; Measurement for CQI </a:t>
            </a:r>
          </a:p>
          <a:p>
            <a:pPr marL="0" indent="0">
              <a:lnSpc>
                <a:spcPts val="4000"/>
              </a:lnSpc>
              <a:spcBef>
                <a:spcPts val="0"/>
              </a:spcBef>
              <a:buNone/>
            </a:pPr>
            <a:r>
              <a:rPr lang="en-US" dirty="0">
                <a:solidFill>
                  <a:schemeClr val="bg1">
                    <a:lumMod val="75000"/>
                  </a:schemeClr>
                </a:solidFill>
              </a:rPr>
              <a:t>CQI Tools I: Process Maps</a:t>
            </a:r>
          </a:p>
          <a:p>
            <a:pPr marL="0" indent="0">
              <a:lnSpc>
                <a:spcPts val="4000"/>
              </a:lnSpc>
              <a:spcBef>
                <a:spcPts val="0"/>
              </a:spcBef>
              <a:buNone/>
            </a:pPr>
            <a:r>
              <a:rPr lang="en-US" dirty="0">
                <a:solidFill>
                  <a:schemeClr val="bg1">
                    <a:lumMod val="75000"/>
                  </a:schemeClr>
                </a:solidFill>
              </a:rPr>
              <a:t>CQI Tools II: Root Cause Analysis Tools</a:t>
            </a:r>
          </a:p>
          <a:p>
            <a:pPr marL="0" indent="0">
              <a:lnSpc>
                <a:spcPts val="4000"/>
              </a:lnSpc>
              <a:spcBef>
                <a:spcPts val="0"/>
              </a:spcBef>
              <a:buNone/>
            </a:pPr>
            <a:r>
              <a:rPr lang="en-US" dirty="0">
                <a:solidFill>
                  <a:schemeClr val="bg1">
                    <a:lumMod val="75000"/>
                  </a:schemeClr>
                </a:solidFill>
              </a:rPr>
              <a:t>CQI Tools III: Key Driver Diagrams</a:t>
            </a:r>
          </a:p>
          <a:p>
            <a:pPr marL="0" indent="0">
              <a:lnSpc>
                <a:spcPts val="4000"/>
              </a:lnSpc>
              <a:spcBef>
                <a:spcPts val="0"/>
              </a:spcBef>
              <a:buNone/>
            </a:pPr>
            <a:r>
              <a:rPr lang="en-US" dirty="0">
                <a:solidFill>
                  <a:schemeClr val="bg1">
                    <a:lumMod val="75000"/>
                  </a:schemeClr>
                </a:solidFill>
              </a:rPr>
              <a:t>Reliability Concepts and Sustaining Gains</a:t>
            </a: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p:txBody>
      </p:sp>
      <p:sp>
        <p:nvSpPr>
          <p:cNvPr id="5" name="Content Placeholder 2"/>
          <p:cNvSpPr txBox="1">
            <a:spLocks/>
          </p:cNvSpPr>
          <p:nvPr/>
        </p:nvSpPr>
        <p:spPr>
          <a:xfrm>
            <a:off x="609600" y="1524000"/>
            <a:ext cx="514350" cy="487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accent5">
                    <a:lumMod val="75000"/>
                  </a:schemeClr>
                </a:solidFill>
                <a:latin typeface="Calibri" panose="020F050202020403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accent5">
                    <a:lumMod val="75000"/>
                  </a:schemeClr>
                </a:solidFill>
                <a:latin typeface="Calibri" panose="020F050202020403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accent5">
                    <a:lumMod val="75000"/>
                  </a:schemeClr>
                </a:solidFill>
                <a:latin typeface="Calibri" panose="020F050202020403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accent5">
                    <a:lumMod val="75000"/>
                  </a:schemeClr>
                </a:solidFill>
                <a:latin typeface="Calibri" panose="020F050202020403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accent5">
                    <a:lumMod val="75000"/>
                  </a:schemeClr>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ts val="4000"/>
              </a:lnSpc>
              <a:spcBef>
                <a:spcPts val="0"/>
              </a:spcBef>
              <a:buFont typeface="Arial" pitchFamily="34" charset="0"/>
              <a:buNone/>
            </a:pPr>
            <a:r>
              <a:rPr lang="en-US" sz="3600" b="1" dirty="0">
                <a:solidFill>
                  <a:schemeClr val="tx2">
                    <a:lumMod val="40000"/>
                    <a:lumOff val="60000"/>
                  </a:schemeClr>
                </a:solidFill>
              </a:rPr>
              <a:t>1</a:t>
            </a:r>
          </a:p>
          <a:p>
            <a:pPr marL="0" indent="0">
              <a:lnSpc>
                <a:spcPts val="4000"/>
              </a:lnSpc>
              <a:spcBef>
                <a:spcPts val="0"/>
              </a:spcBef>
              <a:buFont typeface="Arial" pitchFamily="34" charset="0"/>
              <a:buNone/>
            </a:pPr>
            <a:r>
              <a:rPr lang="en-US" sz="3600" b="1" dirty="0">
                <a:solidFill>
                  <a:schemeClr val="tx2">
                    <a:lumMod val="40000"/>
                    <a:lumOff val="60000"/>
                  </a:schemeClr>
                </a:solidFill>
              </a:rPr>
              <a:t>2</a:t>
            </a:r>
          </a:p>
          <a:p>
            <a:pPr marL="0" indent="0">
              <a:lnSpc>
                <a:spcPts val="4000"/>
              </a:lnSpc>
              <a:spcBef>
                <a:spcPts val="0"/>
              </a:spcBef>
              <a:buFont typeface="Arial" pitchFamily="34" charset="0"/>
              <a:buNone/>
            </a:pPr>
            <a:r>
              <a:rPr lang="en-US" sz="3600" b="1" dirty="0">
                <a:solidFill>
                  <a:schemeClr val="tx2">
                    <a:lumMod val="40000"/>
                    <a:lumOff val="60000"/>
                  </a:schemeClr>
                </a:solidFill>
              </a:rPr>
              <a:t>3</a:t>
            </a:r>
          </a:p>
          <a:p>
            <a:pPr marL="0" indent="0">
              <a:lnSpc>
                <a:spcPts val="4000"/>
              </a:lnSpc>
              <a:spcBef>
                <a:spcPts val="0"/>
              </a:spcBef>
              <a:buFont typeface="Arial" pitchFamily="34" charset="0"/>
              <a:buNone/>
            </a:pPr>
            <a:r>
              <a:rPr lang="en-US" sz="3600" b="1" dirty="0">
                <a:solidFill>
                  <a:schemeClr val="tx2">
                    <a:lumMod val="40000"/>
                    <a:lumOff val="60000"/>
                  </a:schemeClr>
                </a:solidFill>
              </a:rPr>
              <a:t>4</a:t>
            </a:r>
          </a:p>
          <a:p>
            <a:pPr marL="0" indent="0">
              <a:lnSpc>
                <a:spcPts val="4000"/>
              </a:lnSpc>
              <a:spcBef>
                <a:spcPts val="0"/>
              </a:spcBef>
              <a:buFont typeface="Arial" pitchFamily="34" charset="0"/>
              <a:buNone/>
            </a:pPr>
            <a:r>
              <a:rPr lang="en-US" sz="3600" b="1" dirty="0">
                <a:solidFill>
                  <a:schemeClr val="tx2">
                    <a:lumMod val="40000"/>
                    <a:lumOff val="60000"/>
                  </a:schemeClr>
                </a:solidFill>
              </a:rPr>
              <a:t>5</a:t>
            </a: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r>
              <a:rPr lang="en-US" sz="3600" b="1" dirty="0">
                <a:solidFill>
                  <a:schemeClr val="tx2">
                    <a:lumMod val="40000"/>
                    <a:lumOff val="60000"/>
                  </a:schemeClr>
                </a:solidFill>
              </a:rPr>
              <a:t>6</a:t>
            </a:r>
          </a:p>
          <a:p>
            <a:pPr marL="0" indent="0">
              <a:lnSpc>
                <a:spcPts val="4000"/>
              </a:lnSpc>
              <a:spcBef>
                <a:spcPts val="0"/>
              </a:spcBef>
              <a:buFont typeface="Arial" pitchFamily="34" charset="0"/>
              <a:buNone/>
            </a:pPr>
            <a:r>
              <a:rPr lang="en-US" sz="3600" b="1" dirty="0">
                <a:solidFill>
                  <a:schemeClr val="tx2">
                    <a:lumMod val="40000"/>
                    <a:lumOff val="60000"/>
                  </a:schemeClr>
                </a:solidFill>
              </a:rPr>
              <a:t>7</a:t>
            </a:r>
          </a:p>
          <a:p>
            <a:pPr marL="0" indent="0">
              <a:lnSpc>
                <a:spcPts val="4000"/>
              </a:lnSpc>
              <a:spcBef>
                <a:spcPts val="0"/>
              </a:spcBef>
              <a:buFont typeface="Arial" pitchFamily="34" charset="0"/>
              <a:buNone/>
            </a:pPr>
            <a:r>
              <a:rPr lang="en-US" sz="3600" b="1" dirty="0">
                <a:solidFill>
                  <a:schemeClr val="tx2">
                    <a:lumMod val="40000"/>
                    <a:lumOff val="60000"/>
                  </a:schemeClr>
                </a:solidFill>
              </a:rPr>
              <a:t>8</a:t>
            </a:r>
          </a:p>
          <a:p>
            <a:pPr marL="0" indent="0">
              <a:lnSpc>
                <a:spcPts val="4000"/>
              </a:lnSpc>
              <a:spcBef>
                <a:spcPts val="0"/>
              </a:spcBef>
              <a:buFont typeface="Arial" pitchFamily="34" charset="0"/>
              <a:buNone/>
            </a:pPr>
            <a:r>
              <a:rPr lang="en-US" sz="3600" b="1" dirty="0">
                <a:solidFill>
                  <a:schemeClr val="tx2">
                    <a:lumMod val="40000"/>
                    <a:lumOff val="60000"/>
                  </a:schemeClr>
                </a:solidFill>
              </a:rPr>
              <a:t>9</a:t>
            </a: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p:txBody>
      </p:sp>
    </p:spTree>
    <p:extLst>
      <p:ext uri="{BB962C8B-B14F-4D97-AF65-F5344CB8AC3E}">
        <p14:creationId xmlns:p14="http://schemas.microsoft.com/office/powerpoint/2010/main" val="202385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916FF-6A76-480F-99A1-0E4594B156EF}"/>
              </a:ext>
            </a:extLst>
          </p:cNvPr>
          <p:cNvPicPr>
            <a:picLocks noChangeAspect="1"/>
          </p:cNvPicPr>
          <p:nvPr/>
        </p:nvPicPr>
        <p:blipFill rotWithShape="1">
          <a:blip r:embed="rId3">
            <a:extLst>
              <a:ext uri="{28A0092B-C50C-407E-A947-70E740481C1C}">
                <a14:useLocalDpi xmlns:a14="http://schemas.microsoft.com/office/drawing/2010/main" val="0"/>
              </a:ext>
            </a:extLst>
          </a:blip>
          <a:srcRect r="20000" b="10741"/>
          <a:stretch/>
        </p:blipFill>
        <p:spPr>
          <a:xfrm>
            <a:off x="1828800" y="736600"/>
            <a:ext cx="7315200" cy="6121400"/>
          </a:xfrm>
          <a:prstGeom prst="rect">
            <a:avLst/>
          </a:prstGeom>
        </p:spPr>
      </p:pic>
      <p:sp>
        <p:nvSpPr>
          <p:cNvPr id="2" name="Title 1"/>
          <p:cNvSpPr>
            <a:spLocks noGrp="1"/>
          </p:cNvSpPr>
          <p:nvPr>
            <p:ph type="title"/>
          </p:nvPr>
        </p:nvSpPr>
        <p:spPr>
          <a:xfrm>
            <a:off x="457200" y="533400"/>
            <a:ext cx="4785360" cy="2189480"/>
          </a:xfrm>
        </p:spPr>
        <p:txBody>
          <a:bodyPr>
            <a:normAutofit/>
          </a:bodyPr>
          <a:lstStyle/>
          <a:p>
            <a:r>
              <a:rPr lang="en-US" sz="4800" b="1" dirty="0">
                <a:solidFill>
                  <a:schemeClr val="accent5">
                    <a:lumMod val="75000"/>
                  </a:schemeClr>
                </a:solidFill>
              </a:rPr>
              <a:t>When is change an improvement?</a:t>
            </a:r>
          </a:p>
        </p:txBody>
      </p:sp>
    </p:spTree>
    <p:extLst>
      <p:ext uri="{BB962C8B-B14F-4D97-AF65-F5344CB8AC3E}">
        <p14:creationId xmlns:p14="http://schemas.microsoft.com/office/powerpoint/2010/main" val="3862034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Measures	</a:t>
            </a:r>
          </a:p>
        </p:txBody>
      </p:sp>
      <p:sp>
        <p:nvSpPr>
          <p:cNvPr id="3" name="Content Placeholder 2"/>
          <p:cNvSpPr>
            <a:spLocks noGrp="1"/>
          </p:cNvSpPr>
          <p:nvPr>
            <p:ph idx="1"/>
          </p:nvPr>
        </p:nvSpPr>
        <p:spPr>
          <a:xfrm>
            <a:off x="457200" y="1600200"/>
            <a:ext cx="3719945" cy="4876800"/>
          </a:xfrm>
        </p:spPr>
        <p:txBody>
          <a:bodyPr>
            <a:normAutofit/>
          </a:bodyPr>
          <a:lstStyle/>
          <a:p>
            <a:pPr marL="517525" lvl="1" indent="-457200"/>
            <a:r>
              <a:rPr lang="en-US" sz="2400" dirty="0"/>
              <a:t>Used to understand implementation of the change strategy </a:t>
            </a:r>
          </a:p>
          <a:p>
            <a:pPr marL="517525" lvl="1" indent="-457200"/>
            <a:r>
              <a:rPr lang="en-US" sz="2400" dirty="0"/>
              <a:t>Help assess fidelity when testing a change strategy</a:t>
            </a:r>
          </a:p>
          <a:p>
            <a:pPr marL="517525" lvl="1" indent="-457200"/>
            <a:r>
              <a:rPr lang="en-US" sz="2400" dirty="0"/>
              <a:t>Support scaling up</a:t>
            </a:r>
          </a:p>
          <a:p>
            <a:pPr marL="60325" lvl="1" indent="0">
              <a:buNone/>
            </a:pPr>
            <a:endParaRPr lang="en-US" sz="2400" dirty="0"/>
          </a:p>
        </p:txBody>
      </p:sp>
      <p:pic>
        <p:nvPicPr>
          <p:cNvPr id="4" name="Picture 3" descr="Dosya:Ezra Orion, &lt;strong&gt;Stairs&lt;/strong&gt; to the Sky (2531527122).jpg - Vikisöz"/>
          <p:cNvPicPr>
            <a:picLocks noChangeAspect="1"/>
          </p:cNvPicPr>
          <p:nvPr/>
        </p:nvPicPr>
        <p:blipFill rotWithShape="1">
          <a:blip r:embed="rId3" cstate="print">
            <a:extLst>
              <a:ext uri="{28A0092B-C50C-407E-A947-70E740481C1C}">
                <a14:useLocalDpi xmlns:a14="http://schemas.microsoft.com/office/drawing/2010/main" val="0"/>
              </a:ext>
            </a:extLst>
          </a:blip>
          <a:srcRect l="21592" r="26817" b="5555"/>
          <a:stretch/>
        </p:blipFill>
        <p:spPr>
          <a:xfrm>
            <a:off x="4426527" y="358140"/>
            <a:ext cx="4717473" cy="6477000"/>
          </a:xfrm>
          <a:prstGeom prst="rect">
            <a:avLst/>
          </a:prstGeom>
        </p:spPr>
      </p:pic>
    </p:spTree>
    <p:extLst>
      <p:ext uri="{BB962C8B-B14F-4D97-AF65-F5344CB8AC3E}">
        <p14:creationId xmlns:p14="http://schemas.microsoft.com/office/powerpoint/2010/main" val="391372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Process Measures 	</a:t>
            </a:r>
          </a:p>
        </p:txBody>
      </p:sp>
      <p:sp>
        <p:nvSpPr>
          <p:cNvPr id="3" name="Content Placeholder 2"/>
          <p:cNvSpPr>
            <a:spLocks noGrp="1"/>
          </p:cNvSpPr>
          <p:nvPr>
            <p:ph idx="1"/>
          </p:nvPr>
        </p:nvSpPr>
        <p:spPr/>
        <p:txBody>
          <a:bodyPr>
            <a:normAutofit/>
          </a:bodyPr>
          <a:lstStyle/>
          <a:p>
            <a:pPr marL="404813" lvl="1" indent="-344488">
              <a:buFont typeface="+mj-lt"/>
              <a:buAutoNum type="arabicPeriod"/>
            </a:pPr>
            <a:r>
              <a:rPr lang="en-US" sz="2400" dirty="0"/>
              <a:t>Number of times home visitors discussed pumping rights at work</a:t>
            </a:r>
          </a:p>
          <a:p>
            <a:pPr marL="404813" lvl="1" indent="-344488">
              <a:buFont typeface="+mj-lt"/>
              <a:buAutoNum type="arabicPeriod"/>
            </a:pPr>
            <a:r>
              <a:rPr lang="en-US" sz="2400" dirty="0"/>
              <a:t>Number of mothers who received information about pumping rights at work from their home visitors</a:t>
            </a:r>
          </a:p>
          <a:p>
            <a:pPr marL="404813" lvl="1" indent="-344488">
              <a:buFont typeface="+mj-lt"/>
              <a:buAutoNum type="arabicPeriod"/>
            </a:pPr>
            <a:r>
              <a:rPr lang="en-US" sz="2400" dirty="0"/>
              <a:t>Number of mothers who felt comfortable pumping while at work</a:t>
            </a:r>
          </a:p>
        </p:txBody>
      </p:sp>
    </p:spTree>
    <p:extLst>
      <p:ext uri="{BB962C8B-B14F-4D97-AF65-F5344CB8AC3E}">
        <p14:creationId xmlns:p14="http://schemas.microsoft.com/office/powerpoint/2010/main" val="181995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56" y="415348"/>
            <a:ext cx="4351084" cy="990600"/>
          </a:xfrm>
        </p:spPr>
        <p:txBody>
          <a:bodyPr/>
          <a:lstStyle/>
          <a:p>
            <a:r>
              <a:rPr lang="en-US" dirty="0"/>
              <a:t>Outcome Measures</a:t>
            </a:r>
          </a:p>
        </p:txBody>
      </p:sp>
      <p:sp>
        <p:nvSpPr>
          <p:cNvPr id="3" name="Content Placeholder 2"/>
          <p:cNvSpPr>
            <a:spLocks noGrp="1"/>
          </p:cNvSpPr>
          <p:nvPr>
            <p:ph idx="1"/>
          </p:nvPr>
        </p:nvSpPr>
        <p:spPr>
          <a:xfrm>
            <a:off x="4680856" y="1402862"/>
            <a:ext cx="3859620" cy="4876800"/>
          </a:xfrm>
        </p:spPr>
        <p:txBody>
          <a:bodyPr>
            <a:normAutofit/>
          </a:bodyPr>
          <a:lstStyle/>
          <a:p>
            <a:pPr marL="468312" lvl="1" indent="-457200"/>
            <a:r>
              <a:rPr lang="en-US" sz="2400" dirty="0"/>
              <a:t>Used to determine if there is a change as a result of the change strategy tested</a:t>
            </a:r>
          </a:p>
          <a:p>
            <a:pPr marL="468312" lvl="1" indent="-457200"/>
            <a:endParaRPr lang="en-US" sz="2400" dirty="0"/>
          </a:p>
        </p:txBody>
      </p:sp>
      <p:pic>
        <p:nvPicPr>
          <p:cNvPr id="4" name="Picture 3"/>
          <p:cNvPicPr>
            <a:picLocks noChangeAspect="1"/>
          </p:cNvPicPr>
          <p:nvPr/>
        </p:nvPicPr>
        <p:blipFill rotWithShape="1">
          <a:blip r:embed="rId3" cstate="print">
            <a:grayscl/>
            <a:extLst>
              <a:ext uri="{28A0092B-C50C-407E-A947-70E740481C1C}">
                <a14:useLocalDpi xmlns:a14="http://schemas.microsoft.com/office/drawing/2010/main" val="0"/>
              </a:ext>
            </a:extLst>
          </a:blip>
          <a:srcRect l="26829" r="27938" b="668"/>
          <a:stretch/>
        </p:blipFill>
        <p:spPr>
          <a:xfrm>
            <a:off x="0" y="361675"/>
            <a:ext cx="4441371" cy="6478396"/>
          </a:xfrm>
          <a:prstGeom prst="rect">
            <a:avLst/>
          </a:prstGeom>
        </p:spPr>
      </p:pic>
    </p:spTree>
    <p:extLst>
      <p:ext uri="{BB962C8B-B14F-4D97-AF65-F5344CB8AC3E}">
        <p14:creationId xmlns:p14="http://schemas.microsoft.com/office/powerpoint/2010/main" val="188656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Outcome Measures</a:t>
            </a:r>
          </a:p>
        </p:txBody>
      </p:sp>
      <p:sp>
        <p:nvSpPr>
          <p:cNvPr id="3" name="Content Placeholder 2"/>
          <p:cNvSpPr>
            <a:spLocks noGrp="1"/>
          </p:cNvSpPr>
          <p:nvPr>
            <p:ph idx="1"/>
          </p:nvPr>
        </p:nvSpPr>
        <p:spPr/>
        <p:txBody>
          <a:bodyPr>
            <a:normAutofit/>
          </a:bodyPr>
          <a:lstStyle/>
          <a:p>
            <a:pPr marL="339725" lvl="1" indent="-328613">
              <a:buFont typeface="+mj-lt"/>
              <a:buAutoNum type="arabicPeriod"/>
            </a:pPr>
            <a:r>
              <a:rPr lang="en-US" sz="2400" dirty="0"/>
              <a:t>Number of mothers who are breastfeeding their babies at 3 months of age</a:t>
            </a:r>
          </a:p>
          <a:p>
            <a:pPr marL="339725" lvl="1" indent="-328613">
              <a:buFont typeface="+mj-lt"/>
              <a:buAutoNum type="arabicPeriod"/>
            </a:pPr>
            <a:r>
              <a:rPr lang="en-US" sz="2400" dirty="0"/>
              <a:t>Number of mothers who are breastfeeding their babies at 6 months of age</a:t>
            </a:r>
          </a:p>
          <a:p>
            <a:pPr marL="339725" lvl="1" indent="-328613">
              <a:buFont typeface="+mj-lt"/>
              <a:buAutoNum type="arabicPeriod"/>
            </a:pPr>
            <a:r>
              <a:rPr lang="en-US" sz="2400" dirty="0"/>
              <a:t>Number of working mothers who are breastfeeding their babies at 6 months of age</a:t>
            </a:r>
          </a:p>
        </p:txBody>
      </p:sp>
    </p:spTree>
    <p:extLst>
      <p:ext uri="{BB962C8B-B14F-4D97-AF65-F5344CB8AC3E}">
        <p14:creationId xmlns:p14="http://schemas.microsoft.com/office/powerpoint/2010/main" val="1543184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7" y="533400"/>
            <a:ext cx="8229600" cy="990600"/>
          </a:xfrm>
        </p:spPr>
        <p:txBody>
          <a:bodyPr/>
          <a:lstStyle/>
          <a:p>
            <a:r>
              <a:rPr lang="en-US" dirty="0"/>
              <a:t>Balancing Measures</a:t>
            </a:r>
          </a:p>
        </p:txBody>
      </p:sp>
      <p:sp>
        <p:nvSpPr>
          <p:cNvPr id="3" name="Content Placeholder 2"/>
          <p:cNvSpPr>
            <a:spLocks noGrp="1"/>
          </p:cNvSpPr>
          <p:nvPr>
            <p:ph idx="1"/>
          </p:nvPr>
        </p:nvSpPr>
        <p:spPr>
          <a:xfrm>
            <a:off x="457200" y="1600200"/>
            <a:ext cx="3897086" cy="4876800"/>
          </a:xfrm>
        </p:spPr>
        <p:txBody>
          <a:bodyPr>
            <a:normAutofit/>
          </a:bodyPr>
          <a:lstStyle/>
          <a:p>
            <a:pPr lvl="1" indent="-457200"/>
            <a:r>
              <a:rPr lang="en-US" sz="2400" dirty="0"/>
              <a:t>Used to identify unintended consequences of the change strategy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64" r="43811" b="1256"/>
          <a:stretch/>
        </p:blipFill>
        <p:spPr>
          <a:xfrm>
            <a:off x="4661108" y="363357"/>
            <a:ext cx="4482889" cy="6494643"/>
          </a:xfrm>
          <a:prstGeom prst="rect">
            <a:avLst/>
          </a:prstGeom>
        </p:spPr>
      </p:pic>
    </p:spTree>
    <p:extLst>
      <p:ext uri="{BB962C8B-B14F-4D97-AF65-F5344CB8AC3E}">
        <p14:creationId xmlns:p14="http://schemas.microsoft.com/office/powerpoint/2010/main" val="362022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Balancing Measures</a:t>
            </a:r>
          </a:p>
        </p:txBody>
      </p:sp>
      <p:sp>
        <p:nvSpPr>
          <p:cNvPr id="3" name="Content Placeholder 2"/>
          <p:cNvSpPr>
            <a:spLocks noGrp="1"/>
          </p:cNvSpPr>
          <p:nvPr>
            <p:ph idx="1"/>
          </p:nvPr>
        </p:nvSpPr>
        <p:spPr/>
        <p:txBody>
          <a:bodyPr>
            <a:normAutofit/>
          </a:bodyPr>
          <a:lstStyle/>
          <a:p>
            <a:pPr marL="339725" lvl="1" indent="-339725">
              <a:buFont typeface="+mj-lt"/>
              <a:buAutoNum type="arabicPeriod"/>
            </a:pPr>
            <a:r>
              <a:rPr lang="en-US" sz="2400" dirty="0"/>
              <a:t>Early dropout rates</a:t>
            </a:r>
          </a:p>
          <a:p>
            <a:pPr marL="339725" lvl="1" indent="-339725">
              <a:buFont typeface="+mj-lt"/>
              <a:buAutoNum type="arabicPeriod"/>
            </a:pPr>
            <a:r>
              <a:rPr lang="en-US" sz="2400" dirty="0"/>
              <a:t>Early breastfeeding discontinuation rates</a:t>
            </a:r>
          </a:p>
          <a:p>
            <a:pPr marL="339725" lvl="1" indent="-339725">
              <a:buFont typeface="+mj-lt"/>
              <a:buAutoNum type="arabicPeriod"/>
            </a:pPr>
            <a:r>
              <a:rPr lang="en-US" sz="2400" dirty="0"/>
              <a:t>Delayed home visitor data entry</a:t>
            </a:r>
          </a:p>
        </p:txBody>
      </p:sp>
    </p:spTree>
    <p:extLst>
      <p:ext uri="{BB962C8B-B14F-4D97-AF65-F5344CB8AC3E}">
        <p14:creationId xmlns:p14="http://schemas.microsoft.com/office/powerpoint/2010/main" val="1591982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Type of Measure?</a:t>
            </a:r>
          </a:p>
        </p:txBody>
      </p:sp>
      <p:grpSp>
        <p:nvGrpSpPr>
          <p:cNvPr id="4" name="Group 3"/>
          <p:cNvGrpSpPr/>
          <p:nvPr/>
        </p:nvGrpSpPr>
        <p:grpSpPr>
          <a:xfrm>
            <a:off x="7906258" y="152400"/>
            <a:ext cx="1161542" cy="1110343"/>
            <a:chOff x="8077200" y="152400"/>
            <a:chExt cx="1161542" cy="1110343"/>
          </a:xfrm>
        </p:grpSpPr>
        <p:sp>
          <p:nvSpPr>
            <p:cNvPr id="5" name="Oval 4"/>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graphicFrame>
        <p:nvGraphicFramePr>
          <p:cNvPr id="7" name="Content Placeholder 3"/>
          <p:cNvGraphicFramePr>
            <a:graphicFrameLocks noGrp="1"/>
          </p:cNvGraphicFramePr>
          <p:nvPr>
            <p:ph idx="1"/>
            <p:extLst>
              <p:ext uri="{D42A27DB-BD31-4B8C-83A1-F6EECF244321}">
                <p14:modId xmlns:p14="http://schemas.microsoft.com/office/powerpoint/2010/main" val="2754170360"/>
              </p:ext>
            </p:extLst>
          </p:nvPr>
        </p:nvGraphicFramePr>
        <p:xfrm>
          <a:off x="543559" y="1574995"/>
          <a:ext cx="8329255" cy="5338887"/>
        </p:xfrm>
        <a:graphic>
          <a:graphicData uri="http://schemas.openxmlformats.org/drawingml/2006/table">
            <a:tbl>
              <a:tblPr firstRow="1" bandRow="1">
                <a:tableStyleId>{7DF18680-E054-41AD-8BC1-D1AEF772440D}</a:tableStyleId>
              </a:tblPr>
              <a:tblGrid>
                <a:gridCol w="4219827">
                  <a:extLst>
                    <a:ext uri="{9D8B030D-6E8A-4147-A177-3AD203B41FA5}">
                      <a16:colId xmlns:a16="http://schemas.microsoft.com/office/drawing/2014/main" val="20000"/>
                    </a:ext>
                  </a:extLst>
                </a:gridCol>
                <a:gridCol w="1333891">
                  <a:extLst>
                    <a:ext uri="{9D8B030D-6E8A-4147-A177-3AD203B41FA5}">
                      <a16:colId xmlns:a16="http://schemas.microsoft.com/office/drawing/2014/main" val="20001"/>
                    </a:ext>
                  </a:extLst>
                </a:gridCol>
                <a:gridCol w="1395723">
                  <a:extLst>
                    <a:ext uri="{9D8B030D-6E8A-4147-A177-3AD203B41FA5}">
                      <a16:colId xmlns:a16="http://schemas.microsoft.com/office/drawing/2014/main" val="3072940859"/>
                    </a:ext>
                  </a:extLst>
                </a:gridCol>
                <a:gridCol w="1379814">
                  <a:extLst>
                    <a:ext uri="{9D8B030D-6E8A-4147-A177-3AD203B41FA5}">
                      <a16:colId xmlns:a16="http://schemas.microsoft.com/office/drawing/2014/main" val="20002"/>
                    </a:ext>
                  </a:extLst>
                </a:gridCol>
              </a:tblGrid>
              <a:tr h="289720">
                <a:tc>
                  <a:txBody>
                    <a:bodyPr/>
                    <a:lstStyle/>
                    <a:p>
                      <a:endParaRPr lang="en-US">
                        <a:latin typeface="Calibri" panose="020F0502020204030204" pitchFamily="34" charset="0"/>
                      </a:endParaRPr>
                    </a:p>
                  </a:txBody>
                  <a:tcPr/>
                </a:tc>
                <a:tc>
                  <a:txBody>
                    <a:bodyPr/>
                    <a:lstStyle/>
                    <a:p>
                      <a:pPr marL="0" algn="ctr" defTabSz="914400" rtl="0" eaLnBrk="1" latinLnBrk="0" hangingPunct="1"/>
                      <a:r>
                        <a:rPr lang="en-US" sz="2400" b="0" kern="1200">
                          <a:latin typeface="Calibri" panose="020F0502020204030204" pitchFamily="34" charset="0"/>
                        </a:rPr>
                        <a:t>Process</a:t>
                      </a:r>
                      <a:endParaRPr lang="en-US" sz="2400" b="0" kern="1200">
                        <a:solidFill>
                          <a:schemeClr val="lt1"/>
                        </a:solidFill>
                        <a:latin typeface="Calibri" panose="020F0502020204030204" pitchFamily="34" charset="0"/>
                        <a:ea typeface="+mn-ea"/>
                        <a:cs typeface="+mn-cs"/>
                      </a:endParaRPr>
                    </a:p>
                  </a:txBody>
                  <a:tcPr/>
                </a:tc>
                <a:tc>
                  <a:txBody>
                    <a:bodyPr/>
                    <a:lstStyle/>
                    <a:p>
                      <a:pPr marL="0" algn="ctr" defTabSz="914400" rtl="0" eaLnBrk="1" latinLnBrk="0" hangingPunct="1"/>
                      <a:r>
                        <a:rPr lang="en-US" sz="2400" b="0" kern="1200">
                          <a:solidFill>
                            <a:schemeClr val="lt1"/>
                          </a:solidFill>
                          <a:latin typeface="Calibri" panose="020F0502020204030204" pitchFamily="34" charset="0"/>
                          <a:ea typeface="+mn-ea"/>
                          <a:cs typeface="+mn-cs"/>
                        </a:rPr>
                        <a:t>Outcome</a:t>
                      </a:r>
                    </a:p>
                  </a:txBody>
                  <a:tcPr/>
                </a:tc>
                <a:tc>
                  <a:txBody>
                    <a:bodyPr/>
                    <a:lstStyle/>
                    <a:p>
                      <a:pPr marL="0" algn="ctr" defTabSz="914400" rtl="0" eaLnBrk="1" latinLnBrk="0" hangingPunct="1"/>
                      <a:r>
                        <a:rPr lang="en-US" sz="2400" b="0" kern="1200">
                          <a:latin typeface="Calibri" panose="020F0502020204030204" pitchFamily="34" charset="0"/>
                        </a:rPr>
                        <a:t>Balancing</a:t>
                      </a:r>
                      <a:endParaRPr lang="en-US" sz="2400" b="0" kern="1200">
                        <a:solidFill>
                          <a:schemeClr val="lt1"/>
                        </a:solidFill>
                        <a:latin typeface="Calibri" panose="020F0502020204030204" pitchFamily="34" charset="0"/>
                        <a:ea typeface="+mn-ea"/>
                        <a:cs typeface="+mn-cs"/>
                      </a:endParaRPr>
                    </a:p>
                  </a:txBody>
                  <a:tcPr/>
                </a:tc>
                <a:extLst>
                  <a:ext uri="{0D108BD9-81ED-4DB2-BD59-A6C34878D82A}">
                    <a16:rowId xmlns:a16="http://schemas.microsoft.com/office/drawing/2014/main" val="10000"/>
                  </a:ext>
                </a:extLst>
              </a:tr>
              <a:tr h="568585">
                <a:tc>
                  <a:txBody>
                    <a:bodyPr/>
                    <a:lstStyle/>
                    <a:p>
                      <a:pPr marL="290513" indent="-290513"/>
                      <a:r>
                        <a:rPr lang="en-US" sz="2300">
                          <a:solidFill>
                            <a:schemeClr val="accent5">
                              <a:lumMod val="75000"/>
                            </a:schemeClr>
                          </a:solidFill>
                          <a:latin typeface="Calibri" panose="020F0502020204030204" pitchFamily="34" charset="0"/>
                        </a:rPr>
                        <a:t>1. Alcohol use</a:t>
                      </a: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algn="ctr"/>
                      <a:endParaRPr lang="en-US">
                        <a:latin typeface="Calibri" panose="020F0502020204030204" pitchFamily="34" charset="0"/>
                      </a:endParaRPr>
                    </a:p>
                  </a:txBody>
                  <a:tcPr>
                    <a:noFill/>
                  </a:tcPr>
                </a:tc>
                <a:extLst>
                  <a:ext uri="{0D108BD9-81ED-4DB2-BD59-A6C34878D82A}">
                    <a16:rowId xmlns:a16="http://schemas.microsoft.com/office/drawing/2014/main" val="10001"/>
                  </a:ext>
                </a:extLst>
              </a:tr>
              <a:tr h="866274">
                <a:tc>
                  <a:txBody>
                    <a:bodyPr/>
                    <a:lstStyle/>
                    <a:p>
                      <a:pPr marL="290513" indent="-290513"/>
                      <a:r>
                        <a:rPr lang="en-US" sz="2300" dirty="0">
                          <a:solidFill>
                            <a:schemeClr val="accent5">
                              <a:lumMod val="75000"/>
                            </a:schemeClr>
                          </a:solidFill>
                          <a:latin typeface="Calibri" panose="020F0502020204030204" pitchFamily="34" charset="0"/>
                        </a:rPr>
                        <a:t>2. Number of referrals to a </a:t>
                      </a:r>
                      <a:r>
                        <a:rPr lang="en-US" sz="2300" dirty="0" err="1">
                          <a:solidFill>
                            <a:schemeClr val="accent5">
                              <a:lumMod val="75000"/>
                            </a:schemeClr>
                          </a:solidFill>
                          <a:latin typeface="Calibri" panose="020F0502020204030204" pitchFamily="34" charset="0"/>
                        </a:rPr>
                        <a:t>quitline</a:t>
                      </a:r>
                      <a:endParaRPr lang="en-US" sz="2300" dirty="0">
                        <a:solidFill>
                          <a:schemeClr val="accent5">
                            <a:lumMod val="75000"/>
                          </a:schemeClr>
                        </a:solidFill>
                        <a:latin typeface="Calibri" panose="020F0502020204030204" pitchFamily="34" charset="0"/>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algn="ctr"/>
                      <a:endParaRPr lang="en-US">
                        <a:latin typeface="Calibri" panose="020F0502020204030204" pitchFamily="34" charset="0"/>
                      </a:endParaRPr>
                    </a:p>
                  </a:txBody>
                  <a:tcPr>
                    <a:noFill/>
                  </a:tcPr>
                </a:tc>
                <a:extLst>
                  <a:ext uri="{0D108BD9-81ED-4DB2-BD59-A6C34878D82A}">
                    <a16:rowId xmlns:a16="http://schemas.microsoft.com/office/drawing/2014/main" val="10002"/>
                  </a:ext>
                </a:extLst>
              </a:tr>
              <a:tr h="901700">
                <a:tc>
                  <a:txBody>
                    <a:bodyPr/>
                    <a:lstStyle/>
                    <a:p>
                      <a:pPr marL="290513" indent="-290513"/>
                      <a:r>
                        <a:rPr lang="en-US" sz="2300" dirty="0">
                          <a:solidFill>
                            <a:schemeClr val="accent5">
                              <a:lumMod val="75000"/>
                            </a:schemeClr>
                          </a:solidFill>
                          <a:latin typeface="Calibri" panose="020F0502020204030204" pitchFamily="34" charset="0"/>
                        </a:rPr>
                        <a:t>3. Number of primary caregivers who quit</a:t>
                      </a:r>
                      <a:r>
                        <a:rPr lang="en-US" sz="2300" baseline="0" dirty="0">
                          <a:solidFill>
                            <a:schemeClr val="accent5">
                              <a:lumMod val="75000"/>
                            </a:schemeClr>
                          </a:solidFill>
                          <a:latin typeface="Calibri" panose="020F0502020204030204" pitchFamily="34" charset="0"/>
                        </a:rPr>
                        <a:t> smoking within 6 months of enrollment</a:t>
                      </a:r>
                      <a:endParaRPr lang="en-US" sz="2300" dirty="0">
                        <a:solidFill>
                          <a:schemeClr val="accent5">
                            <a:lumMod val="75000"/>
                          </a:schemeClr>
                        </a:solidFill>
                        <a:latin typeface="Calibri" panose="020F0502020204030204" pitchFamily="34" charset="0"/>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algn="ctr"/>
                      <a:endParaRPr lang="en-US">
                        <a:latin typeface="Calibri" panose="020F0502020204030204" pitchFamily="34" charset="0"/>
                      </a:endParaRPr>
                    </a:p>
                  </a:txBody>
                  <a:tcPr>
                    <a:noFill/>
                  </a:tcPr>
                </a:tc>
                <a:extLst>
                  <a:ext uri="{0D108BD9-81ED-4DB2-BD59-A6C34878D82A}">
                    <a16:rowId xmlns:a16="http://schemas.microsoft.com/office/drawing/2014/main" val="759792584"/>
                  </a:ext>
                </a:extLst>
              </a:tr>
              <a:tr h="1151914">
                <a:tc>
                  <a:txBody>
                    <a:bodyPr/>
                    <a:lstStyle/>
                    <a:p>
                      <a:pPr marL="290513" indent="-290513"/>
                      <a:r>
                        <a:rPr lang="en-US" sz="2300">
                          <a:solidFill>
                            <a:schemeClr val="accent5">
                              <a:lumMod val="75000"/>
                            </a:schemeClr>
                          </a:solidFill>
                          <a:latin typeface="Calibri" panose="020F0502020204030204" pitchFamily="34" charset="0"/>
                        </a:rPr>
                        <a:t>4. Number</a:t>
                      </a:r>
                      <a:r>
                        <a:rPr lang="en-US" sz="2300" baseline="0">
                          <a:solidFill>
                            <a:schemeClr val="accent5">
                              <a:lumMod val="75000"/>
                            </a:schemeClr>
                          </a:solidFill>
                          <a:latin typeface="Calibri" panose="020F0502020204030204" pitchFamily="34" charset="0"/>
                        </a:rPr>
                        <a:t> of home visitors trained in motivational interviewing</a:t>
                      </a:r>
                      <a:endParaRPr lang="en-US" sz="2300">
                        <a:solidFill>
                          <a:schemeClr val="accent5">
                            <a:lumMod val="75000"/>
                          </a:schemeClr>
                        </a:solidFill>
                        <a:latin typeface="Calibri" panose="020F0502020204030204" pitchFamily="34" charset="0"/>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algn="ctr"/>
                      <a:endParaRPr lang="en-US">
                        <a:latin typeface="Calibri" panose="020F0502020204030204" pitchFamily="34" charset="0"/>
                      </a:endParaRPr>
                    </a:p>
                  </a:txBody>
                  <a:tcPr>
                    <a:noFill/>
                  </a:tcPr>
                </a:tc>
                <a:extLst>
                  <a:ext uri="{0D108BD9-81ED-4DB2-BD59-A6C34878D82A}">
                    <a16:rowId xmlns:a16="http://schemas.microsoft.com/office/drawing/2014/main" val="10003"/>
                  </a:ext>
                </a:extLst>
              </a:tr>
              <a:tr h="1151914">
                <a:tc>
                  <a:txBody>
                    <a:bodyPr/>
                    <a:lstStyle/>
                    <a:p>
                      <a:pPr marL="290513" indent="-290513"/>
                      <a:r>
                        <a:rPr lang="en-US" sz="2300">
                          <a:solidFill>
                            <a:schemeClr val="accent5">
                              <a:lumMod val="75000"/>
                            </a:schemeClr>
                          </a:solidFill>
                          <a:latin typeface="Calibri" panose="020F0502020204030204" pitchFamily="34" charset="0"/>
                        </a:rPr>
                        <a:t>5. Number of home</a:t>
                      </a:r>
                      <a:r>
                        <a:rPr lang="en-US" sz="2300" baseline="0">
                          <a:solidFill>
                            <a:schemeClr val="accent5">
                              <a:lumMod val="75000"/>
                            </a:schemeClr>
                          </a:solidFill>
                          <a:latin typeface="Calibri" panose="020F0502020204030204" pitchFamily="34" charset="0"/>
                        </a:rPr>
                        <a:t> visits attended</a:t>
                      </a:r>
                      <a:endParaRPr lang="en-US" sz="2300">
                        <a:solidFill>
                          <a:schemeClr val="accent5">
                            <a:lumMod val="75000"/>
                          </a:schemeClr>
                        </a:solidFill>
                        <a:latin typeface="Calibri" panose="020F0502020204030204" pitchFamily="34" charset="0"/>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US" sz="1800" kern="1200">
                        <a:solidFill>
                          <a:schemeClr val="dk1"/>
                        </a:solidFill>
                        <a:latin typeface="Calibri" panose="020F0502020204030204" pitchFamily="34" charset="0"/>
                        <a:ea typeface="+mn-ea"/>
                        <a:cs typeface="+mn-cs"/>
                      </a:endParaRPr>
                    </a:p>
                  </a:txBody>
                  <a:tcPr>
                    <a:noFill/>
                  </a:tcPr>
                </a:tc>
                <a:tc>
                  <a:txBody>
                    <a:bodyPr/>
                    <a:lstStyle/>
                    <a:p>
                      <a:pPr algn="ctr"/>
                      <a:endParaRPr lang="en-US" dirty="0">
                        <a:latin typeface="Calibri" panose="020F0502020204030204" pitchFamily="34" charset="0"/>
                      </a:endParaRPr>
                    </a:p>
                  </a:txBody>
                  <a:tcPr>
                    <a:noFill/>
                  </a:tcPr>
                </a:tc>
                <a:extLst>
                  <a:ext uri="{0D108BD9-81ED-4DB2-BD59-A6C34878D82A}">
                    <a16:rowId xmlns:a16="http://schemas.microsoft.com/office/drawing/2014/main" val="1444902547"/>
                  </a:ext>
                </a:extLst>
              </a:tr>
            </a:tbl>
          </a:graphicData>
        </a:graphic>
      </p:graphicFrame>
      <p:pic>
        <p:nvPicPr>
          <p:cNvPr id="8" name="Picture 3" descr="C:\Users\till\AppData\Local\Microsoft\Windows\Temporary Internet Files\Content.IE5\NWNZEV81\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4200" y="2133956"/>
            <a:ext cx="601657" cy="35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till\AppData\Local\Microsoft\Windows\Temporary Internet Files\Content.IE5\NWNZEV81\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3521" y="2794356"/>
            <a:ext cx="601657" cy="35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ill\AppData\Local\Microsoft\Windows\Temporary Internet Files\Content.IE5\NWNZEV81\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5921" y="3734156"/>
            <a:ext cx="601657" cy="355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till\AppData\Local\Microsoft\Windows\Temporary Internet Files\Content.IE5\NWNZEV81\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3520" y="4800332"/>
            <a:ext cx="601657"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till\AppData\Local\Microsoft\Windows\Temporary Internet Files\Content.IE5\NWNZEV81\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4200" y="5804256"/>
            <a:ext cx="601657"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7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Rapid Testing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360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4608"/>
            <a:ext cx="3030279" cy="1382233"/>
          </a:xfrm>
        </p:spPr>
        <p:txBody>
          <a:bodyPr/>
          <a:lstStyle/>
          <a:p>
            <a:r>
              <a:rPr lang="en-US" dirty="0"/>
              <a:t>What is Rapid Testing?</a:t>
            </a:r>
          </a:p>
        </p:txBody>
      </p:sp>
      <p:sp>
        <p:nvSpPr>
          <p:cNvPr id="31746" name="Rectangle 2"/>
          <p:cNvSpPr>
            <a:spLocks noGrp="1" noChangeArrowheads="1"/>
          </p:cNvSpPr>
          <p:nvPr>
            <p:ph idx="1"/>
          </p:nvPr>
        </p:nvSpPr>
        <p:spPr bwMode="auto">
          <a:xfrm>
            <a:off x="457200" y="2235000"/>
            <a:ext cx="3738282" cy="3197612"/>
          </a:xfrm>
        </p:spPr>
        <p:txBody>
          <a:bodyPr wrap="square" numCol="1" anchor="t" anchorCtr="0" compatLnSpc="1">
            <a:prstTxWarp prst="textNoShape">
              <a:avLst/>
            </a:prstTxWarp>
            <a:normAutofit/>
          </a:bodyPr>
          <a:lstStyle/>
          <a:p>
            <a:pPr>
              <a:lnSpc>
                <a:spcPct val="90000"/>
              </a:lnSpc>
            </a:pPr>
            <a:r>
              <a:rPr lang="en-US" dirty="0"/>
              <a:t>Iterative, small, and quick tests of change strategies to accelerate improvement</a:t>
            </a:r>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pPr>
              <a:defRPr/>
            </a:pPr>
            <a:fld id="{4151ACC8-8D07-4E69-81C5-38F42C15F4D9}" type="slidenum">
              <a:rPr lang="en-US" smtClean="0"/>
              <a:pPr>
                <a:defRPr/>
              </a:pPr>
              <a:t>29</a:t>
            </a:fld>
            <a:endParaRPr lang="en-US"/>
          </a:p>
        </p:txBody>
      </p:sp>
      <p:pic>
        <p:nvPicPr>
          <p:cNvPr id="3" name="Picture 2" descr="... /TeX8EroBVeI/AAAAAAAADxc/Ap8HvmcLKpI/s1600/&lt;strong&gt;Cheetah&lt;/strong&gt;.jpg fast &lt;strong&gt;cheetah&lt;/strong&gt;"/>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7143" t="5397"/>
          <a:stretch/>
        </p:blipFill>
        <p:spPr>
          <a:xfrm flipH="1">
            <a:off x="4571999" y="358391"/>
            <a:ext cx="4571999" cy="6487886"/>
          </a:xfrm>
          <a:prstGeom prst="rect">
            <a:avLst/>
          </a:prstGeom>
        </p:spPr>
      </p:pic>
    </p:spTree>
    <p:extLst>
      <p:ext uri="{BB962C8B-B14F-4D97-AF65-F5344CB8AC3E}">
        <p14:creationId xmlns:p14="http://schemas.microsoft.com/office/powerpoint/2010/main" val="164433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447800"/>
          </a:xfrm>
        </p:spPr>
        <p:txBody>
          <a:bodyPr>
            <a:normAutofit/>
          </a:bodyPr>
          <a:lstStyle/>
          <a:p>
            <a:r>
              <a:rPr lang="en-US"/>
              <a:t>Understanding the PDSA Process: </a:t>
            </a:r>
            <a:br>
              <a:rPr lang="en-US"/>
            </a:br>
            <a:r>
              <a:rPr lang="en-US"/>
              <a:t>Learning Objectives </a:t>
            </a:r>
          </a:p>
        </p:txBody>
      </p:sp>
      <p:sp>
        <p:nvSpPr>
          <p:cNvPr id="4" name="Content Placeholder 3"/>
          <p:cNvSpPr>
            <a:spLocks noGrp="1"/>
          </p:cNvSpPr>
          <p:nvPr>
            <p:ph idx="1"/>
          </p:nvPr>
        </p:nvSpPr>
        <p:spPr>
          <a:xfrm>
            <a:off x="457200" y="2514600"/>
            <a:ext cx="8229600" cy="1691640"/>
          </a:xfrm>
        </p:spPr>
        <p:txBody>
          <a:bodyPr vert="horz" lIns="91440" tIns="45720" rIns="91440" bIns="45720" rtlCol="0" anchor="t">
            <a:normAutofit/>
          </a:bodyPr>
          <a:lstStyle/>
          <a:p>
            <a:r>
              <a:rPr lang="en-US" dirty="0"/>
              <a:t>Describe the PDSA cycle and explain its use</a:t>
            </a:r>
          </a:p>
          <a:p>
            <a:r>
              <a:rPr lang="en-US" dirty="0"/>
              <a:t>Understand three types of measures for PDSA cycles</a:t>
            </a:r>
          </a:p>
          <a:p>
            <a:r>
              <a:rPr lang="en-US" dirty="0"/>
              <a:t>Understand how to conduct rapid improvement cycles</a:t>
            </a:r>
          </a:p>
        </p:txBody>
      </p:sp>
    </p:spTree>
    <p:extLst>
      <p:ext uri="{BB962C8B-B14F-4D97-AF65-F5344CB8AC3E}">
        <p14:creationId xmlns:p14="http://schemas.microsoft.com/office/powerpoint/2010/main" val="625777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3323" y="605992"/>
            <a:ext cx="3030279" cy="1382233"/>
          </a:xfrm>
        </p:spPr>
        <p:txBody>
          <a:bodyPr>
            <a:normAutofit/>
          </a:bodyPr>
          <a:lstStyle/>
          <a:p>
            <a:r>
              <a:rPr lang="en-US" dirty="0"/>
              <a:t>Benefits of Rapid Testing</a:t>
            </a:r>
          </a:p>
        </p:txBody>
      </p:sp>
      <p:sp>
        <p:nvSpPr>
          <p:cNvPr id="31746" name="Rectangle 2"/>
          <p:cNvSpPr>
            <a:spLocks noGrp="1" noChangeArrowheads="1"/>
          </p:cNvSpPr>
          <p:nvPr>
            <p:ph idx="1"/>
          </p:nvPr>
        </p:nvSpPr>
        <p:spPr bwMode="auto">
          <a:xfrm>
            <a:off x="5193323" y="2176384"/>
            <a:ext cx="3439886" cy="4876800"/>
          </a:xfrm>
        </p:spPr>
        <p:txBody>
          <a:bodyPr wrap="square" numCol="1" anchor="t" anchorCtr="0" compatLnSpc="1">
            <a:prstTxWarp prst="textNoShape">
              <a:avLst/>
            </a:prstTxWarp>
            <a:normAutofit/>
          </a:bodyPr>
          <a:lstStyle/>
          <a:p>
            <a:pPr marL="339725" indent="-339725">
              <a:lnSpc>
                <a:spcPct val="90000"/>
              </a:lnSpc>
              <a:buFontTx/>
              <a:buAutoNum type="arabicPeriod"/>
            </a:pPr>
            <a:r>
              <a:rPr lang="en-US" dirty="0"/>
              <a:t>Risk/cost</a:t>
            </a:r>
            <a:r>
              <a:rPr lang="en-US" dirty="0">
                <a:latin typeface="Arial" pitchFamily="34" charset="0"/>
              </a:rPr>
              <a:t> </a:t>
            </a:r>
            <a:r>
              <a:rPr lang="en-US" dirty="0"/>
              <a:t>reduction</a:t>
            </a:r>
          </a:p>
          <a:p>
            <a:pPr marL="339725" indent="-339725">
              <a:lnSpc>
                <a:spcPct val="90000"/>
              </a:lnSpc>
              <a:buFontTx/>
              <a:buAutoNum type="arabicPeriod"/>
            </a:pPr>
            <a:r>
              <a:rPr lang="en-US" dirty="0"/>
              <a:t>Increase (or decrease) belief that the change results in improvement</a:t>
            </a:r>
          </a:p>
          <a:p>
            <a:pPr marL="339725" indent="-339725">
              <a:lnSpc>
                <a:spcPct val="90000"/>
              </a:lnSpc>
              <a:buFontTx/>
              <a:buAutoNum type="arabicPeriod"/>
            </a:pPr>
            <a:r>
              <a:rPr lang="en-US" dirty="0"/>
              <a:t>Learn to adapt change to other conditions </a:t>
            </a:r>
          </a:p>
          <a:p>
            <a:pPr marL="339725" indent="-339725">
              <a:lnSpc>
                <a:spcPct val="90000"/>
              </a:lnSpc>
              <a:buFontTx/>
              <a:buAutoNum type="arabicPeriod"/>
            </a:pPr>
            <a:r>
              <a:rPr lang="en-US" dirty="0"/>
              <a:t>Gain buy-in for the change</a:t>
            </a:r>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pPr>
              <a:defRPr/>
            </a:pPr>
            <a:fld id="{4151ACC8-8D07-4E69-81C5-38F42C15F4D9}" type="slidenum">
              <a:rPr lang="en-US" smtClean="0"/>
              <a:pPr>
                <a:defRPr/>
              </a:pPr>
              <a:t>30</a:t>
            </a:fld>
            <a:endParaRPr lang="en-US"/>
          </a:p>
        </p:txBody>
      </p:sp>
      <p:pic>
        <p:nvPicPr>
          <p:cNvPr id="3" name="Picture 2" descr="... /TeX8EroBVeI/AAAAAAAADxc/Ap8HvmcLKpI/s1600/&lt;strong&gt;Cheetah&lt;/strong&gt;.jpg fast &lt;strong&gt;cheetah&lt;/strong&gt;"/>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5226" r="47143" b="1359"/>
          <a:stretch/>
        </p:blipFill>
        <p:spPr>
          <a:xfrm flipH="1">
            <a:off x="-2" y="358391"/>
            <a:ext cx="4572002" cy="6499609"/>
          </a:xfrm>
          <a:prstGeom prst="rect">
            <a:avLst/>
          </a:prstGeom>
        </p:spPr>
      </p:pic>
    </p:spTree>
    <p:extLst>
      <p:ext uri="{BB962C8B-B14F-4D97-AF65-F5344CB8AC3E}">
        <p14:creationId xmlns:p14="http://schemas.microsoft.com/office/powerpoint/2010/main" val="387534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rot="16200000">
            <a:off x="-1234019" y="2741487"/>
            <a:ext cx="351579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5">
                    <a:lumMod val="75000"/>
                  </a:schemeClr>
                </a:solidFill>
                <a:latin typeface="Calibri" panose="020F0502020204030204" pitchFamily="34" charset="0"/>
              </a:rPr>
              <a:t>Consequences of Failure</a:t>
            </a:r>
          </a:p>
        </p:txBody>
      </p:sp>
      <p:sp>
        <p:nvSpPr>
          <p:cNvPr id="28680" name="Rectangle 8"/>
          <p:cNvSpPr>
            <a:spLocks noChangeArrowheads="1"/>
          </p:cNvSpPr>
          <p:nvPr/>
        </p:nvSpPr>
        <p:spPr bwMode="auto">
          <a:xfrm>
            <a:off x="8020492" y="5567233"/>
            <a:ext cx="871521"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5">
                    <a:lumMod val="75000"/>
                  </a:schemeClr>
                </a:solidFill>
                <a:latin typeface="Calibri" panose="020F0502020204030204" pitchFamily="34" charset="0"/>
              </a:rPr>
              <a:t>Large</a:t>
            </a:r>
          </a:p>
        </p:txBody>
      </p:sp>
      <p:sp>
        <p:nvSpPr>
          <p:cNvPr id="28681" name="Rectangle 9"/>
          <p:cNvSpPr>
            <a:spLocks noChangeArrowheads="1"/>
          </p:cNvSpPr>
          <p:nvPr/>
        </p:nvSpPr>
        <p:spPr bwMode="auto">
          <a:xfrm>
            <a:off x="2247900" y="5567233"/>
            <a:ext cx="884858"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5">
                    <a:lumMod val="75000"/>
                  </a:schemeClr>
                </a:solidFill>
                <a:latin typeface="Calibri" panose="020F0502020204030204" pitchFamily="34" charset="0"/>
              </a:rPr>
              <a:t>Small</a:t>
            </a:r>
          </a:p>
        </p:txBody>
      </p:sp>
      <p:graphicFrame>
        <p:nvGraphicFramePr>
          <p:cNvPr id="3" name="Table 2"/>
          <p:cNvGraphicFramePr>
            <a:graphicFrameLocks noGrp="1"/>
          </p:cNvGraphicFramePr>
          <p:nvPr>
            <p:extLst>
              <p:ext uri="{D42A27DB-BD31-4B8C-83A1-F6EECF244321}">
                <p14:modId xmlns:p14="http://schemas.microsoft.com/office/powerpoint/2010/main" val="1773384191"/>
              </p:ext>
            </p:extLst>
          </p:nvPr>
        </p:nvGraphicFramePr>
        <p:xfrm>
          <a:off x="2097641" y="370115"/>
          <a:ext cx="7046359" cy="5116144"/>
        </p:xfrm>
        <a:graphic>
          <a:graphicData uri="http://schemas.openxmlformats.org/drawingml/2006/table">
            <a:tbl>
              <a:tblPr firstRow="1" bandRow="1">
                <a:tableStyleId>{5C22544A-7EE6-4342-B048-85BDC9FD1C3A}</a:tableStyleId>
              </a:tblPr>
              <a:tblGrid>
                <a:gridCol w="3448050">
                  <a:extLst>
                    <a:ext uri="{9D8B030D-6E8A-4147-A177-3AD203B41FA5}">
                      <a16:colId xmlns:a16="http://schemas.microsoft.com/office/drawing/2014/main" val="1516155349"/>
                    </a:ext>
                  </a:extLst>
                </a:gridCol>
                <a:gridCol w="3598309">
                  <a:extLst>
                    <a:ext uri="{9D8B030D-6E8A-4147-A177-3AD203B41FA5}">
                      <a16:colId xmlns:a16="http://schemas.microsoft.com/office/drawing/2014/main" val="3818503612"/>
                    </a:ext>
                  </a:extLst>
                </a:gridCol>
              </a:tblGrid>
              <a:tr h="262703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5917115"/>
                  </a:ext>
                </a:extLst>
              </a:tr>
              <a:tr h="24891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654001"/>
                  </a:ext>
                </a:extLst>
              </a:tr>
            </a:tbl>
          </a:graphicData>
        </a:graphic>
      </p:graphicFrame>
      <p:sp>
        <p:nvSpPr>
          <p:cNvPr id="20" name="Rectangle 6"/>
          <p:cNvSpPr>
            <a:spLocks noChangeArrowheads="1"/>
          </p:cNvSpPr>
          <p:nvPr/>
        </p:nvSpPr>
        <p:spPr bwMode="auto">
          <a:xfrm>
            <a:off x="4633329" y="6250505"/>
            <a:ext cx="291546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5">
                    <a:lumMod val="75000"/>
                  </a:schemeClr>
                </a:solidFill>
                <a:latin typeface="Calibri" panose="020F0502020204030204" pitchFamily="34" charset="0"/>
              </a:rPr>
              <a:t>Size of Test</a:t>
            </a:r>
          </a:p>
        </p:txBody>
      </p:sp>
      <p:sp>
        <p:nvSpPr>
          <p:cNvPr id="4" name="Flowchart: Extract 3"/>
          <p:cNvSpPr/>
          <p:nvPr/>
        </p:nvSpPr>
        <p:spPr>
          <a:xfrm flipV="1">
            <a:off x="1222376" y="845077"/>
            <a:ext cx="773111" cy="4045900"/>
          </a:xfrm>
          <a:prstGeom prst="flowChartExtra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2" name="Rectangle 10"/>
          <p:cNvSpPr>
            <a:spLocks noChangeArrowheads="1"/>
          </p:cNvSpPr>
          <p:nvPr/>
        </p:nvSpPr>
        <p:spPr bwMode="auto">
          <a:xfrm>
            <a:off x="1132375" y="4898681"/>
            <a:ext cx="96981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5">
                    <a:lumMod val="75000"/>
                  </a:schemeClr>
                </a:solidFill>
                <a:latin typeface="Calibri" panose="020F0502020204030204" pitchFamily="34" charset="0"/>
              </a:rPr>
              <a:t>Minor</a:t>
            </a:r>
          </a:p>
        </p:txBody>
      </p:sp>
      <p:sp>
        <p:nvSpPr>
          <p:cNvPr id="28683" name="Rectangle 11"/>
          <p:cNvSpPr>
            <a:spLocks noChangeArrowheads="1"/>
          </p:cNvSpPr>
          <p:nvPr/>
        </p:nvSpPr>
        <p:spPr bwMode="auto">
          <a:xfrm>
            <a:off x="1141993" y="382771"/>
            <a:ext cx="960199"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5">
                    <a:lumMod val="75000"/>
                  </a:schemeClr>
                </a:solidFill>
                <a:latin typeface="Calibri" panose="020F0502020204030204" pitchFamily="34" charset="0"/>
              </a:rPr>
              <a:t>Major</a:t>
            </a:r>
          </a:p>
        </p:txBody>
      </p:sp>
      <p:sp>
        <p:nvSpPr>
          <p:cNvPr id="22" name="Flowchart: Extract 21"/>
          <p:cNvSpPr/>
          <p:nvPr/>
        </p:nvSpPr>
        <p:spPr>
          <a:xfrm rot="5400000" flipV="1">
            <a:off x="5179569" y="3479181"/>
            <a:ext cx="617711" cy="4711332"/>
          </a:xfrm>
          <a:prstGeom prst="flowChartExtra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cheiro:Tornado0 - NOAA.jpg – Wikipédia, a enciclopédia livre"/>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5539431" y="361000"/>
            <a:ext cx="3604569" cy="2643458"/>
          </a:xfrm>
          <a:prstGeom prst="rect">
            <a:avLst/>
          </a:prstGeom>
        </p:spPr>
      </p:pic>
    </p:spTree>
    <p:extLst>
      <p:ext uri="{BB962C8B-B14F-4D97-AF65-F5344CB8AC3E}">
        <p14:creationId xmlns:p14="http://schemas.microsoft.com/office/powerpoint/2010/main" val="1341697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flipH="1">
            <a:off x="3774779" y="533400"/>
            <a:ext cx="5325676" cy="6043493"/>
            <a:chOff x="3818325" y="584437"/>
            <a:chExt cx="5325676" cy="6043493"/>
          </a:xfrm>
        </p:grpSpPr>
        <p:pic>
          <p:nvPicPr>
            <p:cNvPr id="4098" name="Picture 2" descr="Resultado de imagen para the power of one"/>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46435" r="4744" b="3667"/>
            <a:stretch/>
          </p:blipFill>
          <p:spPr bwMode="auto">
            <a:xfrm flipH="1">
              <a:off x="3818325" y="584437"/>
              <a:ext cx="5325676" cy="6043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78515" y="3042204"/>
              <a:ext cx="565485" cy="139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a:t>The Power of One</a:t>
            </a:r>
          </a:p>
        </p:txBody>
      </p:sp>
      <p:sp>
        <p:nvSpPr>
          <p:cNvPr id="3" name="Content Placeholder 2"/>
          <p:cNvSpPr>
            <a:spLocks noGrp="1"/>
          </p:cNvSpPr>
          <p:nvPr>
            <p:ph sz="half" idx="1"/>
          </p:nvPr>
        </p:nvSpPr>
        <p:spPr>
          <a:xfrm>
            <a:off x="487292" y="2369597"/>
            <a:ext cx="3557571" cy="2942632"/>
          </a:xfrm>
        </p:spPr>
        <p:txBody>
          <a:bodyPr>
            <a:noAutofit/>
          </a:bodyPr>
          <a:lstStyle/>
          <a:p>
            <a:pPr marL="0" indent="0" algn="r">
              <a:buNone/>
            </a:pPr>
            <a:r>
              <a:rPr lang="en-US" sz="3600" b="1" dirty="0"/>
              <a:t>One family</a:t>
            </a:r>
          </a:p>
          <a:p>
            <a:pPr marL="0" indent="0" algn="r">
              <a:buNone/>
            </a:pPr>
            <a:r>
              <a:rPr lang="en-US" sz="3600" b="1" dirty="0"/>
              <a:t>One visit</a:t>
            </a:r>
          </a:p>
          <a:p>
            <a:pPr marL="0" indent="0" algn="r">
              <a:buNone/>
            </a:pPr>
            <a:r>
              <a:rPr lang="en-US" sz="3600" b="1" dirty="0"/>
              <a:t>One day</a:t>
            </a:r>
          </a:p>
          <a:p>
            <a:pPr marL="0" indent="0" algn="r">
              <a:buNone/>
            </a:pPr>
            <a:r>
              <a:rPr lang="en-US" sz="3600" b="1" dirty="0"/>
              <a:t>One home visitor</a:t>
            </a:r>
          </a:p>
        </p:txBody>
      </p:sp>
    </p:spTree>
    <p:extLst>
      <p:ext uri="{BB962C8B-B14F-4D97-AF65-F5344CB8AC3E}">
        <p14:creationId xmlns:p14="http://schemas.microsoft.com/office/powerpoint/2010/main" val="1224420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PDSA cycle is just one test…</a:t>
            </a:r>
          </a:p>
        </p:txBody>
      </p:sp>
      <p:sp>
        <p:nvSpPr>
          <p:cNvPr id="5" name="TextBox 4"/>
          <p:cNvSpPr txBox="1"/>
          <p:nvPr/>
        </p:nvSpPr>
        <p:spPr>
          <a:xfrm>
            <a:off x="524736" y="1844456"/>
            <a:ext cx="5528929" cy="1200329"/>
          </a:xfrm>
          <a:prstGeom prst="rect">
            <a:avLst/>
          </a:prstGeom>
          <a:noFill/>
        </p:spPr>
        <p:txBody>
          <a:bodyPr wrap="square" rtlCol="0">
            <a:spAutoFit/>
          </a:bodyPr>
          <a:lstStyle/>
          <a:p>
            <a:r>
              <a:rPr lang="en-US" sz="2400" dirty="0">
                <a:solidFill>
                  <a:schemeClr val="accent5"/>
                </a:solidFill>
                <a:latin typeface="Calibri" panose="020F0502020204030204" pitchFamily="34" charset="0"/>
              </a:rPr>
              <a:t>A ramp cycle is an iterative set of PDSA cycles that result in system improvement</a:t>
            </a:r>
          </a:p>
          <a:p>
            <a:pPr>
              <a:spcAft>
                <a:spcPts val="600"/>
              </a:spcAft>
            </a:pPr>
            <a:endParaRPr lang="en-US" sz="2400" dirty="0">
              <a:solidFill>
                <a:schemeClr val="accent5"/>
              </a:solidFill>
              <a:latin typeface="Calibri" panose="020F0502020204030204" pitchFamily="34" charset="0"/>
            </a:endParaRPr>
          </a:p>
        </p:txBody>
      </p:sp>
      <p:sp>
        <p:nvSpPr>
          <p:cNvPr id="3" name="Right Triangle 2"/>
          <p:cNvSpPr/>
          <p:nvPr/>
        </p:nvSpPr>
        <p:spPr>
          <a:xfrm flipH="1">
            <a:off x="-1" y="3912780"/>
            <a:ext cx="9144000" cy="2945219"/>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87652" y="2917242"/>
            <a:ext cx="9079437" cy="3656592"/>
            <a:chOff x="187652" y="2917242"/>
            <a:chExt cx="9079437" cy="3656592"/>
          </a:xfrm>
        </p:grpSpPr>
        <p:grpSp>
          <p:nvGrpSpPr>
            <p:cNvPr id="6" name="Group 5"/>
            <p:cNvGrpSpPr/>
            <p:nvPr/>
          </p:nvGrpSpPr>
          <p:grpSpPr>
            <a:xfrm>
              <a:off x="1291868" y="3159200"/>
              <a:ext cx="6325235" cy="3059203"/>
              <a:chOff x="1291868" y="3159200"/>
              <a:chExt cx="6325235" cy="3059203"/>
            </a:xfrm>
          </p:grpSpPr>
          <p:pic>
            <p:nvPicPr>
              <p:cNvPr id="9"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1868" y="4711242"/>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995616">
                <a:off x="2900749" y="4191006"/>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300000">
                <a:off x="4460604" y="3651778"/>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623119">
                <a:off x="6000954" y="3159200"/>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187652" y="5558171"/>
              <a:ext cx="2452220" cy="1015663"/>
            </a:xfrm>
            <a:prstGeom prst="rect">
              <a:avLst/>
            </a:prstGeom>
            <a:noFill/>
          </p:spPr>
          <p:txBody>
            <a:bodyPr wrap="square" rtlCol="0">
              <a:spAutoFit/>
            </a:bodyPr>
            <a:lstStyle/>
            <a:p>
              <a:r>
                <a:rPr lang="en-US" sz="2000" b="1" dirty="0">
                  <a:solidFill>
                    <a:schemeClr val="accent5">
                      <a:lumMod val="60000"/>
                      <a:lumOff val="40000"/>
                    </a:schemeClr>
                  </a:solidFill>
                  <a:latin typeface="Calibri" panose="020F0502020204030204" pitchFamily="34" charset="0"/>
                </a:rPr>
                <a:t>Hunches</a:t>
              </a:r>
            </a:p>
            <a:p>
              <a:r>
                <a:rPr lang="en-US" sz="2000" b="1" dirty="0">
                  <a:solidFill>
                    <a:schemeClr val="accent5">
                      <a:lumMod val="60000"/>
                      <a:lumOff val="40000"/>
                    </a:schemeClr>
                  </a:solidFill>
                  <a:latin typeface="Calibri" panose="020F0502020204030204" pitchFamily="34" charset="0"/>
                </a:rPr>
                <a:t>Theories </a:t>
              </a:r>
            </a:p>
            <a:p>
              <a:r>
                <a:rPr lang="en-US" sz="2000" b="1" dirty="0">
                  <a:solidFill>
                    <a:schemeClr val="accent5">
                      <a:lumMod val="60000"/>
                      <a:lumOff val="40000"/>
                    </a:schemeClr>
                  </a:solidFill>
                  <a:latin typeface="Calibri" panose="020F0502020204030204" pitchFamily="34" charset="0"/>
                </a:rPr>
                <a:t>Ideas</a:t>
              </a:r>
            </a:p>
          </p:txBody>
        </p:sp>
        <p:sp>
          <p:nvSpPr>
            <p:cNvPr id="14" name="TextBox 13"/>
            <p:cNvSpPr txBox="1"/>
            <p:nvPr/>
          </p:nvSpPr>
          <p:spPr>
            <a:xfrm>
              <a:off x="7547988" y="2917242"/>
              <a:ext cx="1719101" cy="1015663"/>
            </a:xfrm>
            <a:prstGeom prst="rect">
              <a:avLst/>
            </a:prstGeom>
            <a:noFill/>
          </p:spPr>
          <p:txBody>
            <a:bodyPr wrap="square" rtlCol="0">
              <a:spAutoFit/>
            </a:bodyPr>
            <a:lstStyle/>
            <a:p>
              <a:r>
                <a:rPr lang="en-US" sz="2000" b="1">
                  <a:solidFill>
                    <a:schemeClr val="accent5">
                      <a:lumMod val="60000"/>
                      <a:lumOff val="40000"/>
                    </a:schemeClr>
                  </a:solidFill>
                  <a:latin typeface="Calibri" panose="020F0502020204030204" pitchFamily="34" charset="0"/>
                </a:rPr>
                <a:t>Changes resulting in improvement</a:t>
              </a:r>
            </a:p>
          </p:txBody>
        </p:sp>
      </p:grpSp>
      <p:cxnSp>
        <p:nvCxnSpPr>
          <p:cNvPr id="15" name="Straight Arrow Connector 14"/>
          <p:cNvCxnSpPr/>
          <p:nvPr/>
        </p:nvCxnSpPr>
        <p:spPr>
          <a:xfrm flipV="1">
            <a:off x="1981200" y="4625995"/>
            <a:ext cx="6026727" cy="1939539"/>
          </a:xfrm>
          <a:prstGeom prst="straightConnector1">
            <a:avLst/>
          </a:prstGeom>
          <a:ln w="215900">
            <a:solidFill>
              <a:srgbClr val="37537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198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 y="2621280"/>
            <a:ext cx="4686300" cy="990600"/>
          </a:xfrm>
        </p:spPr>
        <p:txBody>
          <a:bodyPr>
            <a:noAutofit/>
          </a:bodyPr>
          <a:lstStyle/>
          <a:p>
            <a:pPr algn="r"/>
            <a:r>
              <a:rPr lang="en-US" dirty="0"/>
              <a:t>“Small-scale” tests refer to the timing and size of a test itself; small scale does not mean small results. </a:t>
            </a:r>
          </a:p>
        </p:txBody>
      </p:sp>
      <p:sp>
        <p:nvSpPr>
          <p:cNvPr id="5" name="Rectangle 4"/>
          <p:cNvSpPr/>
          <p:nvPr/>
        </p:nvSpPr>
        <p:spPr>
          <a:xfrm>
            <a:off x="5966460" y="365760"/>
            <a:ext cx="3177540" cy="6492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799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PDSA Scaling Process</a:t>
            </a:r>
          </a:p>
        </p:txBody>
      </p:sp>
      <p:sp>
        <p:nvSpPr>
          <p:cNvPr id="3" name="Right Triangle 2"/>
          <p:cNvSpPr/>
          <p:nvPr/>
        </p:nvSpPr>
        <p:spPr>
          <a:xfrm flipH="1">
            <a:off x="-1" y="3912780"/>
            <a:ext cx="9144000" cy="2945219"/>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87652" y="2917242"/>
            <a:ext cx="9079437" cy="3656592"/>
            <a:chOff x="187652" y="2917242"/>
            <a:chExt cx="9079437" cy="3656592"/>
          </a:xfrm>
        </p:grpSpPr>
        <p:grpSp>
          <p:nvGrpSpPr>
            <p:cNvPr id="6" name="Group 5"/>
            <p:cNvGrpSpPr/>
            <p:nvPr/>
          </p:nvGrpSpPr>
          <p:grpSpPr>
            <a:xfrm>
              <a:off x="1291868" y="3159200"/>
              <a:ext cx="6325235" cy="3059203"/>
              <a:chOff x="1291868" y="3159200"/>
              <a:chExt cx="6325235" cy="3059203"/>
            </a:xfrm>
          </p:grpSpPr>
          <p:pic>
            <p:nvPicPr>
              <p:cNvPr id="9"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1868" y="4711242"/>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995616">
                <a:off x="2900749" y="4191006"/>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300000">
                <a:off x="4460604" y="3651778"/>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623119">
                <a:off x="6000954" y="3159200"/>
                <a:ext cx="1616149" cy="15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187652" y="5558171"/>
              <a:ext cx="2452220" cy="1015663"/>
            </a:xfrm>
            <a:prstGeom prst="rect">
              <a:avLst/>
            </a:prstGeom>
            <a:noFill/>
          </p:spPr>
          <p:txBody>
            <a:bodyPr wrap="square" rtlCol="0">
              <a:spAutoFit/>
            </a:bodyPr>
            <a:lstStyle/>
            <a:p>
              <a:r>
                <a:rPr lang="en-US" sz="2000" b="1">
                  <a:solidFill>
                    <a:schemeClr val="accent5">
                      <a:lumMod val="60000"/>
                      <a:lumOff val="40000"/>
                    </a:schemeClr>
                  </a:solidFill>
                  <a:latin typeface="Calibri" panose="020F0502020204030204" pitchFamily="34" charset="0"/>
                </a:rPr>
                <a:t>Hunches</a:t>
              </a:r>
            </a:p>
            <a:p>
              <a:r>
                <a:rPr lang="en-US" sz="2000" b="1">
                  <a:solidFill>
                    <a:schemeClr val="accent5">
                      <a:lumMod val="60000"/>
                      <a:lumOff val="40000"/>
                    </a:schemeClr>
                  </a:solidFill>
                  <a:latin typeface="Calibri" panose="020F0502020204030204" pitchFamily="34" charset="0"/>
                </a:rPr>
                <a:t>Theories </a:t>
              </a:r>
            </a:p>
            <a:p>
              <a:r>
                <a:rPr lang="en-US" sz="2000" b="1">
                  <a:solidFill>
                    <a:schemeClr val="accent5">
                      <a:lumMod val="60000"/>
                      <a:lumOff val="40000"/>
                    </a:schemeClr>
                  </a:solidFill>
                  <a:latin typeface="Calibri" panose="020F0502020204030204" pitchFamily="34" charset="0"/>
                </a:rPr>
                <a:t>Ideas</a:t>
              </a:r>
            </a:p>
          </p:txBody>
        </p:sp>
        <p:sp>
          <p:nvSpPr>
            <p:cNvPr id="14" name="TextBox 13"/>
            <p:cNvSpPr txBox="1"/>
            <p:nvPr/>
          </p:nvSpPr>
          <p:spPr>
            <a:xfrm>
              <a:off x="7547988" y="2917242"/>
              <a:ext cx="1719101" cy="1015663"/>
            </a:xfrm>
            <a:prstGeom prst="rect">
              <a:avLst/>
            </a:prstGeom>
            <a:noFill/>
          </p:spPr>
          <p:txBody>
            <a:bodyPr wrap="square" rtlCol="0">
              <a:spAutoFit/>
            </a:bodyPr>
            <a:lstStyle/>
            <a:p>
              <a:r>
                <a:rPr lang="en-US" sz="2000" b="1">
                  <a:solidFill>
                    <a:schemeClr val="accent5">
                      <a:lumMod val="60000"/>
                      <a:lumOff val="40000"/>
                    </a:schemeClr>
                  </a:solidFill>
                  <a:latin typeface="Calibri" panose="020F0502020204030204" pitchFamily="34" charset="0"/>
                </a:rPr>
                <a:t>Changes resulting in improvement</a:t>
              </a:r>
            </a:p>
          </p:txBody>
        </p:sp>
      </p:grpSp>
      <p:cxnSp>
        <p:nvCxnSpPr>
          <p:cNvPr id="15" name="Straight Arrow Connector 14"/>
          <p:cNvCxnSpPr/>
          <p:nvPr/>
        </p:nvCxnSpPr>
        <p:spPr>
          <a:xfrm flipV="1">
            <a:off x="1981200" y="4625995"/>
            <a:ext cx="6026727" cy="1939539"/>
          </a:xfrm>
          <a:prstGeom prst="straightConnector1">
            <a:avLst/>
          </a:prstGeom>
          <a:ln w="215900">
            <a:solidFill>
              <a:srgbClr val="37537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91868" y="3918109"/>
            <a:ext cx="1878029" cy="707886"/>
          </a:xfrm>
          <a:prstGeom prst="rect">
            <a:avLst/>
          </a:prstGeom>
          <a:noFill/>
        </p:spPr>
        <p:txBody>
          <a:bodyPr wrap="square" rtlCol="0">
            <a:spAutoFit/>
          </a:bodyPr>
          <a:lstStyle/>
          <a:p>
            <a:r>
              <a:rPr lang="en-US" sz="2000" b="1">
                <a:solidFill>
                  <a:srgbClr val="37537B"/>
                </a:solidFill>
                <a:latin typeface="Calibri" panose="020F0502020204030204" pitchFamily="34" charset="0"/>
              </a:rPr>
              <a:t>Very Small Scale Test</a:t>
            </a:r>
          </a:p>
        </p:txBody>
      </p:sp>
      <p:sp>
        <p:nvSpPr>
          <p:cNvPr id="18" name="TextBox 17"/>
          <p:cNvSpPr txBox="1"/>
          <p:nvPr/>
        </p:nvSpPr>
        <p:spPr>
          <a:xfrm>
            <a:off x="2739854" y="3462348"/>
            <a:ext cx="1565738" cy="707886"/>
          </a:xfrm>
          <a:prstGeom prst="rect">
            <a:avLst/>
          </a:prstGeom>
          <a:noFill/>
        </p:spPr>
        <p:txBody>
          <a:bodyPr wrap="square" rtlCol="0">
            <a:spAutoFit/>
          </a:bodyPr>
          <a:lstStyle/>
          <a:p>
            <a:pPr algn="ctr"/>
            <a:r>
              <a:rPr lang="en-US" sz="2000" b="1" dirty="0">
                <a:solidFill>
                  <a:srgbClr val="37537B"/>
                </a:solidFill>
                <a:latin typeface="Calibri" panose="020F0502020204030204" pitchFamily="34" charset="0"/>
              </a:rPr>
              <a:t>Follow-up Tests</a:t>
            </a:r>
          </a:p>
        </p:txBody>
      </p:sp>
      <p:sp>
        <p:nvSpPr>
          <p:cNvPr id="19" name="TextBox 18"/>
          <p:cNvSpPr txBox="1"/>
          <p:nvPr/>
        </p:nvSpPr>
        <p:spPr>
          <a:xfrm>
            <a:off x="4015546" y="2844240"/>
            <a:ext cx="2038119" cy="707886"/>
          </a:xfrm>
          <a:prstGeom prst="rect">
            <a:avLst/>
          </a:prstGeom>
          <a:noFill/>
        </p:spPr>
        <p:txBody>
          <a:bodyPr wrap="square" rtlCol="0">
            <a:spAutoFit/>
          </a:bodyPr>
          <a:lstStyle/>
          <a:p>
            <a:pPr algn="ctr"/>
            <a:r>
              <a:rPr lang="en-US" sz="2000" b="1">
                <a:solidFill>
                  <a:srgbClr val="37537B"/>
                </a:solidFill>
                <a:latin typeface="Calibri" panose="020F0502020204030204" pitchFamily="34" charset="0"/>
              </a:rPr>
              <a:t>Wide-Scale </a:t>
            </a:r>
          </a:p>
          <a:p>
            <a:pPr algn="ctr"/>
            <a:r>
              <a:rPr lang="en-US" sz="2000" b="1">
                <a:solidFill>
                  <a:srgbClr val="37537B"/>
                </a:solidFill>
                <a:latin typeface="Calibri" panose="020F0502020204030204" pitchFamily="34" charset="0"/>
              </a:rPr>
              <a:t>Tests of Change</a:t>
            </a:r>
          </a:p>
        </p:txBody>
      </p:sp>
      <p:sp>
        <p:nvSpPr>
          <p:cNvPr id="20" name="TextBox 19"/>
          <p:cNvSpPr txBox="1"/>
          <p:nvPr/>
        </p:nvSpPr>
        <p:spPr>
          <a:xfrm>
            <a:off x="5765780" y="2353066"/>
            <a:ext cx="1914919" cy="707886"/>
          </a:xfrm>
          <a:prstGeom prst="rect">
            <a:avLst/>
          </a:prstGeom>
          <a:noFill/>
        </p:spPr>
        <p:txBody>
          <a:bodyPr wrap="square" rtlCol="0">
            <a:spAutoFit/>
          </a:bodyPr>
          <a:lstStyle/>
          <a:p>
            <a:pPr algn="ctr"/>
            <a:r>
              <a:rPr lang="en-US" sz="2000" b="1">
                <a:solidFill>
                  <a:srgbClr val="37537B"/>
                </a:solidFill>
                <a:latin typeface="Calibri" panose="020F0502020204030204" pitchFamily="34" charset="0"/>
              </a:rPr>
              <a:t>Implementation of Change</a:t>
            </a:r>
          </a:p>
        </p:txBody>
      </p:sp>
    </p:spTree>
    <p:extLst>
      <p:ext uri="{BB962C8B-B14F-4D97-AF65-F5344CB8AC3E}">
        <p14:creationId xmlns:p14="http://schemas.microsoft.com/office/powerpoint/2010/main" val="3794027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PDSA Ramps</a:t>
            </a:r>
          </a:p>
        </p:txBody>
      </p:sp>
      <p:pic>
        <p:nvPicPr>
          <p:cNvPr id="3" name="Picture 2">
            <a:extLst>
              <a:ext uri="{FF2B5EF4-FFF2-40B4-BE49-F238E27FC236}">
                <a16:creationId xmlns:a16="http://schemas.microsoft.com/office/drawing/2014/main" id="{AE4EF451-DE63-4109-90FB-0132CD38A840}"/>
              </a:ext>
            </a:extLst>
          </p:cNvPr>
          <p:cNvPicPr>
            <a:picLocks noChangeAspect="1"/>
          </p:cNvPicPr>
          <p:nvPr/>
        </p:nvPicPr>
        <p:blipFill>
          <a:blip r:embed="rId3"/>
          <a:stretch>
            <a:fillRect/>
          </a:stretch>
        </p:blipFill>
        <p:spPr>
          <a:xfrm rot="624220">
            <a:off x="2912902" y="757764"/>
            <a:ext cx="4390606" cy="5595109"/>
          </a:xfrm>
          <a:prstGeom prst="rect">
            <a:avLst/>
          </a:prstGeom>
          <a:ln>
            <a:solidFill>
              <a:schemeClr val="accent1"/>
            </a:solidFill>
          </a:ln>
        </p:spPr>
      </p:pic>
    </p:spTree>
    <p:extLst>
      <p:ext uri="{BB962C8B-B14F-4D97-AF65-F5344CB8AC3E}">
        <p14:creationId xmlns:p14="http://schemas.microsoft.com/office/powerpoint/2010/main" val="83905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PDSA Group Work</a:t>
            </a:r>
          </a:p>
        </p:txBody>
      </p:sp>
      <p:sp>
        <p:nvSpPr>
          <p:cNvPr id="3" name="Content Placeholder 2"/>
          <p:cNvSpPr>
            <a:spLocks noGrp="1"/>
          </p:cNvSpPr>
          <p:nvPr>
            <p:ph idx="1"/>
          </p:nvPr>
        </p:nvSpPr>
        <p:spPr>
          <a:xfrm>
            <a:off x="457200" y="1524000"/>
            <a:ext cx="4114800" cy="4876800"/>
          </a:xfrm>
        </p:spPr>
        <p:txBody>
          <a:bodyPr/>
          <a:lstStyle/>
          <a:p>
            <a:r>
              <a:rPr lang="en-US" dirty="0">
                <a:solidFill>
                  <a:schemeClr val="accent5"/>
                </a:solidFill>
              </a:rPr>
              <a:t>Develop initial PDSA</a:t>
            </a:r>
          </a:p>
          <a:p>
            <a:r>
              <a:rPr lang="en-US" dirty="0">
                <a:solidFill>
                  <a:schemeClr val="accent5"/>
                </a:solidFill>
              </a:rPr>
              <a:t>Base PDSA cycle on previously developed SMART aim statement</a:t>
            </a:r>
          </a:p>
          <a:p>
            <a:r>
              <a:rPr lang="en-US" dirty="0">
                <a:solidFill>
                  <a:schemeClr val="accent5"/>
                </a:solidFill>
              </a:rPr>
              <a:t>Develop a timeline for initial PDSA</a:t>
            </a:r>
          </a:p>
          <a:p>
            <a:r>
              <a:rPr lang="en-US" dirty="0">
                <a:solidFill>
                  <a:schemeClr val="accent5"/>
                </a:solidFill>
              </a:rPr>
              <a:t>Discuss next PDSA in RAMP cycle</a:t>
            </a:r>
          </a:p>
          <a:p>
            <a:r>
              <a:rPr lang="en-US" dirty="0">
                <a:solidFill>
                  <a:schemeClr val="accent5"/>
                </a:solidFill>
              </a:rPr>
              <a:t>Regroup and share PDSAs </a:t>
            </a:r>
          </a:p>
          <a:p>
            <a:pPr marL="169863" indent="0">
              <a:spcBef>
                <a:spcPts val="0"/>
              </a:spcBef>
              <a:buNone/>
            </a:pPr>
            <a:r>
              <a:rPr lang="en-US" dirty="0">
                <a:solidFill>
                  <a:schemeClr val="accent5"/>
                </a:solidFill>
              </a:rPr>
              <a:t>and timeline</a:t>
            </a:r>
          </a:p>
        </p:txBody>
      </p:sp>
      <p:grpSp>
        <p:nvGrpSpPr>
          <p:cNvPr id="5" name="Group 4"/>
          <p:cNvGrpSpPr/>
          <p:nvPr/>
        </p:nvGrpSpPr>
        <p:grpSpPr>
          <a:xfrm>
            <a:off x="7906258" y="152400"/>
            <a:ext cx="1161542" cy="1110343"/>
            <a:chOff x="8077200" y="152400"/>
            <a:chExt cx="1161542" cy="1110343"/>
          </a:xfrm>
        </p:grpSpPr>
        <p:sp>
          <p:nvSpPr>
            <p:cNvPr id="6" name="Oval 5"/>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pic>
        <p:nvPicPr>
          <p:cNvPr id="8" name="Picture 7">
            <a:extLst>
              <a:ext uri="{FF2B5EF4-FFF2-40B4-BE49-F238E27FC236}">
                <a16:creationId xmlns:a16="http://schemas.microsoft.com/office/drawing/2014/main" id="{B2AFFB5B-14B6-40F1-A102-769B2B686A15}"/>
              </a:ext>
            </a:extLst>
          </p:cNvPr>
          <p:cNvPicPr>
            <a:picLocks noChangeAspect="1"/>
          </p:cNvPicPr>
          <p:nvPr/>
        </p:nvPicPr>
        <p:blipFill>
          <a:blip r:embed="rId4"/>
          <a:stretch>
            <a:fillRect/>
          </a:stretch>
        </p:blipFill>
        <p:spPr>
          <a:xfrm rot="879738">
            <a:off x="4482720" y="1084887"/>
            <a:ext cx="4022363" cy="5230493"/>
          </a:xfrm>
          <a:prstGeom prst="rect">
            <a:avLst/>
          </a:prstGeom>
          <a:ln>
            <a:solidFill>
              <a:schemeClr val="accent1"/>
            </a:solidFill>
          </a:ln>
        </p:spPr>
      </p:pic>
    </p:spTree>
    <p:extLst>
      <p:ext uri="{BB962C8B-B14F-4D97-AF65-F5344CB8AC3E}">
        <p14:creationId xmlns:p14="http://schemas.microsoft.com/office/powerpoint/2010/main" val="2467222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0440" y="1524000"/>
            <a:ext cx="4892040" cy="4876800"/>
          </a:xfrm>
        </p:spPr>
        <p:txBody>
          <a:bodyPr>
            <a:normAutofit/>
          </a:bodyPr>
          <a:lstStyle/>
          <a:p>
            <a:pPr marL="514350" indent="-514350">
              <a:buFont typeface="+mj-lt"/>
              <a:buAutoNum type="arabicPeriod"/>
            </a:pPr>
            <a:r>
              <a:rPr lang="en-US" dirty="0">
                <a:solidFill>
                  <a:schemeClr val="accent5"/>
                </a:solidFill>
              </a:rPr>
              <a:t>Keep it simple</a:t>
            </a:r>
          </a:p>
          <a:p>
            <a:pPr marL="514350" indent="-514350">
              <a:buFont typeface="+mj-lt"/>
              <a:buAutoNum type="arabicPeriod"/>
            </a:pPr>
            <a:r>
              <a:rPr lang="en-US" dirty="0">
                <a:solidFill>
                  <a:schemeClr val="accent5"/>
                </a:solidFill>
              </a:rPr>
              <a:t>Keep it small</a:t>
            </a:r>
          </a:p>
          <a:p>
            <a:pPr marL="514350" indent="-514350">
              <a:buFont typeface="+mj-lt"/>
              <a:buAutoNum type="arabicPeriod"/>
            </a:pPr>
            <a:r>
              <a:rPr lang="en-US" dirty="0">
                <a:solidFill>
                  <a:schemeClr val="accent5"/>
                </a:solidFill>
              </a:rPr>
              <a:t>Make it quick</a:t>
            </a:r>
          </a:p>
          <a:p>
            <a:pPr marL="514350" indent="-514350">
              <a:buFont typeface="+mj-lt"/>
              <a:buAutoNum type="arabicPeriod"/>
            </a:pPr>
            <a:r>
              <a:rPr lang="en-US" dirty="0">
                <a:solidFill>
                  <a:schemeClr val="accent5"/>
                </a:solidFill>
              </a:rPr>
              <a:t>Be open to new discoveries</a:t>
            </a:r>
          </a:p>
        </p:txBody>
      </p:sp>
      <p:sp>
        <p:nvSpPr>
          <p:cNvPr id="4" name="Title 3"/>
          <p:cNvSpPr>
            <a:spLocks noGrp="1"/>
          </p:cNvSpPr>
          <p:nvPr>
            <p:ph type="title"/>
          </p:nvPr>
        </p:nvSpPr>
        <p:spPr>
          <a:xfrm>
            <a:off x="3520440" y="533400"/>
            <a:ext cx="4892040" cy="990600"/>
          </a:xfrm>
        </p:spPr>
        <p:txBody>
          <a:bodyPr/>
          <a:lstStyle/>
          <a:p>
            <a:r>
              <a:rPr lang="en-US" dirty="0"/>
              <a:t>Remember...</a:t>
            </a:r>
          </a:p>
        </p:txBody>
      </p:sp>
      <p:sp>
        <p:nvSpPr>
          <p:cNvPr id="5" name="Rectangle 4"/>
          <p:cNvSpPr/>
          <p:nvPr/>
        </p:nvSpPr>
        <p:spPr>
          <a:xfrm>
            <a:off x="0" y="365760"/>
            <a:ext cx="3177540" cy="6492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2351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CQI Resources</a:t>
            </a:r>
          </a:p>
        </p:txBody>
      </p:sp>
      <p:sp>
        <p:nvSpPr>
          <p:cNvPr id="3" name="Content Placeholder 2"/>
          <p:cNvSpPr>
            <a:spLocks noGrp="1"/>
          </p:cNvSpPr>
          <p:nvPr>
            <p:ph idx="1"/>
          </p:nvPr>
        </p:nvSpPr>
        <p:spPr/>
        <p:txBody>
          <a:bodyPr/>
          <a:lstStyle/>
          <a:p>
            <a:pPr marL="0" indent="0">
              <a:buNone/>
            </a:pPr>
            <a:r>
              <a:rPr lang="en-US" dirty="0"/>
              <a:t>CQI Briefs: </a:t>
            </a:r>
            <a:r>
              <a:rPr lang="en-US" dirty="0">
                <a:hlinkClick r:id="rId3"/>
              </a:rPr>
              <a:t>http://www.jbassoc.com/reports-publications/dohve</a:t>
            </a:r>
            <a:endParaRPr lang="en-US" dirty="0"/>
          </a:p>
          <a:p>
            <a:pPr marL="0" indent="0">
              <a:buNone/>
            </a:pPr>
            <a:endParaRPr lang="en-US" dirty="0"/>
          </a:p>
          <a:p>
            <a:pPr marL="0" indent="0">
              <a:buNone/>
            </a:pPr>
            <a:r>
              <a:rPr lang="en-US" dirty="0"/>
              <a:t>Quality Improvement Toolbox: </a:t>
            </a:r>
            <a:r>
              <a:rPr lang="en-US" dirty="0">
                <a:hlinkClick r:id="rId4"/>
              </a:rPr>
              <a:t>http://www.hrsa.gov/quality/toolbox/methodology/qualityimprovement/index.html</a:t>
            </a:r>
            <a:endParaRPr lang="en-US" dirty="0"/>
          </a:p>
          <a:p>
            <a:pPr marL="0" indent="0">
              <a:buNone/>
            </a:pPr>
            <a:endParaRPr lang="en-US" dirty="0"/>
          </a:p>
        </p:txBody>
      </p:sp>
    </p:spTree>
    <p:extLst>
      <p:ext uri="{BB962C8B-B14F-4D97-AF65-F5344CB8AC3E}">
        <p14:creationId xmlns:p14="http://schemas.microsoft.com/office/powerpoint/2010/main" val="1719318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Pdsa cycles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3740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a:bodyPr>
          <a:lstStyle/>
          <a:p>
            <a:pPr marL="0" indent="0">
              <a:buNone/>
            </a:pPr>
            <a:r>
              <a:rPr lang="en-US" sz="2000" dirty="0">
                <a:solidFill>
                  <a:schemeClr val="tx1">
                    <a:lumMod val="75000"/>
                    <a:lumOff val="25000"/>
                  </a:schemeClr>
                </a:solidFill>
              </a:rPr>
              <a:t>The purpose of the Design Options for Home Visiting Evaluation (DOHVE) is to provide research and evaluation support for the Maternal, Infant, and Early Childhood Home Visiting (MIECHV) Program. The project is funded by the Administration for Children and Families (ACF) in collaboration with the Health Resources and Services Administration (HRSA) under contract number HHSP233201500133I.</a:t>
            </a:r>
          </a:p>
          <a:p>
            <a:pPr marL="0" indent="0">
              <a:buNone/>
            </a:pPr>
            <a:endParaRPr lang="en-US" sz="2000" dirty="0">
              <a:solidFill>
                <a:schemeClr val="tx1">
                  <a:lumMod val="75000"/>
                  <a:lumOff val="25000"/>
                </a:schemeClr>
              </a:solidFill>
            </a:endParaRPr>
          </a:p>
          <a:p>
            <a:pPr marL="0" indent="0">
              <a:buNone/>
            </a:pPr>
            <a:r>
              <a:rPr lang="en-US" sz="2000" dirty="0">
                <a:solidFill>
                  <a:schemeClr val="tx1">
                    <a:lumMod val="75000"/>
                    <a:lumOff val="25000"/>
                  </a:schemeClr>
                </a:solidFill>
              </a:rPr>
              <a:t>This publication was developed by James Bell Associates on behalf of the U.S. Department of Health and Human Services (HHS), HRSA, and ACF. Its contents are the sole responsibility of the authors and do not necessarily represent the official views of HHS, HRSA, or ACF. </a:t>
            </a:r>
          </a:p>
        </p:txBody>
      </p:sp>
    </p:spTree>
    <p:extLst>
      <p:ext uri="{BB962C8B-B14F-4D97-AF65-F5344CB8AC3E}">
        <p14:creationId xmlns:p14="http://schemas.microsoft.com/office/powerpoint/2010/main" val="280481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Plan-Do-Study-Act</a:t>
            </a:r>
          </a:p>
        </p:txBody>
      </p:sp>
      <p:sp>
        <p:nvSpPr>
          <p:cNvPr id="3" name="Content Placeholder 2"/>
          <p:cNvSpPr>
            <a:spLocks noGrp="1"/>
          </p:cNvSpPr>
          <p:nvPr>
            <p:ph sz="half" idx="1"/>
          </p:nvPr>
        </p:nvSpPr>
        <p:spPr>
          <a:xfrm>
            <a:off x="611372" y="5162663"/>
            <a:ext cx="7921256" cy="1509824"/>
          </a:xfrm>
        </p:spPr>
        <p:txBody>
          <a:bodyPr>
            <a:normAutofit/>
          </a:bodyPr>
          <a:lstStyle/>
          <a:p>
            <a:pPr marL="0" indent="0">
              <a:buNone/>
            </a:pPr>
            <a:r>
              <a:rPr lang="en-US" sz="2400" dirty="0"/>
              <a:t>Commonly referred to as PDSA, Plan-Do-Study-Act is a cycle of activities used to achieve process or system improvement. </a:t>
            </a:r>
          </a:p>
        </p:txBody>
      </p:sp>
      <p:grpSp>
        <p:nvGrpSpPr>
          <p:cNvPr id="19" name="Group 18"/>
          <p:cNvGrpSpPr/>
          <p:nvPr/>
        </p:nvGrpSpPr>
        <p:grpSpPr>
          <a:xfrm>
            <a:off x="422153" y="1176171"/>
            <a:ext cx="8349707" cy="3847165"/>
            <a:chOff x="422153" y="1176171"/>
            <a:chExt cx="8349707" cy="3847165"/>
          </a:xfrm>
        </p:grpSpPr>
        <p:sp>
          <p:nvSpPr>
            <p:cNvPr id="5" name="Oval 4"/>
            <p:cNvSpPr/>
            <p:nvPr/>
          </p:nvSpPr>
          <p:spPr>
            <a:xfrm>
              <a:off x="422153" y="2244101"/>
              <a:ext cx="2468880" cy="246888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Calibri" panose="020F0502020204030204" pitchFamily="34" charset="0"/>
                </a:rPr>
                <a:t>Plan</a:t>
              </a:r>
            </a:p>
          </p:txBody>
        </p:sp>
        <p:sp>
          <p:nvSpPr>
            <p:cNvPr id="9" name="Oval 8"/>
            <p:cNvSpPr/>
            <p:nvPr/>
          </p:nvSpPr>
          <p:spPr>
            <a:xfrm>
              <a:off x="2418545" y="1322077"/>
              <a:ext cx="2464761" cy="246476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Calibri" panose="020F0502020204030204" pitchFamily="34" charset="0"/>
                </a:rPr>
                <a:t>Do</a:t>
              </a:r>
            </a:p>
          </p:txBody>
        </p:sp>
        <p:sp>
          <p:nvSpPr>
            <p:cNvPr id="10" name="Oval 9"/>
            <p:cNvSpPr/>
            <p:nvPr/>
          </p:nvSpPr>
          <p:spPr>
            <a:xfrm>
              <a:off x="4307094" y="2554456"/>
              <a:ext cx="2468880" cy="246888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alibri" panose="020F0502020204030204" pitchFamily="34" charset="0"/>
                </a:rPr>
                <a:t>Study</a:t>
              </a:r>
            </a:p>
          </p:txBody>
        </p:sp>
        <p:sp>
          <p:nvSpPr>
            <p:cNvPr id="11" name="Oval 10"/>
            <p:cNvSpPr/>
            <p:nvPr/>
          </p:nvSpPr>
          <p:spPr>
            <a:xfrm>
              <a:off x="6217920" y="1459304"/>
              <a:ext cx="2468880" cy="246888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Calibri" panose="020F0502020204030204" pitchFamily="34" charset="0"/>
                </a:rPr>
                <a:t>Act</a:t>
              </a:r>
            </a:p>
          </p:txBody>
        </p:sp>
        <p:grpSp>
          <p:nvGrpSpPr>
            <p:cNvPr id="18" name="Group 17"/>
            <p:cNvGrpSpPr/>
            <p:nvPr/>
          </p:nvGrpSpPr>
          <p:grpSpPr>
            <a:xfrm>
              <a:off x="1497833" y="1922510"/>
              <a:ext cx="1336751" cy="1348016"/>
              <a:chOff x="1412773" y="1850850"/>
              <a:chExt cx="1449987" cy="1462206"/>
            </a:xfrm>
          </p:grpSpPr>
          <p:sp>
            <p:nvSpPr>
              <p:cNvPr id="13" name="Oval 12"/>
              <p:cNvSpPr/>
              <p:nvPr/>
            </p:nvSpPr>
            <p:spPr>
              <a:xfrm>
                <a:off x="1412773" y="1850850"/>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603" y="2087241"/>
                <a:ext cx="983275" cy="926610"/>
              </a:xfrm>
              <a:prstGeom prst="rect">
                <a:avLst/>
              </a:prstGeom>
            </p:spPr>
          </p:pic>
        </p:grpSp>
        <p:grpSp>
          <p:nvGrpSpPr>
            <p:cNvPr id="6" name="Group 5"/>
            <p:cNvGrpSpPr/>
            <p:nvPr/>
          </p:nvGrpSpPr>
          <p:grpSpPr>
            <a:xfrm>
              <a:off x="3878532" y="1185789"/>
              <a:ext cx="1336751" cy="1348016"/>
              <a:chOff x="3942327" y="1114129"/>
              <a:chExt cx="1449987" cy="1462206"/>
            </a:xfrm>
          </p:grpSpPr>
          <p:sp>
            <p:nvSpPr>
              <p:cNvPr id="12" name="Oval 11"/>
              <p:cNvSpPr/>
              <p:nvPr/>
            </p:nvSpPr>
            <p:spPr>
              <a:xfrm>
                <a:off x="3942327" y="1114129"/>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647" y="1305582"/>
                <a:ext cx="842777" cy="982985"/>
              </a:xfrm>
              <a:prstGeom prst="rect">
                <a:avLst/>
              </a:prstGeom>
            </p:spPr>
          </p:pic>
        </p:grpSp>
        <p:grpSp>
          <p:nvGrpSpPr>
            <p:cNvPr id="7" name="Group 6"/>
            <p:cNvGrpSpPr/>
            <p:nvPr/>
          </p:nvGrpSpPr>
          <p:grpSpPr>
            <a:xfrm>
              <a:off x="5388159" y="1922510"/>
              <a:ext cx="1336751" cy="1348016"/>
              <a:chOff x="5303099" y="1850850"/>
              <a:chExt cx="1449987" cy="1462206"/>
            </a:xfrm>
          </p:grpSpPr>
          <p:sp>
            <p:nvSpPr>
              <p:cNvPr id="14" name="Oval 13"/>
              <p:cNvSpPr/>
              <p:nvPr/>
            </p:nvSpPr>
            <p:spPr>
              <a:xfrm>
                <a:off x="5303099" y="1850850"/>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0359" y="2185585"/>
                <a:ext cx="1085676" cy="695275"/>
              </a:xfrm>
              <a:prstGeom prst="rect">
                <a:avLst/>
              </a:prstGeom>
            </p:spPr>
          </p:pic>
        </p:grpSp>
        <p:grpSp>
          <p:nvGrpSpPr>
            <p:cNvPr id="8" name="Group 7"/>
            <p:cNvGrpSpPr/>
            <p:nvPr/>
          </p:nvGrpSpPr>
          <p:grpSpPr>
            <a:xfrm>
              <a:off x="7435109" y="1176171"/>
              <a:ext cx="1336751" cy="1348016"/>
              <a:chOff x="7350049" y="1104511"/>
              <a:chExt cx="1449987" cy="1462206"/>
            </a:xfrm>
          </p:grpSpPr>
          <p:sp>
            <p:nvSpPr>
              <p:cNvPr id="15" name="Oval 14"/>
              <p:cNvSpPr/>
              <p:nvPr/>
            </p:nvSpPr>
            <p:spPr>
              <a:xfrm>
                <a:off x="7350049" y="1104511"/>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611" y="1288966"/>
                <a:ext cx="1078894" cy="1079985"/>
              </a:xfrm>
              <a:prstGeom prst="rect">
                <a:avLst/>
              </a:prstGeom>
            </p:spPr>
          </p:pic>
        </p:grpSp>
      </p:grpSp>
    </p:spTree>
    <p:extLst>
      <p:ext uri="{BB962C8B-B14F-4D97-AF65-F5344CB8AC3E}">
        <p14:creationId xmlns:p14="http://schemas.microsoft.com/office/powerpoint/2010/main" val="1333064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Benefits of the PDSA Cycle</a:t>
            </a:r>
          </a:p>
        </p:txBody>
      </p:sp>
      <p:sp>
        <p:nvSpPr>
          <p:cNvPr id="3" name="Content Placeholder 2"/>
          <p:cNvSpPr>
            <a:spLocks noGrp="1"/>
          </p:cNvSpPr>
          <p:nvPr>
            <p:ph idx="1"/>
          </p:nvPr>
        </p:nvSpPr>
        <p:spPr/>
        <p:txBody>
          <a:bodyPr/>
          <a:lstStyle/>
          <a:p>
            <a:r>
              <a:rPr lang="en-US" dirty="0"/>
              <a:t>Scientific approach to improvement</a:t>
            </a:r>
          </a:p>
          <a:p>
            <a:r>
              <a:rPr lang="en-US" dirty="0"/>
              <a:t>Rapid identification of effective solutions </a:t>
            </a:r>
          </a:p>
          <a:p>
            <a:r>
              <a:rPr lang="en-US" dirty="0"/>
              <a:t>Small scale testing to reduce waste in resources</a:t>
            </a:r>
          </a:p>
          <a:p>
            <a:r>
              <a:rPr lang="en-US" dirty="0"/>
              <a:t>Structured and organized improvement process </a:t>
            </a:r>
          </a:p>
          <a:p>
            <a:r>
              <a:rPr lang="en-US" dirty="0"/>
              <a:t>Systematic documentation to facilitate learning and dissemination of ideas</a:t>
            </a:r>
          </a:p>
        </p:txBody>
      </p:sp>
      <p:grpSp>
        <p:nvGrpSpPr>
          <p:cNvPr id="4" name="Group 3"/>
          <p:cNvGrpSpPr/>
          <p:nvPr/>
        </p:nvGrpSpPr>
        <p:grpSpPr>
          <a:xfrm>
            <a:off x="2606040" y="4038600"/>
            <a:ext cx="5137120" cy="2366951"/>
            <a:chOff x="422153" y="1176171"/>
            <a:chExt cx="8349707" cy="3847165"/>
          </a:xfrm>
        </p:grpSpPr>
        <p:sp>
          <p:nvSpPr>
            <p:cNvPr id="5" name="Oval 4"/>
            <p:cNvSpPr/>
            <p:nvPr/>
          </p:nvSpPr>
          <p:spPr>
            <a:xfrm>
              <a:off x="422153" y="2244101"/>
              <a:ext cx="2468880" cy="246888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Plan</a:t>
              </a:r>
            </a:p>
          </p:txBody>
        </p:sp>
        <p:sp>
          <p:nvSpPr>
            <p:cNvPr id="6" name="Oval 5"/>
            <p:cNvSpPr/>
            <p:nvPr/>
          </p:nvSpPr>
          <p:spPr>
            <a:xfrm>
              <a:off x="2418545" y="1322077"/>
              <a:ext cx="2464761" cy="246476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Do</a:t>
              </a:r>
            </a:p>
          </p:txBody>
        </p:sp>
        <p:sp>
          <p:nvSpPr>
            <p:cNvPr id="7" name="Oval 6"/>
            <p:cNvSpPr/>
            <p:nvPr/>
          </p:nvSpPr>
          <p:spPr>
            <a:xfrm>
              <a:off x="4307094" y="2554456"/>
              <a:ext cx="2468880" cy="246888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libri" panose="020F0502020204030204" pitchFamily="34" charset="0"/>
                </a:rPr>
                <a:t>Study</a:t>
              </a:r>
            </a:p>
          </p:txBody>
        </p:sp>
        <p:sp>
          <p:nvSpPr>
            <p:cNvPr id="8" name="Oval 7"/>
            <p:cNvSpPr/>
            <p:nvPr/>
          </p:nvSpPr>
          <p:spPr>
            <a:xfrm>
              <a:off x="6217920" y="1459304"/>
              <a:ext cx="2468880" cy="246888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Act</a:t>
              </a:r>
            </a:p>
          </p:txBody>
        </p:sp>
        <p:grpSp>
          <p:nvGrpSpPr>
            <p:cNvPr id="9" name="Group 8"/>
            <p:cNvGrpSpPr/>
            <p:nvPr/>
          </p:nvGrpSpPr>
          <p:grpSpPr>
            <a:xfrm>
              <a:off x="1497833" y="1922510"/>
              <a:ext cx="1336751" cy="1348016"/>
              <a:chOff x="1412773" y="1850850"/>
              <a:chExt cx="1449987" cy="1462206"/>
            </a:xfrm>
          </p:grpSpPr>
          <p:sp>
            <p:nvSpPr>
              <p:cNvPr id="19" name="Oval 18"/>
              <p:cNvSpPr/>
              <p:nvPr/>
            </p:nvSpPr>
            <p:spPr>
              <a:xfrm>
                <a:off x="1412773" y="1850850"/>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603" y="2087241"/>
                <a:ext cx="983275" cy="926610"/>
              </a:xfrm>
              <a:prstGeom prst="rect">
                <a:avLst/>
              </a:prstGeom>
            </p:spPr>
          </p:pic>
        </p:grpSp>
        <p:grpSp>
          <p:nvGrpSpPr>
            <p:cNvPr id="10" name="Group 9"/>
            <p:cNvGrpSpPr/>
            <p:nvPr/>
          </p:nvGrpSpPr>
          <p:grpSpPr>
            <a:xfrm>
              <a:off x="3878532" y="1185789"/>
              <a:ext cx="1336751" cy="1348016"/>
              <a:chOff x="3942327" y="1114129"/>
              <a:chExt cx="1449987" cy="1462206"/>
            </a:xfrm>
          </p:grpSpPr>
          <p:sp>
            <p:nvSpPr>
              <p:cNvPr id="17" name="Oval 16"/>
              <p:cNvSpPr/>
              <p:nvPr/>
            </p:nvSpPr>
            <p:spPr>
              <a:xfrm>
                <a:off x="3942327" y="1114129"/>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647" y="1305582"/>
                <a:ext cx="842777" cy="982985"/>
              </a:xfrm>
              <a:prstGeom prst="rect">
                <a:avLst/>
              </a:prstGeom>
            </p:spPr>
          </p:pic>
        </p:grpSp>
        <p:grpSp>
          <p:nvGrpSpPr>
            <p:cNvPr id="11" name="Group 10"/>
            <p:cNvGrpSpPr/>
            <p:nvPr/>
          </p:nvGrpSpPr>
          <p:grpSpPr>
            <a:xfrm>
              <a:off x="5388159" y="1922510"/>
              <a:ext cx="1336751" cy="1348016"/>
              <a:chOff x="5303099" y="1850850"/>
              <a:chExt cx="1449987" cy="1462206"/>
            </a:xfrm>
          </p:grpSpPr>
          <p:sp>
            <p:nvSpPr>
              <p:cNvPr id="15" name="Oval 14"/>
              <p:cNvSpPr/>
              <p:nvPr/>
            </p:nvSpPr>
            <p:spPr>
              <a:xfrm>
                <a:off x="5303099" y="1850850"/>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0359" y="2185585"/>
                <a:ext cx="1085676" cy="695275"/>
              </a:xfrm>
              <a:prstGeom prst="rect">
                <a:avLst/>
              </a:prstGeom>
            </p:spPr>
          </p:pic>
        </p:grpSp>
        <p:grpSp>
          <p:nvGrpSpPr>
            <p:cNvPr id="12" name="Group 11"/>
            <p:cNvGrpSpPr/>
            <p:nvPr/>
          </p:nvGrpSpPr>
          <p:grpSpPr>
            <a:xfrm>
              <a:off x="7435109" y="1176171"/>
              <a:ext cx="1336751" cy="1348016"/>
              <a:chOff x="7350049" y="1104511"/>
              <a:chExt cx="1449987" cy="1462206"/>
            </a:xfrm>
          </p:grpSpPr>
          <p:sp>
            <p:nvSpPr>
              <p:cNvPr id="13" name="Oval 12"/>
              <p:cNvSpPr/>
              <p:nvPr/>
            </p:nvSpPr>
            <p:spPr>
              <a:xfrm>
                <a:off x="7350049" y="1104511"/>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611" y="1288966"/>
                <a:ext cx="1078894" cy="1079985"/>
              </a:xfrm>
              <a:prstGeom prst="rect">
                <a:avLst/>
              </a:prstGeom>
            </p:spPr>
          </p:pic>
        </p:grpSp>
      </p:grpSp>
    </p:spTree>
    <p:extLst>
      <p:ext uri="{BB962C8B-B14F-4D97-AF65-F5344CB8AC3E}">
        <p14:creationId xmlns:p14="http://schemas.microsoft.com/office/powerpoint/2010/main" val="386748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PDSA: Plan	</a:t>
            </a:r>
          </a:p>
        </p:txBody>
      </p:sp>
      <p:sp>
        <p:nvSpPr>
          <p:cNvPr id="3" name="Content Placeholder 2"/>
          <p:cNvSpPr>
            <a:spLocks noGrp="1"/>
          </p:cNvSpPr>
          <p:nvPr>
            <p:ph idx="1"/>
          </p:nvPr>
        </p:nvSpPr>
        <p:spPr>
          <a:xfrm>
            <a:off x="457200" y="4146261"/>
            <a:ext cx="6477000" cy="2148213"/>
          </a:xfrm>
        </p:spPr>
        <p:txBody>
          <a:bodyPr>
            <a:normAutofit/>
          </a:bodyPr>
          <a:lstStyle/>
          <a:p>
            <a:r>
              <a:rPr lang="en-US" dirty="0"/>
              <a:t>What is the objective of the test? </a:t>
            </a:r>
          </a:p>
          <a:p>
            <a:r>
              <a:rPr lang="en-US" dirty="0"/>
              <a:t>How will you measure the impact of the test?</a:t>
            </a:r>
          </a:p>
          <a:p>
            <a:r>
              <a:rPr lang="en-US" dirty="0"/>
              <a:t>What is your plan to collect the data needed?</a:t>
            </a:r>
          </a:p>
          <a:p>
            <a:r>
              <a:rPr lang="en-US" dirty="0"/>
              <a:t>What do you predict will happen?</a:t>
            </a:r>
          </a:p>
        </p:txBody>
      </p:sp>
      <p:grpSp>
        <p:nvGrpSpPr>
          <p:cNvPr id="6" name="Group 5"/>
          <p:cNvGrpSpPr/>
          <p:nvPr/>
        </p:nvGrpSpPr>
        <p:grpSpPr>
          <a:xfrm>
            <a:off x="1720971" y="1084571"/>
            <a:ext cx="6398294" cy="2791277"/>
            <a:chOff x="457200" y="1523999"/>
            <a:chExt cx="8500157" cy="3708222"/>
          </a:xfrm>
        </p:grpSpPr>
        <p:sp>
          <p:nvSpPr>
            <p:cNvPr id="7" name="Oval 6"/>
            <p:cNvSpPr/>
            <p:nvPr/>
          </p:nvSpPr>
          <p:spPr>
            <a:xfrm>
              <a:off x="457200" y="2463207"/>
              <a:ext cx="2551046" cy="2551046"/>
            </a:xfrm>
            <a:prstGeom prst="ellipse">
              <a:avLst/>
            </a:prstGeom>
            <a:solidFill>
              <a:srgbClr val="2589C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Plan</a:t>
              </a:r>
            </a:p>
          </p:txBody>
        </p:sp>
        <p:sp>
          <p:nvSpPr>
            <p:cNvPr id="8" name="Oval 7"/>
            <p:cNvSpPr/>
            <p:nvPr/>
          </p:nvSpPr>
          <p:spPr>
            <a:xfrm>
              <a:off x="2504601" y="1523999"/>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Do</a:t>
              </a:r>
            </a:p>
          </p:txBody>
        </p:sp>
        <p:sp>
          <p:nvSpPr>
            <p:cNvPr id="11" name="Oval 10"/>
            <p:cNvSpPr/>
            <p:nvPr/>
          </p:nvSpPr>
          <p:spPr>
            <a:xfrm>
              <a:off x="4451628" y="2681175"/>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Study</a:t>
              </a:r>
            </a:p>
          </p:txBody>
        </p:sp>
        <p:sp>
          <p:nvSpPr>
            <p:cNvPr id="12" name="Oval 11"/>
            <p:cNvSpPr/>
            <p:nvPr/>
          </p:nvSpPr>
          <p:spPr>
            <a:xfrm>
              <a:off x="6406311" y="1586024"/>
              <a:ext cx="2551046" cy="2551046"/>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anose="020F0502020204030204" pitchFamily="34" charset="0"/>
                </a:rPr>
                <a:t>Act</a:t>
              </a:r>
            </a:p>
          </p:txBody>
        </p:sp>
      </p:grpSp>
      <p:grpSp>
        <p:nvGrpSpPr>
          <p:cNvPr id="13" name="Group 12"/>
          <p:cNvGrpSpPr/>
          <p:nvPr/>
        </p:nvGrpSpPr>
        <p:grpSpPr>
          <a:xfrm>
            <a:off x="2643570" y="1357055"/>
            <a:ext cx="1155541" cy="1165279"/>
            <a:chOff x="1412773" y="1850850"/>
            <a:chExt cx="1449987" cy="1462206"/>
          </a:xfrm>
        </p:grpSpPr>
        <p:sp>
          <p:nvSpPr>
            <p:cNvPr id="16" name="Oval 15"/>
            <p:cNvSpPr/>
            <p:nvPr/>
          </p:nvSpPr>
          <p:spPr>
            <a:xfrm>
              <a:off x="1412773" y="1850850"/>
              <a:ext cx="1449987" cy="1462206"/>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Calibri" panose="020F050202020403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603" y="2087241"/>
              <a:ext cx="983275" cy="926610"/>
            </a:xfrm>
            <a:prstGeom prst="rect">
              <a:avLst/>
            </a:prstGeom>
          </p:spPr>
        </p:pic>
      </p:grpSp>
    </p:spTree>
    <p:extLst>
      <p:ext uri="{BB962C8B-B14F-4D97-AF65-F5344CB8AC3E}">
        <p14:creationId xmlns:p14="http://schemas.microsoft.com/office/powerpoint/2010/main" val="178953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086100" cy="2095500"/>
          </a:xfrm>
        </p:spPr>
        <p:txBody>
          <a:bodyPr>
            <a:normAutofit fontScale="90000"/>
          </a:bodyPr>
          <a:lstStyle/>
          <a:p>
            <a:r>
              <a:rPr lang="en-US" dirty="0"/>
              <a:t>PDSA Plan Example: Identifying Root Causes</a:t>
            </a:r>
          </a:p>
        </p:txBody>
      </p:sp>
      <p:sp>
        <p:nvSpPr>
          <p:cNvPr id="3" name="Content Placeholder 2"/>
          <p:cNvSpPr>
            <a:spLocks noGrp="1"/>
          </p:cNvSpPr>
          <p:nvPr>
            <p:ph idx="1"/>
          </p:nvPr>
        </p:nvSpPr>
        <p:spPr>
          <a:xfrm>
            <a:off x="457200" y="3097530"/>
            <a:ext cx="2715658" cy="3379470"/>
          </a:xfrm>
        </p:spPr>
        <p:txBody>
          <a:bodyPr/>
          <a:lstStyle/>
          <a:p>
            <a:pPr marL="0" indent="0">
              <a:buNone/>
            </a:pPr>
            <a:r>
              <a:rPr lang="en-US" dirty="0"/>
              <a:t>Problem = </a:t>
            </a:r>
          </a:p>
          <a:p>
            <a:pPr marL="0" indent="0">
              <a:buNone/>
            </a:pPr>
            <a:r>
              <a:rPr lang="en-US" dirty="0"/>
              <a:t>Low breastfeeding rates among babies who are 6 months of age</a:t>
            </a:r>
          </a:p>
        </p:txBody>
      </p:sp>
      <p:pic>
        <p:nvPicPr>
          <p:cNvPr id="4" name="Picture 3" descr="File:Exposed mango tree &lt;strong&gt;roots&lt;/strong&gt;.jpg - Wikimedia Commons"/>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750" r="27337" b="5642"/>
          <a:stretch/>
        </p:blipFill>
        <p:spPr>
          <a:xfrm>
            <a:off x="3939907" y="365760"/>
            <a:ext cx="5204093" cy="6492240"/>
          </a:xfrm>
          <a:prstGeom prst="rect">
            <a:avLst/>
          </a:prstGeom>
        </p:spPr>
      </p:pic>
    </p:spTree>
    <p:extLst>
      <p:ext uri="{BB962C8B-B14F-4D97-AF65-F5344CB8AC3E}">
        <p14:creationId xmlns:p14="http://schemas.microsoft.com/office/powerpoint/2010/main" val="274573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5000"/>
            <a:ext cx="8229600" cy="990600"/>
          </a:xfrm>
        </p:spPr>
        <p:txBody>
          <a:bodyPr>
            <a:normAutofit fontScale="90000"/>
          </a:bodyPr>
          <a:lstStyle/>
          <a:p>
            <a:r>
              <a:rPr lang="en-US" dirty="0"/>
              <a:t>Example of Change Strategies: </a:t>
            </a:r>
            <a:br>
              <a:rPr lang="en-US" dirty="0"/>
            </a:br>
            <a:r>
              <a:rPr lang="en-US" dirty="0"/>
              <a:t>Family Retention</a:t>
            </a:r>
          </a:p>
        </p:txBody>
      </p:sp>
      <p:sp>
        <p:nvSpPr>
          <p:cNvPr id="5" name="Content Placeholder 4"/>
          <p:cNvSpPr>
            <a:spLocks noGrp="1"/>
          </p:cNvSpPr>
          <p:nvPr>
            <p:ph idx="1"/>
          </p:nvPr>
        </p:nvSpPr>
        <p:spPr>
          <a:xfrm>
            <a:off x="457200" y="2217420"/>
            <a:ext cx="8229600" cy="4259580"/>
          </a:xfrm>
        </p:spPr>
        <p:txBody>
          <a:bodyPr>
            <a:normAutofit/>
          </a:bodyPr>
          <a:lstStyle/>
          <a:p>
            <a:pPr marL="182563" marR="0" indent="-182563" eaLnBrk="0" hangingPunct="0">
              <a:spcBef>
                <a:spcPts val="0"/>
              </a:spcBef>
              <a:spcAft>
                <a:spcPts val="400"/>
              </a:spcAft>
            </a:pPr>
            <a:r>
              <a:rPr lang="en-US" dirty="0">
                <a:ea typeface="Times New Roman" panose="02020603050405020304" pitchFamily="18" charset="0"/>
                <a:cs typeface="Times New Roman" panose="02020603050405020304" pitchFamily="18" charset="0"/>
              </a:rPr>
              <a:t>Try a variety of communication strategies to enhance the relationship between the home visitor and family.</a:t>
            </a:r>
          </a:p>
          <a:p>
            <a:pPr marL="456883" marR="36830" lvl="1" indent="-182563" eaLnBrk="0" hangingPunct="0">
              <a:spcBef>
                <a:spcPts val="0"/>
              </a:spcBef>
              <a:spcAft>
                <a:spcPts val="200"/>
              </a:spcAft>
            </a:pPr>
            <a:r>
              <a:rPr lang="en-US" dirty="0">
                <a:ea typeface="Times New Roman" panose="02020603050405020304" pitchFamily="18" charset="0"/>
                <a:cs typeface="Calibri" panose="020F0502020204030204" pitchFamily="34" charset="0"/>
              </a:rPr>
              <a:t>Motivational interviewing</a:t>
            </a:r>
          </a:p>
          <a:p>
            <a:pPr marL="456883" marR="36830" lvl="1" indent="-182563" eaLnBrk="0" hangingPunct="0">
              <a:spcBef>
                <a:spcPts val="0"/>
              </a:spcBef>
              <a:spcAft>
                <a:spcPts val="200"/>
              </a:spcAft>
            </a:pPr>
            <a:r>
              <a:rPr lang="en-US" dirty="0">
                <a:ea typeface="Times New Roman" panose="02020603050405020304" pitchFamily="18" charset="0"/>
                <a:cs typeface="Calibri" panose="020F0502020204030204" pitchFamily="34" charset="0"/>
              </a:rPr>
              <a:t>Active listening</a:t>
            </a:r>
          </a:p>
          <a:p>
            <a:pPr marL="456883" marR="36830" lvl="1" indent="-182563" eaLnBrk="0" hangingPunct="0">
              <a:spcBef>
                <a:spcPts val="0"/>
              </a:spcBef>
              <a:spcAft>
                <a:spcPts val="1100"/>
              </a:spcAft>
            </a:pPr>
            <a:r>
              <a:rPr lang="en-US" dirty="0">
                <a:ea typeface="Times New Roman" panose="02020603050405020304" pitchFamily="18" charset="0"/>
                <a:cs typeface="Calibri" panose="020F0502020204030204" pitchFamily="34" charset="0"/>
              </a:rPr>
              <a:t>Texting to support the family’s early goals (e.g., “How is it going?”)</a:t>
            </a:r>
          </a:p>
        </p:txBody>
      </p:sp>
      <p:grpSp>
        <p:nvGrpSpPr>
          <p:cNvPr id="4" name="Group 3"/>
          <p:cNvGrpSpPr/>
          <p:nvPr/>
        </p:nvGrpSpPr>
        <p:grpSpPr>
          <a:xfrm>
            <a:off x="7906258" y="152400"/>
            <a:ext cx="1161542" cy="1110343"/>
            <a:chOff x="8077200" y="152400"/>
            <a:chExt cx="1161542" cy="1110343"/>
          </a:xfrm>
        </p:grpSpPr>
        <p:sp>
          <p:nvSpPr>
            <p:cNvPr id="6" name="Oval 5"/>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spTree>
    <p:extLst>
      <p:ext uri="{BB962C8B-B14F-4D97-AF65-F5344CB8AC3E}">
        <p14:creationId xmlns:p14="http://schemas.microsoft.com/office/powerpoint/2010/main" val="12278656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rgbClr val="292934"/>
      </a:dk1>
      <a:lt1>
        <a:srgbClr val="FFFFFF"/>
      </a:lt1>
      <a:dk2>
        <a:srgbClr val="37537B"/>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Version xmlns="http://schemas.microsoft.com/sharepoint/v3/fields" xsi:nil="true"/>
    <Active_x0020_Project xmlns="1c60471c-f084-4315-a5eb-9455db01c743">true</Active_x0020_Project>
    <Category xmlns="1c60471c-f084-4315-a5eb-9455db01c743" xsi:nil="true"/>
    <Sub_Category_1 xmlns="1c60471c-f084-4315-a5eb-9455db01c743" xsi:nil="true"/>
    <_ip_UnifiedCompliancePolicyProperties xmlns="http://schemas.microsoft.com/sharepoint/v3" xsi:nil="true"/>
    <_x0074_z21 xmlns="1c60471c-f084-4315-a5eb-9455db01c743">
      <UserInfo>
        <DisplayName/>
        <AccountId xsi:nil="true"/>
        <AccountType/>
      </UserInfo>
    </_x0074_z21>
    <Date_x0020_and_x0020_Time xmlns="1c60471c-f084-4315-a5eb-9455db01c7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A79EE78A01ED4B8B3596647828ED23" ma:contentTypeVersion="20" ma:contentTypeDescription="Create a new document." ma:contentTypeScope="" ma:versionID="829a532f6163e1774e110d84a2113203">
  <xsd:schema xmlns:xsd="http://www.w3.org/2001/XMLSchema" xmlns:xs="http://www.w3.org/2001/XMLSchema" xmlns:p="http://schemas.microsoft.com/office/2006/metadata/properties" xmlns:ns1="http://schemas.microsoft.com/sharepoint/v3" xmlns:ns2="http://schemas.microsoft.com/sharepoint/v3/fields" xmlns:ns3="1c60471c-f084-4315-a5eb-9455db01c743" xmlns:ns4="44439003-668a-4940-aa31-a697c9d9a1af" targetNamespace="http://schemas.microsoft.com/office/2006/metadata/properties" ma:root="true" ma:fieldsID="70e7b0f68445161a69774db384bd8e82" ns1:_="" ns2:_="" ns3:_="" ns4:_="">
    <xsd:import namespace="http://schemas.microsoft.com/sharepoint/v3"/>
    <xsd:import namespace="http://schemas.microsoft.com/sharepoint/v3/fields"/>
    <xsd:import namespace="1c60471c-f084-4315-a5eb-9455db01c743"/>
    <xsd:import namespace="44439003-668a-4940-aa31-a697c9d9a1af"/>
    <xsd:element name="properties">
      <xsd:complexType>
        <xsd:sequence>
          <xsd:element name="documentManagement">
            <xsd:complexType>
              <xsd:all>
                <xsd:element ref="ns2:_Version" minOccurs="0"/>
                <xsd:element ref="ns3:Date_x0020_and_x0020_Time" minOccurs="0"/>
                <xsd:element ref="ns4:SharedWithUsers" minOccurs="0"/>
                <xsd:element ref="ns3:Category" minOccurs="0"/>
                <xsd:element ref="ns3:Sub_Category_1" minOccurs="0"/>
                <xsd:element ref="ns4:SharingHintHash" minOccurs="0"/>
                <xsd:element ref="ns4:SharedWithDetails" minOccurs="0"/>
                <xsd:element ref="ns1:_ip_UnifiedCompliancePolicyProperties" minOccurs="0"/>
                <xsd:element ref="ns1:_ip_UnifiedCompliancePolicyUIAction" minOccurs="0"/>
                <xsd:element ref="ns4:LastSharedByUser" minOccurs="0"/>
                <xsd:element ref="ns4:LastSharedByTime" minOccurs="0"/>
                <xsd:element ref="ns3:_x0074_z21" minOccurs="0"/>
                <xsd:element ref="ns3:Active_x0020_Project"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8" nillable="true" ma:displayName="Version" ma:internalName="_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60471c-f084-4315-a5eb-9455db01c743" elementFormDefault="qualified">
    <xsd:import namespace="http://schemas.microsoft.com/office/2006/documentManagement/types"/>
    <xsd:import namespace="http://schemas.microsoft.com/office/infopath/2007/PartnerControls"/>
    <xsd:element name="Date_x0020_and_x0020_Time" ma:index="9" nillable="true" ma:displayName="Date and Time" ma:description="Date and Time" ma:format="DateTime" ma:internalName="Date_x0020_and_x0020_Time">
      <xsd:simpleType>
        <xsd:restriction base="dms:DateTime"/>
      </xsd:simpleType>
    </xsd:element>
    <xsd:element name="Category" ma:index="11" nillable="true" ma:displayName="Category" ma:internalName="Category">
      <xsd:simpleType>
        <xsd:restriction base="dms:Text">
          <xsd:maxLength value="255"/>
        </xsd:restriction>
      </xsd:simpleType>
    </xsd:element>
    <xsd:element name="Sub_Category_1" ma:index="12" nillable="true" ma:displayName="Sub_Category_1" ma:internalName="Sub_Category_1">
      <xsd:simpleType>
        <xsd:restriction base="dms:Text">
          <xsd:maxLength value="255"/>
        </xsd:restriction>
      </xsd:simpleType>
    </xsd:element>
    <xsd:element name="_x0074_z21" ma:index="19" nillable="true" ma:displayName="Person or Group" ma:list="UserInfo" ma:internalName="_x0074_z21">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tive_x0020_Project" ma:index="20" nillable="true" ma:displayName="Active Project" ma:default="1" ma:description="Column to indicate inactive project folders" ma:internalName="Active_x0020_Project">
      <xsd:simpleType>
        <xsd:restriction base="dms:Boolean"/>
      </xsd:simpleType>
    </xsd:element>
    <xsd:element name="MediaServiceMetadata" ma:index="21" nillable="true" ma:displayName="MediaServiceMetadata" ma:description="" ma:hidden="true" ma:internalName="MediaServiceMetadata" ma:readOnly="true">
      <xsd:simpleType>
        <xsd:restriction base="dms:Note"/>
      </xsd:simpleType>
    </xsd:element>
    <xsd:element name="MediaServiceFastMetadata" ma:index="22" nillable="true" ma:displayName="MediaServiceFastMetadata" ma:description="" ma:hidden="true" ma:internalName="MediaServiceFastMetadata" ma:readOnly="true">
      <xsd:simpleType>
        <xsd:restriction base="dms:Note"/>
      </xsd:simpleType>
    </xsd:element>
    <xsd:element name="MediaServiceDateTaken" ma:index="23" nillable="true" ma:displayName="MediaServiceDateTaken" ma:description="" ma:hidden="true" ma:internalName="MediaServiceDateTaken" ma:readOnly="true">
      <xsd:simpleType>
        <xsd:restriction base="dms:Text"/>
      </xsd:simpleType>
    </xsd:element>
    <xsd:element name="MediaServiceAutoTags" ma:index="24" nillable="true" ma:displayName="MediaServiceAutoTags" ma:description="" ma:internalName="MediaServiceAutoTags" ma:readOnly="true">
      <xsd:simpleType>
        <xsd:restriction base="dms:Text"/>
      </xsd:simpleType>
    </xsd:element>
    <xsd:element name="MediaServiceOCR" ma:index="25" nillable="true" ma:displayName="MediaServiceOCR" ma:internalName="MediaServiceOCR" ma:readOnly="true">
      <xsd:simpleType>
        <xsd:restriction base="dms:Note">
          <xsd:maxLength value="255"/>
        </xsd:restriction>
      </xsd:simpleType>
    </xsd:element>
    <xsd:element name="MediaServiceLocation" ma:index="26"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439003-668a-4940-aa31-a697c9d9a1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3" nillable="true" ma:displayName="Sharing Hint Hash" ma:internalName="SharingHintHash" ma:readOnly="true">
      <xsd:simpleType>
        <xsd:restriction base="dms:Text"/>
      </xsd:simple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F78544-5F26-4138-AA8E-F24849F37AE3}">
  <ds:schemaRefs>
    <ds:schemaRef ds:uri="1c60471c-f084-4315-a5eb-9455db01c743"/>
    <ds:schemaRef ds:uri="http://www.w3.org/XML/1998/namespace"/>
    <ds:schemaRef ds:uri="http://schemas.microsoft.com/office/2006/metadata/properties"/>
    <ds:schemaRef ds:uri="http://purl.org/dc/terms/"/>
    <ds:schemaRef ds:uri="44439003-668a-4940-aa31-a697c9d9a1af"/>
    <ds:schemaRef ds:uri="http://schemas.microsoft.com/office/2006/documentManagement/types"/>
    <ds:schemaRef ds:uri="http://schemas.microsoft.com/sharepoint/v3"/>
    <ds:schemaRef ds:uri="http://purl.org/dc/elements/1.1/"/>
    <ds:schemaRef ds:uri="http://schemas.microsoft.com/sharepoint/v3/field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136EC2C-0641-41D1-8B77-467C28D00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1c60471c-f084-4315-a5eb-9455db01c743"/>
    <ds:schemaRef ds:uri="44439003-668a-4940-aa31-a697c9d9a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2FECF1-8E02-466D-91CB-408B76C4FE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15948</TotalTime>
  <Words>5497</Words>
  <Application>Microsoft Office PowerPoint</Application>
  <PresentationFormat>On-screen Show (4:3)</PresentationFormat>
  <Paragraphs>431</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Courier New</vt:lpstr>
      <vt:lpstr>Times New Roman</vt:lpstr>
      <vt:lpstr>Clarity</vt:lpstr>
      <vt:lpstr>PowerPoint Presentation</vt:lpstr>
      <vt:lpstr>CQI Training Overview</vt:lpstr>
      <vt:lpstr>Understanding the PDSA Process:  Learning Objectives </vt:lpstr>
      <vt:lpstr>Pdsa cycles</vt:lpstr>
      <vt:lpstr>Plan-Do-Study-Act</vt:lpstr>
      <vt:lpstr>Benefits of the PDSA Cycle</vt:lpstr>
      <vt:lpstr>PDSA: Plan </vt:lpstr>
      <vt:lpstr>PDSA Plan Example: Identifying Root Causes</vt:lpstr>
      <vt:lpstr>Example of Change Strategies:  Family Retention</vt:lpstr>
      <vt:lpstr>PDSA: Do </vt:lpstr>
      <vt:lpstr>PDSA: Do Example</vt:lpstr>
      <vt:lpstr>PDSA: Study </vt:lpstr>
      <vt:lpstr>PDSA: Study Example</vt:lpstr>
      <vt:lpstr>PDSA: Act </vt:lpstr>
      <vt:lpstr>The PDSA Cycle: Step by Step</vt:lpstr>
      <vt:lpstr>PDSA in Action</vt:lpstr>
      <vt:lpstr>Coin Spinning Game</vt:lpstr>
      <vt:lpstr>Coin Spinning Game Debrief</vt:lpstr>
      <vt:lpstr>Measurement in pdsa cycles</vt:lpstr>
      <vt:lpstr>When is change an improvement?</vt:lpstr>
      <vt:lpstr>Process Measures </vt:lpstr>
      <vt:lpstr>Example Process Measures  </vt:lpstr>
      <vt:lpstr>Outcome Measures</vt:lpstr>
      <vt:lpstr>Example Outcome Measures</vt:lpstr>
      <vt:lpstr>Balancing Measures</vt:lpstr>
      <vt:lpstr>Example Balancing Measures</vt:lpstr>
      <vt:lpstr>What Type of Measure?</vt:lpstr>
      <vt:lpstr>Rapid Testing</vt:lpstr>
      <vt:lpstr>What is Rapid Testing?</vt:lpstr>
      <vt:lpstr>Benefits of Rapid Testing</vt:lpstr>
      <vt:lpstr>PowerPoint Presentation</vt:lpstr>
      <vt:lpstr>The Power of One</vt:lpstr>
      <vt:lpstr>Each PDSA cycle is just one test…</vt:lpstr>
      <vt:lpstr>“Small-scale” tests refer to the timing and size of a test itself; small scale does not mean small results. </vt:lpstr>
      <vt:lpstr>PDSA Scaling Process</vt:lpstr>
      <vt:lpstr>PDSA Ramps</vt:lpstr>
      <vt:lpstr>PDSA Group Work</vt:lpstr>
      <vt:lpstr>Remember...</vt:lpstr>
      <vt:lpstr>Additional CQI Resources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Continuous Quality Improvement for miechv grantees:     UNDERSTANDING  THE pdsa PROCESS  and measurement  for cqi</dc:title>
  <dc:creator>Mallory Quigley</dc:creator>
  <cp:lastModifiedBy>Doreen Major Ryan</cp:lastModifiedBy>
  <cp:revision>101</cp:revision>
  <dcterms:modified xsi:type="dcterms:W3CDTF">2018-07-24T19:16:25Z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0x010100A6A79EE78A01ED4B8B3596647828ED23</vt:lpwstr>
  </property>
</Properties>
</file>