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6"/>
  </p:notesMasterIdLst>
  <p:handoutMasterIdLst>
    <p:handoutMasterId r:id="rId37"/>
  </p:handoutMasterIdLst>
  <p:sldIdLst>
    <p:sldId id="677" r:id="rId5"/>
    <p:sldId id="637" r:id="rId6"/>
    <p:sldId id="544" r:id="rId7"/>
    <p:sldId id="648" r:id="rId8"/>
    <p:sldId id="650" r:id="rId9"/>
    <p:sldId id="649" r:id="rId10"/>
    <p:sldId id="651" r:id="rId11"/>
    <p:sldId id="652" r:id="rId12"/>
    <p:sldId id="653" r:id="rId13"/>
    <p:sldId id="654" r:id="rId14"/>
    <p:sldId id="655" r:id="rId15"/>
    <p:sldId id="661" r:id="rId16"/>
    <p:sldId id="662" r:id="rId17"/>
    <p:sldId id="658" r:id="rId18"/>
    <p:sldId id="625" r:id="rId19"/>
    <p:sldId id="611" r:id="rId20"/>
    <p:sldId id="663" r:id="rId21"/>
    <p:sldId id="664" r:id="rId22"/>
    <p:sldId id="665" r:id="rId23"/>
    <p:sldId id="666" r:id="rId24"/>
    <p:sldId id="672" r:id="rId25"/>
    <p:sldId id="667" r:id="rId26"/>
    <p:sldId id="669" r:id="rId27"/>
    <p:sldId id="668" r:id="rId28"/>
    <p:sldId id="670" r:id="rId29"/>
    <p:sldId id="671" r:id="rId30"/>
    <p:sldId id="675" r:id="rId31"/>
    <p:sldId id="674" r:id="rId32"/>
    <p:sldId id="676" r:id="rId33"/>
    <p:sldId id="514" r:id="rId34"/>
    <p:sldId id="41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Zaid" initials="SZ" lastIdx="103" clrIdx="0"/>
  <p:cmAuthor id="1" name="Susan" initials="S" lastIdx="36" clrIdx="1"/>
  <p:cmAuthor id="2" name="Matthew J. Poes" initials="MJP" lastIdx="44" clrIdx="2"/>
  <p:cmAuthor id="3" name="Kate Lyon" initials="KL" lastIdx="2" clrIdx="3"/>
  <p:cmAuthor id="4" name="Waidelich, Elisa J (DOH)" initials="EJW" lastIdx="6" clrIdx="4"/>
  <p:cmAuthor id="5" name="Mallory Quigley" initials="MQ" lastIdx="59" clrIdx="5">
    <p:extLst/>
  </p:cmAuthor>
  <p:cmAuthor id="6" name="Kassie Mae Miller" initials="KMM" lastIdx="28" clrIdx="6">
    <p:extLst/>
  </p:cmAuthor>
  <p:cmAuthor id="7" name="JBA" initials="JBA" lastIdx="10" clrIdx="7">
    <p:extLst/>
  </p:cmAuthor>
  <p:cmAuthor id="8" name="DOHVE" initials="DOHVE" lastIdx="6" clrIdx="8">
    <p:extLst>
      <p:ext uri="{19B8F6BF-5375-455C-9EA6-DF929625EA0E}">
        <p15:presenceInfo xmlns:p15="http://schemas.microsoft.com/office/powerpoint/2012/main" userId="DOHVE" providerId="None"/>
      </p:ext>
    </p:extLst>
  </p:cmAuthor>
  <p:cmAuthor id="9" name="KM Miller" initials="DOHVE" lastIdx="32" clrIdx="9">
    <p:extLst>
      <p:ext uri="{19B8F6BF-5375-455C-9EA6-DF929625EA0E}">
        <p15:presenceInfo xmlns:p15="http://schemas.microsoft.com/office/powerpoint/2012/main" userId="KM Miller" providerId="None"/>
      </p:ext>
    </p:extLst>
  </p:cmAuthor>
  <p:cmAuthor id="10" name="Julie Leis" initials="JL" lastIdx="95" clrIdx="10">
    <p:extLst>
      <p:ext uri="{19B8F6BF-5375-455C-9EA6-DF929625EA0E}">
        <p15:presenceInfo xmlns:p15="http://schemas.microsoft.com/office/powerpoint/2012/main" userId="S-1-5-21-1183314170-4218482118-3214770620-4715" providerId="AD"/>
      </p:ext>
    </p:extLst>
  </p:cmAuthor>
  <p:cmAuthor id="11" name="Mallory Quigley Clark" initials="MC" lastIdx="7" clrIdx="11">
    <p:extLst>
      <p:ext uri="{19B8F6BF-5375-455C-9EA6-DF929625EA0E}">
        <p15:presenceInfo xmlns:p15="http://schemas.microsoft.com/office/powerpoint/2012/main" userId="S003BFFD97D778D8@LIVE.COM" providerId="AD"/>
      </p:ext>
    </p:extLst>
  </p:cmAuthor>
  <p:cmAuthor id="12" name="Mallory Quigley Clark" initials="MQC" lastIdx="3" clrIdx="12">
    <p:extLst>
      <p:ext uri="{19B8F6BF-5375-455C-9EA6-DF929625EA0E}">
        <p15:presenceInfo xmlns:p15="http://schemas.microsoft.com/office/powerpoint/2012/main" userId="S-1-5-21-1183314170-4218482118-3214770620-47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9C7"/>
    <a:srgbClr val="37537B"/>
    <a:srgbClr val="4D5B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21" autoAdjust="0"/>
    <p:restoredTop sz="81281" autoAdjust="0"/>
  </p:normalViewPr>
  <p:slideViewPr>
    <p:cSldViewPr snapToGrid="0">
      <p:cViewPr varScale="1">
        <p:scale>
          <a:sx n="89" d="100"/>
          <a:sy n="89" d="100"/>
        </p:scale>
        <p:origin x="2472"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eis" userId="1dcb439f-363a-4e4a-ae11-5f0fb7d793ee" providerId="ADAL" clId="{BF8A53CA-2D2B-46FF-BC72-B980723C0451}"/>
    <pc:docChg chg="undo custSel modSld">
      <pc:chgData name="Julie Leis" userId="1dcb439f-363a-4e4a-ae11-5f0fb7d793ee" providerId="ADAL" clId="{BF8A53CA-2D2B-46FF-BC72-B980723C0451}" dt="2017-10-10T04:36:19.381" v="2487" actId="255"/>
      <pc:docMkLst>
        <pc:docMk/>
      </pc:docMkLst>
      <pc:sldChg chg="modNotesTx">
        <pc:chgData name="Julie Leis" userId="1dcb439f-363a-4e4a-ae11-5f0fb7d793ee" providerId="ADAL" clId="{BF8A53CA-2D2B-46FF-BC72-B980723C0451}" dt="2017-10-10T03:56:08.347" v="35" actId="20577"/>
        <pc:sldMkLst>
          <pc:docMk/>
          <pc:sldMk cId="625777712" sldId="544"/>
        </pc:sldMkLst>
      </pc:sldChg>
      <pc:sldChg chg="modNotesTx">
        <pc:chgData name="Julie Leis" userId="1dcb439f-363a-4e4a-ae11-5f0fb7d793ee" providerId="ADAL" clId="{BF8A53CA-2D2B-46FF-BC72-B980723C0451}" dt="2017-10-10T04:12:38.365" v="1489" actId="20577"/>
        <pc:sldMkLst>
          <pc:docMk/>
          <pc:sldMk cId="2467222039" sldId="611"/>
        </pc:sldMkLst>
      </pc:sldChg>
      <pc:sldChg chg="modNotesTx">
        <pc:chgData name="Julie Leis" userId="1dcb439f-363a-4e4a-ae11-5f0fb7d793ee" providerId="ADAL" clId="{BF8A53CA-2D2B-46FF-BC72-B980723C0451}" dt="2017-10-10T04:12:30.780" v="1484" actId="12"/>
        <pc:sldMkLst>
          <pc:docMk/>
          <pc:sldMk cId="2079670375" sldId="625"/>
        </pc:sldMkLst>
      </pc:sldChg>
      <pc:sldChg chg="modSp modNotesTx">
        <pc:chgData name="Julie Leis" userId="1dcb439f-363a-4e4a-ae11-5f0fb7d793ee" providerId="ADAL" clId="{BF8A53CA-2D2B-46FF-BC72-B980723C0451}" dt="2017-10-10T04:36:19.381" v="2487" actId="255"/>
        <pc:sldMkLst>
          <pc:docMk/>
          <pc:sldMk cId="202385322" sldId="637"/>
        </pc:sldMkLst>
        <pc:spChg chg="mod">
          <ac:chgData name="Julie Leis" userId="1dcb439f-363a-4e4a-ae11-5f0fb7d793ee" providerId="ADAL" clId="{BF8A53CA-2D2B-46FF-BC72-B980723C0451}" dt="2017-10-10T04:36:19.381" v="2487" actId="255"/>
          <ac:spMkLst>
            <pc:docMk/>
            <pc:sldMk cId="202385322" sldId="637"/>
            <ac:spMk id="3" creationId="{00000000-0000-0000-0000-000000000000}"/>
          </ac:spMkLst>
        </pc:spChg>
      </pc:sldChg>
      <pc:sldChg chg="modNotesTx">
        <pc:chgData name="Julie Leis" userId="1dcb439f-363a-4e4a-ae11-5f0fb7d793ee" providerId="ADAL" clId="{BF8A53CA-2D2B-46FF-BC72-B980723C0451}" dt="2017-10-10T03:56:31.124" v="37" actId="20577"/>
        <pc:sldMkLst>
          <pc:docMk/>
          <pc:sldMk cId="1427575928" sldId="648"/>
        </pc:sldMkLst>
      </pc:sldChg>
      <pc:sldChg chg="addSp modSp modNotesTx">
        <pc:chgData name="Julie Leis" userId="1dcb439f-363a-4e4a-ae11-5f0fb7d793ee" providerId="ADAL" clId="{BF8A53CA-2D2B-46FF-BC72-B980723C0451}" dt="2017-10-10T04:01:32.405" v="825" actId="20577"/>
        <pc:sldMkLst>
          <pc:docMk/>
          <pc:sldMk cId="648892618" sldId="651"/>
        </pc:sldMkLst>
        <pc:spChg chg="mod">
          <ac:chgData name="Julie Leis" userId="1dcb439f-363a-4e4a-ae11-5f0fb7d793ee" providerId="ADAL" clId="{BF8A53CA-2D2B-46FF-BC72-B980723C0451}" dt="2017-10-10T03:59:25.947" v="469" actId="20577"/>
          <ac:spMkLst>
            <pc:docMk/>
            <pc:sldMk cId="648892618" sldId="651"/>
            <ac:spMk id="3" creationId="{00000000-0000-0000-0000-000000000000}"/>
          </ac:spMkLst>
        </pc:spChg>
        <pc:spChg chg="add mod">
          <ac:chgData name="Julie Leis" userId="1dcb439f-363a-4e4a-ae11-5f0fb7d793ee" providerId="ADAL" clId="{BF8A53CA-2D2B-46FF-BC72-B980723C0451}" dt="2017-10-10T04:01:24.954" v="823" actId="1076"/>
          <ac:spMkLst>
            <pc:docMk/>
            <pc:sldMk cId="648892618" sldId="651"/>
            <ac:spMk id="4" creationId="{907B0AF5-7D9B-4517-8FBD-EF6272AA5A95}"/>
          </ac:spMkLst>
        </pc:spChg>
      </pc:sldChg>
      <pc:sldChg chg="modSp modNotesTx">
        <pc:chgData name="Julie Leis" userId="1dcb439f-363a-4e4a-ae11-5f0fb7d793ee" providerId="ADAL" clId="{BF8A53CA-2D2B-46FF-BC72-B980723C0451}" dt="2017-10-10T04:04:49.130" v="1006" actId="1076"/>
        <pc:sldMkLst>
          <pc:docMk/>
          <pc:sldMk cId="3530327465" sldId="652"/>
        </pc:sldMkLst>
        <pc:spChg chg="mod">
          <ac:chgData name="Julie Leis" userId="1dcb439f-363a-4e4a-ae11-5f0fb7d793ee" providerId="ADAL" clId="{BF8A53CA-2D2B-46FF-BC72-B980723C0451}" dt="2017-10-10T04:04:49.130" v="1006" actId="1076"/>
          <ac:spMkLst>
            <pc:docMk/>
            <pc:sldMk cId="3530327465" sldId="652"/>
            <ac:spMk id="6" creationId="{00000000-0000-0000-0000-000000000000}"/>
          </ac:spMkLst>
        </pc:spChg>
      </pc:sldChg>
      <pc:sldChg chg="modSp modNotesTx">
        <pc:chgData name="Julie Leis" userId="1dcb439f-363a-4e4a-ae11-5f0fb7d793ee" providerId="ADAL" clId="{BF8A53CA-2D2B-46FF-BC72-B980723C0451}" dt="2017-10-10T04:04:53.810" v="1007" actId="1076"/>
        <pc:sldMkLst>
          <pc:docMk/>
          <pc:sldMk cId="3962387861" sldId="653"/>
        </pc:sldMkLst>
        <pc:spChg chg="mod">
          <ac:chgData name="Julie Leis" userId="1dcb439f-363a-4e4a-ae11-5f0fb7d793ee" providerId="ADAL" clId="{BF8A53CA-2D2B-46FF-BC72-B980723C0451}" dt="2017-10-10T04:04:53.810" v="1007" actId="1076"/>
          <ac:spMkLst>
            <pc:docMk/>
            <pc:sldMk cId="3962387861" sldId="653"/>
            <ac:spMk id="4" creationId="{00000000-0000-0000-0000-000000000000}"/>
          </ac:spMkLst>
        </pc:spChg>
      </pc:sldChg>
      <pc:sldChg chg="modSp modNotesTx">
        <pc:chgData name="Julie Leis" userId="1dcb439f-363a-4e4a-ae11-5f0fb7d793ee" providerId="ADAL" clId="{BF8A53CA-2D2B-46FF-BC72-B980723C0451}" dt="2017-10-10T04:06:16.340" v="1031" actId="20577"/>
        <pc:sldMkLst>
          <pc:docMk/>
          <pc:sldMk cId="2032661206" sldId="654"/>
        </pc:sldMkLst>
        <pc:spChg chg="mod">
          <ac:chgData name="Julie Leis" userId="1dcb439f-363a-4e4a-ae11-5f0fb7d793ee" providerId="ADAL" clId="{BF8A53CA-2D2B-46FF-BC72-B980723C0451}" dt="2017-10-10T04:05:09.316" v="1011" actId="6549"/>
          <ac:spMkLst>
            <pc:docMk/>
            <pc:sldMk cId="2032661206" sldId="654"/>
            <ac:spMk id="7" creationId="{00000000-0000-0000-0000-000000000000}"/>
          </ac:spMkLst>
        </pc:spChg>
      </pc:sldChg>
      <pc:sldChg chg="modSp modNotesTx">
        <pc:chgData name="Julie Leis" userId="1dcb439f-363a-4e4a-ae11-5f0fb7d793ee" providerId="ADAL" clId="{BF8A53CA-2D2B-46FF-BC72-B980723C0451}" dt="2017-10-10T04:08:02.253" v="1248" actId="20577"/>
        <pc:sldMkLst>
          <pc:docMk/>
          <pc:sldMk cId="494927160" sldId="655"/>
        </pc:sldMkLst>
        <pc:spChg chg="mod">
          <ac:chgData name="Julie Leis" userId="1dcb439f-363a-4e4a-ae11-5f0fb7d793ee" providerId="ADAL" clId="{BF8A53CA-2D2B-46FF-BC72-B980723C0451}" dt="2017-10-10T04:06:57.740" v="1043" actId="20577"/>
          <ac:spMkLst>
            <pc:docMk/>
            <pc:sldMk cId="494927160" sldId="655"/>
            <ac:spMk id="7" creationId="{00000000-0000-0000-0000-000000000000}"/>
          </ac:spMkLst>
        </pc:spChg>
      </pc:sldChg>
      <pc:sldChg chg="modNotesTx">
        <pc:chgData name="Julie Leis" userId="1dcb439f-363a-4e4a-ae11-5f0fb7d793ee" providerId="ADAL" clId="{BF8A53CA-2D2B-46FF-BC72-B980723C0451}" dt="2017-10-10T04:12:24.515" v="1483" actId="20577"/>
        <pc:sldMkLst>
          <pc:docMk/>
          <pc:sldMk cId="723997052" sldId="658"/>
        </pc:sldMkLst>
      </pc:sldChg>
      <pc:sldChg chg="modNotesTx">
        <pc:chgData name="Julie Leis" userId="1dcb439f-363a-4e4a-ae11-5f0fb7d793ee" providerId="ADAL" clId="{BF8A53CA-2D2B-46FF-BC72-B980723C0451}" dt="2017-10-10T04:10:32.098" v="1432" actId="20577"/>
        <pc:sldMkLst>
          <pc:docMk/>
          <pc:sldMk cId="59769947" sldId="661"/>
        </pc:sldMkLst>
      </pc:sldChg>
      <pc:sldChg chg="modSp modNotesTx">
        <pc:chgData name="Julie Leis" userId="1dcb439f-363a-4e4a-ae11-5f0fb7d793ee" providerId="ADAL" clId="{BF8A53CA-2D2B-46FF-BC72-B980723C0451}" dt="2017-10-10T04:11:58.222" v="1475" actId="255"/>
        <pc:sldMkLst>
          <pc:docMk/>
          <pc:sldMk cId="608580966" sldId="662"/>
        </pc:sldMkLst>
        <pc:spChg chg="mod">
          <ac:chgData name="Julie Leis" userId="1dcb439f-363a-4e4a-ae11-5f0fb7d793ee" providerId="ADAL" clId="{BF8A53CA-2D2B-46FF-BC72-B980723C0451}" dt="2017-10-10T04:11:58.222" v="1475" actId="255"/>
          <ac:spMkLst>
            <pc:docMk/>
            <pc:sldMk cId="608580966" sldId="662"/>
            <ac:spMk id="3" creationId="{00000000-0000-0000-0000-000000000000}"/>
          </ac:spMkLst>
        </pc:spChg>
      </pc:sldChg>
      <pc:sldChg chg="modNotesTx">
        <pc:chgData name="Julie Leis" userId="1dcb439f-363a-4e4a-ae11-5f0fb7d793ee" providerId="ADAL" clId="{BF8A53CA-2D2B-46FF-BC72-B980723C0451}" dt="2017-10-10T04:13:14.301" v="1493" actId="20577"/>
        <pc:sldMkLst>
          <pc:docMk/>
          <pc:sldMk cId="380236713" sldId="663"/>
        </pc:sldMkLst>
      </pc:sldChg>
      <pc:sldChg chg="modNotesTx">
        <pc:chgData name="Julie Leis" userId="1dcb439f-363a-4e4a-ae11-5f0fb7d793ee" providerId="ADAL" clId="{BF8A53CA-2D2B-46FF-BC72-B980723C0451}" dt="2017-10-10T04:15:23.341" v="1525" actId="20577"/>
        <pc:sldMkLst>
          <pc:docMk/>
          <pc:sldMk cId="441235813" sldId="664"/>
        </pc:sldMkLst>
      </pc:sldChg>
      <pc:sldChg chg="modNotesTx">
        <pc:chgData name="Julie Leis" userId="1dcb439f-363a-4e4a-ae11-5f0fb7d793ee" providerId="ADAL" clId="{BF8A53CA-2D2B-46FF-BC72-B980723C0451}" dt="2017-10-10T04:15:34.628" v="1527" actId="20577"/>
        <pc:sldMkLst>
          <pc:docMk/>
          <pc:sldMk cId="956586178" sldId="665"/>
        </pc:sldMkLst>
      </pc:sldChg>
      <pc:sldChg chg="modNotesTx">
        <pc:chgData name="Julie Leis" userId="1dcb439f-363a-4e4a-ae11-5f0fb7d793ee" providerId="ADAL" clId="{BF8A53CA-2D2B-46FF-BC72-B980723C0451}" dt="2017-10-10T04:15:48.604" v="1532" actId="20577"/>
        <pc:sldMkLst>
          <pc:docMk/>
          <pc:sldMk cId="1704799584" sldId="666"/>
        </pc:sldMkLst>
      </pc:sldChg>
      <pc:sldChg chg="modNotesTx">
        <pc:chgData name="Julie Leis" userId="1dcb439f-363a-4e4a-ae11-5f0fb7d793ee" providerId="ADAL" clId="{BF8A53CA-2D2B-46FF-BC72-B980723C0451}" dt="2017-10-10T04:16:38.556" v="1544" actId="20577"/>
        <pc:sldMkLst>
          <pc:docMk/>
          <pc:sldMk cId="2620456406" sldId="671"/>
        </pc:sldMkLst>
      </pc:sldChg>
      <pc:sldChg chg="modNotesTx">
        <pc:chgData name="Julie Leis" userId="1dcb439f-363a-4e4a-ae11-5f0fb7d793ee" providerId="ADAL" clId="{BF8A53CA-2D2B-46FF-BC72-B980723C0451}" dt="2017-10-10T04:15:58.716" v="1535" actId="20577"/>
        <pc:sldMkLst>
          <pc:docMk/>
          <pc:sldMk cId="1415447427" sldId="672"/>
        </pc:sldMkLst>
      </pc:sldChg>
      <pc:sldChg chg="modSp modNotesTx">
        <pc:chgData name="Julie Leis" userId="1dcb439f-363a-4e4a-ae11-5f0fb7d793ee" providerId="ADAL" clId="{BF8A53CA-2D2B-46FF-BC72-B980723C0451}" dt="2017-10-10T04:25:37.124" v="2478" actId="20577"/>
        <pc:sldMkLst>
          <pc:docMk/>
          <pc:sldMk cId="4167277554" sldId="674"/>
        </pc:sldMkLst>
        <pc:spChg chg="mod">
          <ac:chgData name="Julie Leis" userId="1dcb439f-363a-4e4a-ae11-5f0fb7d793ee" providerId="ADAL" clId="{BF8A53CA-2D2B-46FF-BC72-B980723C0451}" dt="2017-10-10T04:24:03.158" v="2088" actId="20577"/>
          <ac:spMkLst>
            <pc:docMk/>
            <pc:sldMk cId="4167277554" sldId="674"/>
            <ac:spMk id="3" creationId="{00000000-0000-0000-0000-000000000000}"/>
          </ac:spMkLst>
        </pc:spChg>
      </pc:sldChg>
      <pc:sldChg chg="modNotesTx">
        <pc:chgData name="Julie Leis" userId="1dcb439f-363a-4e4a-ae11-5f0fb7d793ee" providerId="ADAL" clId="{BF8A53CA-2D2B-46FF-BC72-B980723C0451}" dt="2017-10-10T04:19:32.681" v="1710" actId="15"/>
        <pc:sldMkLst>
          <pc:docMk/>
          <pc:sldMk cId="1540758401" sldId="675"/>
        </pc:sldMkLst>
      </pc:sldChg>
      <pc:sldChg chg="modNotesTx">
        <pc:chgData name="Julie Leis" userId="1dcb439f-363a-4e4a-ae11-5f0fb7d793ee" providerId="ADAL" clId="{BF8A53CA-2D2B-46FF-BC72-B980723C0451}" dt="2017-10-10T04:30:02.077" v="2486" actId="20577"/>
        <pc:sldMkLst>
          <pc:docMk/>
          <pc:sldMk cId="2162351203" sldId="676"/>
        </pc:sldMkLst>
      </pc:sldChg>
    </pc:docChg>
  </pc:docChgLst>
  <pc:docChgLst>
    <pc:chgData name="Julie Leis" userId="1dcb439f-363a-4e4a-ae11-5f0fb7d793ee" providerId="ADAL" clId="{90DC7D30-8CF8-42B5-A855-5FCCDCE27FE1}"/>
    <pc:docChg chg="modSld">
      <pc:chgData name="Julie Leis" userId="1dcb439f-363a-4e4a-ae11-5f0fb7d793ee" providerId="ADAL" clId="{90DC7D30-8CF8-42B5-A855-5FCCDCE27FE1}" dt="2017-10-10T04:46:57.083" v="14" actId="14"/>
      <pc:docMkLst>
        <pc:docMk/>
      </pc:docMkLst>
      <pc:sldChg chg="modNotesTx">
        <pc:chgData name="Julie Leis" userId="1dcb439f-363a-4e4a-ae11-5f0fb7d793ee" providerId="ADAL" clId="{90DC7D30-8CF8-42B5-A855-5FCCDCE27FE1}" dt="2017-10-10T04:46:57.083" v="14" actId="14"/>
        <pc:sldMkLst>
          <pc:docMk/>
          <pc:sldMk cId="4167277554" sldId="6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E1642-A0CB-4859-883C-F62F07C1831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E78309AF-0D1A-4CD3-A60E-E53025B35821}">
      <dgm:prSet phldrT="[Text]" custT="1"/>
      <dgm:spPr>
        <a:solidFill>
          <a:schemeClr val="accent5"/>
        </a:solidFill>
      </dgm:spPr>
      <dgm:t>
        <a:bodyPr/>
        <a:lstStyle/>
        <a:p>
          <a:r>
            <a:rPr lang="en-US" sz="2400" dirty="0"/>
            <a:t>Wake Up</a:t>
          </a:r>
        </a:p>
      </dgm:t>
    </dgm:pt>
    <dgm:pt modelId="{F97A22C0-FFBE-4FDA-8539-D92045A50A7C}" type="parTrans" cxnId="{EBA0FE51-C292-4F8B-B408-7401D83E293B}">
      <dgm:prSet/>
      <dgm:spPr/>
      <dgm:t>
        <a:bodyPr/>
        <a:lstStyle/>
        <a:p>
          <a:endParaRPr lang="en-US"/>
        </a:p>
      </dgm:t>
    </dgm:pt>
    <dgm:pt modelId="{753C2E13-808F-4419-820D-C19505178016}" type="sibTrans" cxnId="{EBA0FE51-C292-4F8B-B408-7401D83E293B}">
      <dgm:prSet/>
      <dgm:spPr/>
      <dgm:t>
        <a:bodyPr/>
        <a:lstStyle/>
        <a:p>
          <a:endParaRPr lang="en-US"/>
        </a:p>
      </dgm:t>
    </dgm:pt>
    <dgm:pt modelId="{F6A29BB3-2227-4305-A32E-B276B6E10092}">
      <dgm:prSet phldrT="[Text]" custT="1"/>
      <dgm:spPr>
        <a:solidFill>
          <a:schemeClr val="accent5"/>
        </a:solidFill>
      </dgm:spPr>
      <dgm:t>
        <a:bodyPr/>
        <a:lstStyle/>
        <a:p>
          <a:r>
            <a:rPr lang="en-US" sz="2400" dirty="0"/>
            <a:t>Get Ready</a:t>
          </a:r>
        </a:p>
      </dgm:t>
    </dgm:pt>
    <dgm:pt modelId="{062A8239-7940-45F8-BFE2-14591F048D38}" type="parTrans" cxnId="{B7F75B3C-15F5-4D5A-A79D-CA8B4CFF0082}">
      <dgm:prSet/>
      <dgm:spPr/>
      <dgm:t>
        <a:bodyPr/>
        <a:lstStyle/>
        <a:p>
          <a:endParaRPr lang="en-US"/>
        </a:p>
      </dgm:t>
    </dgm:pt>
    <dgm:pt modelId="{85F2780B-BE2B-46F4-B633-DCCE77F29AC1}" type="sibTrans" cxnId="{B7F75B3C-15F5-4D5A-A79D-CA8B4CFF0082}">
      <dgm:prSet/>
      <dgm:spPr/>
      <dgm:t>
        <a:bodyPr/>
        <a:lstStyle/>
        <a:p>
          <a:endParaRPr lang="en-US"/>
        </a:p>
      </dgm:t>
    </dgm:pt>
    <dgm:pt modelId="{7120E72C-17EE-44B7-8B77-D4859753995E}">
      <dgm:prSet phldrT="[Text]" custT="1"/>
      <dgm:spPr>
        <a:solidFill>
          <a:schemeClr val="accent5"/>
        </a:solidFill>
      </dgm:spPr>
      <dgm:t>
        <a:bodyPr/>
        <a:lstStyle/>
        <a:p>
          <a:r>
            <a:rPr lang="en-US" sz="2400" dirty="0"/>
            <a:t>Get into Car</a:t>
          </a:r>
        </a:p>
      </dgm:t>
    </dgm:pt>
    <dgm:pt modelId="{C371768D-C467-492C-B6FD-B3783EEE1CC2}" type="parTrans" cxnId="{F5641748-3AB8-4119-BE72-BD939C0735A6}">
      <dgm:prSet/>
      <dgm:spPr/>
      <dgm:t>
        <a:bodyPr/>
        <a:lstStyle/>
        <a:p>
          <a:endParaRPr lang="en-US"/>
        </a:p>
      </dgm:t>
    </dgm:pt>
    <dgm:pt modelId="{A7D93D1E-D4F6-48A3-A1B7-82C7B29A0B68}" type="sibTrans" cxnId="{F5641748-3AB8-4119-BE72-BD939C0735A6}">
      <dgm:prSet/>
      <dgm:spPr/>
      <dgm:t>
        <a:bodyPr/>
        <a:lstStyle/>
        <a:p>
          <a:endParaRPr lang="en-US"/>
        </a:p>
      </dgm:t>
    </dgm:pt>
    <dgm:pt modelId="{03B27482-6C43-4A15-B218-2D6C7C2D182D}">
      <dgm:prSet custT="1"/>
      <dgm:spPr>
        <a:solidFill>
          <a:schemeClr val="accent5"/>
        </a:solidFill>
      </dgm:spPr>
      <dgm:t>
        <a:bodyPr/>
        <a:lstStyle/>
        <a:p>
          <a:r>
            <a:rPr lang="en-US" sz="2400" dirty="0"/>
            <a:t>Drive to Office</a:t>
          </a:r>
        </a:p>
      </dgm:t>
    </dgm:pt>
    <dgm:pt modelId="{B6BF0FE6-756A-4DB1-911D-C370CB789BA6}" type="parTrans" cxnId="{A630FA94-1155-4EBB-B738-AECCD51E2C9F}">
      <dgm:prSet/>
      <dgm:spPr/>
      <dgm:t>
        <a:bodyPr/>
        <a:lstStyle/>
        <a:p>
          <a:endParaRPr lang="en-US"/>
        </a:p>
      </dgm:t>
    </dgm:pt>
    <dgm:pt modelId="{330D10F5-9154-4846-88D2-DD1F2874E495}" type="sibTrans" cxnId="{A630FA94-1155-4EBB-B738-AECCD51E2C9F}">
      <dgm:prSet/>
      <dgm:spPr/>
      <dgm:t>
        <a:bodyPr/>
        <a:lstStyle/>
        <a:p>
          <a:endParaRPr lang="en-US"/>
        </a:p>
      </dgm:t>
    </dgm:pt>
    <dgm:pt modelId="{D1079B88-E953-4269-8CD4-89963A9FBEA6}">
      <dgm:prSet custT="1"/>
      <dgm:spPr>
        <a:solidFill>
          <a:schemeClr val="accent5"/>
        </a:solidFill>
      </dgm:spPr>
      <dgm:t>
        <a:bodyPr/>
        <a:lstStyle/>
        <a:p>
          <a:r>
            <a:rPr lang="en-US" sz="2400" dirty="0"/>
            <a:t>Arrive at Work</a:t>
          </a:r>
        </a:p>
      </dgm:t>
    </dgm:pt>
    <dgm:pt modelId="{B0605DE5-36DF-4D73-B893-3C78AE925AC6}" type="parTrans" cxnId="{CEE9C795-FEBA-46D6-95F9-BF0077AC5AA8}">
      <dgm:prSet/>
      <dgm:spPr/>
      <dgm:t>
        <a:bodyPr/>
        <a:lstStyle/>
        <a:p>
          <a:endParaRPr lang="en-US"/>
        </a:p>
      </dgm:t>
    </dgm:pt>
    <dgm:pt modelId="{DF324615-3E21-4BBB-9CC0-FC667A22AFAD}" type="sibTrans" cxnId="{CEE9C795-FEBA-46D6-95F9-BF0077AC5AA8}">
      <dgm:prSet/>
      <dgm:spPr/>
      <dgm:t>
        <a:bodyPr/>
        <a:lstStyle/>
        <a:p>
          <a:endParaRPr lang="en-US"/>
        </a:p>
      </dgm:t>
    </dgm:pt>
    <dgm:pt modelId="{375CC6F7-AB7E-4460-8EDC-B1B90CD6A7AF}" type="pres">
      <dgm:prSet presAssocID="{75DE1642-A0CB-4859-883C-F62F07C1831D}" presName="Name0" presStyleCnt="0">
        <dgm:presLayoutVars>
          <dgm:dir/>
          <dgm:resizeHandles val="exact"/>
        </dgm:presLayoutVars>
      </dgm:prSet>
      <dgm:spPr/>
    </dgm:pt>
    <dgm:pt modelId="{5E553A03-EA4C-441A-AABB-D2C79BD2AFAE}" type="pres">
      <dgm:prSet presAssocID="{E78309AF-0D1A-4CD3-A60E-E53025B35821}" presName="node" presStyleLbl="node1" presStyleIdx="0" presStyleCnt="5">
        <dgm:presLayoutVars>
          <dgm:bulletEnabled val="1"/>
        </dgm:presLayoutVars>
      </dgm:prSet>
      <dgm:spPr/>
    </dgm:pt>
    <dgm:pt modelId="{BA36CD8A-15CD-4F72-B8E2-D6B74A4CA15A}" type="pres">
      <dgm:prSet presAssocID="{753C2E13-808F-4419-820D-C19505178016}" presName="sibTrans" presStyleLbl="sibTrans2D1" presStyleIdx="0" presStyleCnt="4"/>
      <dgm:spPr/>
    </dgm:pt>
    <dgm:pt modelId="{C149A081-293A-4E11-8A51-9032B33681E0}" type="pres">
      <dgm:prSet presAssocID="{753C2E13-808F-4419-820D-C19505178016}" presName="connectorText" presStyleLbl="sibTrans2D1" presStyleIdx="0" presStyleCnt="4"/>
      <dgm:spPr/>
    </dgm:pt>
    <dgm:pt modelId="{3481DF14-AC7D-41EC-B539-C7F6B74C0AA8}" type="pres">
      <dgm:prSet presAssocID="{F6A29BB3-2227-4305-A32E-B276B6E10092}" presName="node" presStyleLbl="node1" presStyleIdx="1" presStyleCnt="5">
        <dgm:presLayoutVars>
          <dgm:bulletEnabled val="1"/>
        </dgm:presLayoutVars>
      </dgm:prSet>
      <dgm:spPr/>
    </dgm:pt>
    <dgm:pt modelId="{945854E6-6286-4A73-A77D-D00E566E9AD7}" type="pres">
      <dgm:prSet presAssocID="{85F2780B-BE2B-46F4-B633-DCCE77F29AC1}" presName="sibTrans" presStyleLbl="sibTrans2D1" presStyleIdx="1" presStyleCnt="4"/>
      <dgm:spPr/>
    </dgm:pt>
    <dgm:pt modelId="{58580F4F-99B0-4B40-BCDE-0D26A28D31C0}" type="pres">
      <dgm:prSet presAssocID="{85F2780B-BE2B-46F4-B633-DCCE77F29AC1}" presName="connectorText" presStyleLbl="sibTrans2D1" presStyleIdx="1" presStyleCnt="4"/>
      <dgm:spPr/>
    </dgm:pt>
    <dgm:pt modelId="{4D12F978-2244-46E9-B421-89D95BD1F2CC}" type="pres">
      <dgm:prSet presAssocID="{7120E72C-17EE-44B7-8B77-D4859753995E}" presName="node" presStyleLbl="node1" presStyleIdx="2" presStyleCnt="5">
        <dgm:presLayoutVars>
          <dgm:bulletEnabled val="1"/>
        </dgm:presLayoutVars>
      </dgm:prSet>
      <dgm:spPr/>
    </dgm:pt>
    <dgm:pt modelId="{4522EEAB-70D8-40D9-8948-D09B3CFAA2AE}" type="pres">
      <dgm:prSet presAssocID="{A7D93D1E-D4F6-48A3-A1B7-82C7B29A0B68}" presName="sibTrans" presStyleLbl="sibTrans2D1" presStyleIdx="2" presStyleCnt="4"/>
      <dgm:spPr/>
    </dgm:pt>
    <dgm:pt modelId="{0E2A120F-C968-45B4-A0B4-5A7FA0468DEA}" type="pres">
      <dgm:prSet presAssocID="{A7D93D1E-D4F6-48A3-A1B7-82C7B29A0B68}" presName="connectorText" presStyleLbl="sibTrans2D1" presStyleIdx="2" presStyleCnt="4"/>
      <dgm:spPr/>
    </dgm:pt>
    <dgm:pt modelId="{EA6B9B0E-614F-428E-B5FE-513FE844ABA3}" type="pres">
      <dgm:prSet presAssocID="{03B27482-6C43-4A15-B218-2D6C7C2D182D}" presName="node" presStyleLbl="node1" presStyleIdx="3" presStyleCnt="5">
        <dgm:presLayoutVars>
          <dgm:bulletEnabled val="1"/>
        </dgm:presLayoutVars>
      </dgm:prSet>
      <dgm:spPr/>
    </dgm:pt>
    <dgm:pt modelId="{94D1C77E-0F81-47EB-8952-F7A9F22F77D0}" type="pres">
      <dgm:prSet presAssocID="{330D10F5-9154-4846-88D2-DD1F2874E495}" presName="sibTrans" presStyleLbl="sibTrans2D1" presStyleIdx="3" presStyleCnt="4"/>
      <dgm:spPr/>
    </dgm:pt>
    <dgm:pt modelId="{C6A661B2-3E7C-46B8-9220-B9D74BEE2AB5}" type="pres">
      <dgm:prSet presAssocID="{330D10F5-9154-4846-88D2-DD1F2874E495}" presName="connectorText" presStyleLbl="sibTrans2D1" presStyleIdx="3" presStyleCnt="4"/>
      <dgm:spPr/>
    </dgm:pt>
    <dgm:pt modelId="{A1D7EAF8-B995-4716-917E-59339FF44378}" type="pres">
      <dgm:prSet presAssocID="{D1079B88-E953-4269-8CD4-89963A9FBEA6}" presName="node" presStyleLbl="node1" presStyleIdx="4" presStyleCnt="5">
        <dgm:presLayoutVars>
          <dgm:bulletEnabled val="1"/>
        </dgm:presLayoutVars>
      </dgm:prSet>
      <dgm:spPr/>
    </dgm:pt>
  </dgm:ptLst>
  <dgm:cxnLst>
    <dgm:cxn modelId="{CB8E2606-4E7E-4EC6-A276-96F71BD9A1BC}" type="presOf" srcId="{A7D93D1E-D4F6-48A3-A1B7-82C7B29A0B68}" destId="{0E2A120F-C968-45B4-A0B4-5A7FA0468DEA}" srcOrd="1" destOrd="0" presId="urn:microsoft.com/office/officeart/2005/8/layout/process1"/>
    <dgm:cxn modelId="{B4BFF32F-3A7D-433D-95BF-477AE36F385E}" type="presOf" srcId="{F6A29BB3-2227-4305-A32E-B276B6E10092}" destId="{3481DF14-AC7D-41EC-B539-C7F6B74C0AA8}" srcOrd="0" destOrd="0" presId="urn:microsoft.com/office/officeart/2005/8/layout/process1"/>
    <dgm:cxn modelId="{CD705033-BCE2-455E-B54C-94E7BB0E956F}" type="presOf" srcId="{03B27482-6C43-4A15-B218-2D6C7C2D182D}" destId="{EA6B9B0E-614F-428E-B5FE-513FE844ABA3}" srcOrd="0" destOrd="0" presId="urn:microsoft.com/office/officeart/2005/8/layout/process1"/>
    <dgm:cxn modelId="{1E2C5236-29B7-47F1-BDAE-BFB35E66D1DE}" type="presOf" srcId="{E78309AF-0D1A-4CD3-A60E-E53025B35821}" destId="{5E553A03-EA4C-441A-AABB-D2C79BD2AFAE}" srcOrd="0" destOrd="0" presId="urn:microsoft.com/office/officeart/2005/8/layout/process1"/>
    <dgm:cxn modelId="{B7F75B3C-15F5-4D5A-A79D-CA8B4CFF0082}" srcId="{75DE1642-A0CB-4859-883C-F62F07C1831D}" destId="{F6A29BB3-2227-4305-A32E-B276B6E10092}" srcOrd="1" destOrd="0" parTransId="{062A8239-7940-45F8-BFE2-14591F048D38}" sibTransId="{85F2780B-BE2B-46F4-B633-DCCE77F29AC1}"/>
    <dgm:cxn modelId="{F5641748-3AB8-4119-BE72-BD939C0735A6}" srcId="{75DE1642-A0CB-4859-883C-F62F07C1831D}" destId="{7120E72C-17EE-44B7-8B77-D4859753995E}" srcOrd="2" destOrd="0" parTransId="{C371768D-C467-492C-B6FD-B3783EEE1CC2}" sibTransId="{A7D93D1E-D4F6-48A3-A1B7-82C7B29A0B68}"/>
    <dgm:cxn modelId="{59B4894E-34C3-4E10-BE02-E1737E4E9B1D}" type="presOf" srcId="{75DE1642-A0CB-4859-883C-F62F07C1831D}" destId="{375CC6F7-AB7E-4460-8EDC-B1B90CD6A7AF}" srcOrd="0" destOrd="0" presId="urn:microsoft.com/office/officeart/2005/8/layout/process1"/>
    <dgm:cxn modelId="{EBA0FE51-C292-4F8B-B408-7401D83E293B}" srcId="{75DE1642-A0CB-4859-883C-F62F07C1831D}" destId="{E78309AF-0D1A-4CD3-A60E-E53025B35821}" srcOrd="0" destOrd="0" parTransId="{F97A22C0-FFBE-4FDA-8539-D92045A50A7C}" sibTransId="{753C2E13-808F-4419-820D-C19505178016}"/>
    <dgm:cxn modelId="{69988454-A2B9-4F8E-B93C-748BEB2327BF}" type="presOf" srcId="{85F2780B-BE2B-46F4-B633-DCCE77F29AC1}" destId="{58580F4F-99B0-4B40-BCDE-0D26A28D31C0}" srcOrd="1" destOrd="0" presId="urn:microsoft.com/office/officeart/2005/8/layout/process1"/>
    <dgm:cxn modelId="{7CCD4F82-FFE3-4126-BE46-CD98831989D2}" type="presOf" srcId="{A7D93D1E-D4F6-48A3-A1B7-82C7B29A0B68}" destId="{4522EEAB-70D8-40D9-8948-D09B3CFAA2AE}" srcOrd="0" destOrd="0" presId="urn:microsoft.com/office/officeart/2005/8/layout/process1"/>
    <dgm:cxn modelId="{A630FA94-1155-4EBB-B738-AECCD51E2C9F}" srcId="{75DE1642-A0CB-4859-883C-F62F07C1831D}" destId="{03B27482-6C43-4A15-B218-2D6C7C2D182D}" srcOrd="3" destOrd="0" parTransId="{B6BF0FE6-756A-4DB1-911D-C370CB789BA6}" sibTransId="{330D10F5-9154-4846-88D2-DD1F2874E495}"/>
    <dgm:cxn modelId="{CEE9C795-FEBA-46D6-95F9-BF0077AC5AA8}" srcId="{75DE1642-A0CB-4859-883C-F62F07C1831D}" destId="{D1079B88-E953-4269-8CD4-89963A9FBEA6}" srcOrd="4" destOrd="0" parTransId="{B0605DE5-36DF-4D73-B893-3C78AE925AC6}" sibTransId="{DF324615-3E21-4BBB-9CC0-FC667A22AFAD}"/>
    <dgm:cxn modelId="{181A4699-3F0B-4F69-AA38-9F860EB25F75}" type="presOf" srcId="{330D10F5-9154-4846-88D2-DD1F2874E495}" destId="{C6A661B2-3E7C-46B8-9220-B9D74BEE2AB5}" srcOrd="1" destOrd="0" presId="urn:microsoft.com/office/officeart/2005/8/layout/process1"/>
    <dgm:cxn modelId="{0C4DC4A4-BF81-4076-8258-BEDA7E5C2156}" type="presOf" srcId="{753C2E13-808F-4419-820D-C19505178016}" destId="{BA36CD8A-15CD-4F72-B8E2-D6B74A4CA15A}" srcOrd="0" destOrd="0" presId="urn:microsoft.com/office/officeart/2005/8/layout/process1"/>
    <dgm:cxn modelId="{CEE58AB5-69E0-49E7-8BCB-55E02E817C0F}" type="presOf" srcId="{D1079B88-E953-4269-8CD4-89963A9FBEA6}" destId="{A1D7EAF8-B995-4716-917E-59339FF44378}" srcOrd="0" destOrd="0" presId="urn:microsoft.com/office/officeart/2005/8/layout/process1"/>
    <dgm:cxn modelId="{EC50E5DA-83FC-46D9-9C3F-35D2D0DEC13D}" type="presOf" srcId="{7120E72C-17EE-44B7-8B77-D4859753995E}" destId="{4D12F978-2244-46E9-B421-89D95BD1F2CC}" srcOrd="0" destOrd="0" presId="urn:microsoft.com/office/officeart/2005/8/layout/process1"/>
    <dgm:cxn modelId="{061FE7E8-87DA-4F9F-B8F1-E42FD480313F}" type="presOf" srcId="{85F2780B-BE2B-46F4-B633-DCCE77F29AC1}" destId="{945854E6-6286-4A73-A77D-D00E566E9AD7}" srcOrd="0" destOrd="0" presId="urn:microsoft.com/office/officeart/2005/8/layout/process1"/>
    <dgm:cxn modelId="{1B6B3BF4-445F-412D-8E8E-C10E13F626A7}" type="presOf" srcId="{330D10F5-9154-4846-88D2-DD1F2874E495}" destId="{94D1C77E-0F81-47EB-8952-F7A9F22F77D0}" srcOrd="0" destOrd="0" presId="urn:microsoft.com/office/officeart/2005/8/layout/process1"/>
    <dgm:cxn modelId="{390FE5F8-EEB8-444B-BCEF-791673E1F67B}" type="presOf" srcId="{753C2E13-808F-4419-820D-C19505178016}" destId="{C149A081-293A-4E11-8A51-9032B33681E0}" srcOrd="1" destOrd="0" presId="urn:microsoft.com/office/officeart/2005/8/layout/process1"/>
    <dgm:cxn modelId="{3B5A7B28-7D49-4D54-A281-CB365D45191E}" type="presParOf" srcId="{375CC6F7-AB7E-4460-8EDC-B1B90CD6A7AF}" destId="{5E553A03-EA4C-441A-AABB-D2C79BD2AFAE}" srcOrd="0" destOrd="0" presId="urn:microsoft.com/office/officeart/2005/8/layout/process1"/>
    <dgm:cxn modelId="{624746B0-004B-4278-ADC0-2CEF36BF151F}" type="presParOf" srcId="{375CC6F7-AB7E-4460-8EDC-B1B90CD6A7AF}" destId="{BA36CD8A-15CD-4F72-B8E2-D6B74A4CA15A}" srcOrd="1" destOrd="0" presId="urn:microsoft.com/office/officeart/2005/8/layout/process1"/>
    <dgm:cxn modelId="{353D3990-184A-45D0-90D9-6A6B988A31B5}" type="presParOf" srcId="{BA36CD8A-15CD-4F72-B8E2-D6B74A4CA15A}" destId="{C149A081-293A-4E11-8A51-9032B33681E0}" srcOrd="0" destOrd="0" presId="urn:microsoft.com/office/officeart/2005/8/layout/process1"/>
    <dgm:cxn modelId="{6E1F76D4-A306-47C7-9570-4508D596D2E0}" type="presParOf" srcId="{375CC6F7-AB7E-4460-8EDC-B1B90CD6A7AF}" destId="{3481DF14-AC7D-41EC-B539-C7F6B74C0AA8}" srcOrd="2" destOrd="0" presId="urn:microsoft.com/office/officeart/2005/8/layout/process1"/>
    <dgm:cxn modelId="{4F72B4AC-92DD-40CC-9805-8DE0C73A0F5B}" type="presParOf" srcId="{375CC6F7-AB7E-4460-8EDC-B1B90CD6A7AF}" destId="{945854E6-6286-4A73-A77D-D00E566E9AD7}" srcOrd="3" destOrd="0" presId="urn:microsoft.com/office/officeart/2005/8/layout/process1"/>
    <dgm:cxn modelId="{9F0602ED-742F-4111-A3AE-C2B578A61CD8}" type="presParOf" srcId="{945854E6-6286-4A73-A77D-D00E566E9AD7}" destId="{58580F4F-99B0-4B40-BCDE-0D26A28D31C0}" srcOrd="0" destOrd="0" presId="urn:microsoft.com/office/officeart/2005/8/layout/process1"/>
    <dgm:cxn modelId="{94CDCA42-64DA-4CEE-945D-C5C7A1A70600}" type="presParOf" srcId="{375CC6F7-AB7E-4460-8EDC-B1B90CD6A7AF}" destId="{4D12F978-2244-46E9-B421-89D95BD1F2CC}" srcOrd="4" destOrd="0" presId="urn:microsoft.com/office/officeart/2005/8/layout/process1"/>
    <dgm:cxn modelId="{F30C59CD-87E8-40A4-B880-842BBEA14ED4}" type="presParOf" srcId="{375CC6F7-AB7E-4460-8EDC-B1B90CD6A7AF}" destId="{4522EEAB-70D8-40D9-8948-D09B3CFAA2AE}" srcOrd="5" destOrd="0" presId="urn:microsoft.com/office/officeart/2005/8/layout/process1"/>
    <dgm:cxn modelId="{4B9C5F2C-5CD1-4187-BE2E-3403426B8FBF}" type="presParOf" srcId="{4522EEAB-70D8-40D9-8948-D09B3CFAA2AE}" destId="{0E2A120F-C968-45B4-A0B4-5A7FA0468DEA}" srcOrd="0" destOrd="0" presId="urn:microsoft.com/office/officeart/2005/8/layout/process1"/>
    <dgm:cxn modelId="{255BEAE4-3768-4BD0-A9B0-1AC98789D9D2}" type="presParOf" srcId="{375CC6F7-AB7E-4460-8EDC-B1B90CD6A7AF}" destId="{EA6B9B0E-614F-428E-B5FE-513FE844ABA3}" srcOrd="6" destOrd="0" presId="urn:microsoft.com/office/officeart/2005/8/layout/process1"/>
    <dgm:cxn modelId="{414F5288-92D1-4C99-B72E-939F03EF0728}" type="presParOf" srcId="{375CC6F7-AB7E-4460-8EDC-B1B90CD6A7AF}" destId="{94D1C77E-0F81-47EB-8952-F7A9F22F77D0}" srcOrd="7" destOrd="0" presId="urn:microsoft.com/office/officeart/2005/8/layout/process1"/>
    <dgm:cxn modelId="{3A744DD0-F16A-4CD3-AF52-3FB5DF7DAB9C}" type="presParOf" srcId="{94D1C77E-0F81-47EB-8952-F7A9F22F77D0}" destId="{C6A661B2-3E7C-46B8-9220-B9D74BEE2AB5}" srcOrd="0" destOrd="0" presId="urn:microsoft.com/office/officeart/2005/8/layout/process1"/>
    <dgm:cxn modelId="{BC2C3328-36F0-46EA-9CE3-85810BF8DED4}" type="presParOf" srcId="{375CC6F7-AB7E-4460-8EDC-B1B90CD6A7AF}" destId="{A1D7EAF8-B995-4716-917E-59339FF4437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53A03-EA4C-441A-AABB-D2C79BD2AFAE}">
      <dsp:nvSpPr>
        <dsp:cNvPr id="0" name=""/>
        <dsp:cNvSpPr/>
      </dsp:nvSpPr>
      <dsp:spPr>
        <a:xfrm>
          <a:off x="4147" y="1362666"/>
          <a:ext cx="1285757" cy="1207657"/>
        </a:xfrm>
        <a:prstGeom prst="roundRect">
          <a:avLst>
            <a:gd name="adj" fmla="val 10000"/>
          </a:avLst>
        </a:prstGeom>
        <a:solidFill>
          <a:schemeClr val="accent5"/>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Wake Up</a:t>
          </a:r>
        </a:p>
      </dsp:txBody>
      <dsp:txXfrm>
        <a:off x="39518" y="1398037"/>
        <a:ext cx="1215015" cy="1136915"/>
      </dsp:txXfrm>
    </dsp:sp>
    <dsp:sp modelId="{BA36CD8A-15CD-4F72-B8E2-D6B74A4CA15A}">
      <dsp:nvSpPr>
        <dsp:cNvPr id="0" name=""/>
        <dsp:cNvSpPr/>
      </dsp:nvSpPr>
      <dsp:spPr>
        <a:xfrm>
          <a:off x="1418480" y="1807061"/>
          <a:ext cx="272580" cy="318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418480" y="1870834"/>
        <a:ext cx="190806" cy="191321"/>
      </dsp:txXfrm>
    </dsp:sp>
    <dsp:sp modelId="{3481DF14-AC7D-41EC-B539-C7F6B74C0AA8}">
      <dsp:nvSpPr>
        <dsp:cNvPr id="0" name=""/>
        <dsp:cNvSpPr/>
      </dsp:nvSpPr>
      <dsp:spPr>
        <a:xfrm>
          <a:off x="1804207" y="1362666"/>
          <a:ext cx="1285757" cy="1207657"/>
        </a:xfrm>
        <a:prstGeom prst="roundRect">
          <a:avLst>
            <a:gd name="adj" fmla="val 10000"/>
          </a:avLst>
        </a:prstGeom>
        <a:solidFill>
          <a:schemeClr val="accent5"/>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Get Ready</a:t>
          </a:r>
        </a:p>
      </dsp:txBody>
      <dsp:txXfrm>
        <a:off x="1839578" y="1398037"/>
        <a:ext cx="1215015" cy="1136915"/>
      </dsp:txXfrm>
    </dsp:sp>
    <dsp:sp modelId="{945854E6-6286-4A73-A77D-D00E566E9AD7}">
      <dsp:nvSpPr>
        <dsp:cNvPr id="0" name=""/>
        <dsp:cNvSpPr/>
      </dsp:nvSpPr>
      <dsp:spPr>
        <a:xfrm>
          <a:off x="3218540" y="1807061"/>
          <a:ext cx="272580" cy="318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218540" y="1870834"/>
        <a:ext cx="190806" cy="191321"/>
      </dsp:txXfrm>
    </dsp:sp>
    <dsp:sp modelId="{4D12F978-2244-46E9-B421-89D95BD1F2CC}">
      <dsp:nvSpPr>
        <dsp:cNvPr id="0" name=""/>
        <dsp:cNvSpPr/>
      </dsp:nvSpPr>
      <dsp:spPr>
        <a:xfrm>
          <a:off x="3604267" y="1362666"/>
          <a:ext cx="1285757" cy="1207657"/>
        </a:xfrm>
        <a:prstGeom prst="roundRect">
          <a:avLst>
            <a:gd name="adj" fmla="val 10000"/>
          </a:avLst>
        </a:prstGeom>
        <a:solidFill>
          <a:schemeClr val="accent5"/>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Get into Car</a:t>
          </a:r>
        </a:p>
      </dsp:txBody>
      <dsp:txXfrm>
        <a:off x="3639638" y="1398037"/>
        <a:ext cx="1215015" cy="1136915"/>
      </dsp:txXfrm>
    </dsp:sp>
    <dsp:sp modelId="{4522EEAB-70D8-40D9-8948-D09B3CFAA2AE}">
      <dsp:nvSpPr>
        <dsp:cNvPr id="0" name=""/>
        <dsp:cNvSpPr/>
      </dsp:nvSpPr>
      <dsp:spPr>
        <a:xfrm>
          <a:off x="5018600" y="1807061"/>
          <a:ext cx="272580" cy="318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018600" y="1870834"/>
        <a:ext cx="190806" cy="191321"/>
      </dsp:txXfrm>
    </dsp:sp>
    <dsp:sp modelId="{EA6B9B0E-614F-428E-B5FE-513FE844ABA3}">
      <dsp:nvSpPr>
        <dsp:cNvPr id="0" name=""/>
        <dsp:cNvSpPr/>
      </dsp:nvSpPr>
      <dsp:spPr>
        <a:xfrm>
          <a:off x="5404328" y="1362666"/>
          <a:ext cx="1285757" cy="1207657"/>
        </a:xfrm>
        <a:prstGeom prst="roundRect">
          <a:avLst>
            <a:gd name="adj" fmla="val 10000"/>
          </a:avLst>
        </a:prstGeom>
        <a:solidFill>
          <a:schemeClr val="accent5"/>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Drive to Office</a:t>
          </a:r>
        </a:p>
      </dsp:txBody>
      <dsp:txXfrm>
        <a:off x="5439699" y="1398037"/>
        <a:ext cx="1215015" cy="1136915"/>
      </dsp:txXfrm>
    </dsp:sp>
    <dsp:sp modelId="{94D1C77E-0F81-47EB-8952-F7A9F22F77D0}">
      <dsp:nvSpPr>
        <dsp:cNvPr id="0" name=""/>
        <dsp:cNvSpPr/>
      </dsp:nvSpPr>
      <dsp:spPr>
        <a:xfrm>
          <a:off x="6818660" y="1807061"/>
          <a:ext cx="272580" cy="3188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818660" y="1870834"/>
        <a:ext cx="190806" cy="191321"/>
      </dsp:txXfrm>
    </dsp:sp>
    <dsp:sp modelId="{A1D7EAF8-B995-4716-917E-59339FF44378}">
      <dsp:nvSpPr>
        <dsp:cNvPr id="0" name=""/>
        <dsp:cNvSpPr/>
      </dsp:nvSpPr>
      <dsp:spPr>
        <a:xfrm>
          <a:off x="7204388" y="1362666"/>
          <a:ext cx="1285757" cy="1207657"/>
        </a:xfrm>
        <a:prstGeom prst="roundRect">
          <a:avLst>
            <a:gd name="adj" fmla="val 10000"/>
          </a:avLst>
        </a:prstGeom>
        <a:solidFill>
          <a:schemeClr val="accent5"/>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Arrive at Work</a:t>
          </a:r>
        </a:p>
      </dsp:txBody>
      <dsp:txXfrm>
        <a:off x="7239759" y="1398037"/>
        <a:ext cx="1215015" cy="11369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22B0DF-3E41-4354-8729-EF32F2F006D1}" type="datetimeFigureOut">
              <a:rPr lang="en-US" smtClean="0"/>
              <a:t>7/25/2018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43DF58-3088-4C6A-8980-7F8A83783F08}"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F34130-9D75-4168-9007-280E554272C1}"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28201-4BBF-455A-9765-CF9869D2B1B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This presentation is intended to be delivered by state-level CQI support staff. The notes are a suggested script for the presenter. Please see the accompanying Facilitation Guide. </a:t>
            </a:r>
          </a:p>
          <a:p>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55C17-EC44-4A90-A9B0-CD3F978DD129}"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fld id="{120A4E4B-C897-4641-A345-FB8C86A27A9C}" type="datetime1">
              <a:rPr lang="en-US" smtClean="0">
                <a:solidFill>
                  <a:prstClr val="black"/>
                </a:solidFill>
              </a:rPr>
              <a:pPr/>
              <a:t>7/25/2018</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DOHVE TA</a:t>
            </a:r>
          </a:p>
        </p:txBody>
      </p:sp>
    </p:spTree>
    <p:extLst>
      <p:ext uri="{BB962C8B-B14F-4D97-AF65-F5344CB8AC3E}">
        <p14:creationId xmlns:p14="http://schemas.microsoft.com/office/powerpoint/2010/main" val="346083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Detailed process maps try to explain all of the steps and activities in the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mn-lt"/>
                <a:ea typeface="+mn-ea"/>
                <a:cs typeface="+mn-cs"/>
              </a:rPr>
              <a:t>Press “Enter” once to highlight the detailed column. </a:t>
            </a:r>
            <a:endParaRPr lang="en-US"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A detailed process map can be used to identify which steps could be redesigned to improve efficiency.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Detailed process maps are also used to understand all parts of a process and identify which parts can be improved. </a:t>
            </a:r>
          </a:p>
          <a:p>
            <a:endParaRPr lang="en-US" dirty="0"/>
          </a:p>
        </p:txBody>
      </p:sp>
      <p:sp>
        <p:nvSpPr>
          <p:cNvPr id="4" name="Slide Number Placeholder 3"/>
          <p:cNvSpPr>
            <a:spLocks noGrp="1"/>
          </p:cNvSpPr>
          <p:nvPr>
            <p:ph type="sldNum" sz="quarter" idx="10"/>
          </p:nvPr>
        </p:nvSpPr>
        <p:spPr/>
        <p:txBody>
          <a:bodyPr/>
          <a:lstStyle/>
          <a:p>
            <a:fld id="{E5D6D7B9-152C-464B-BEF5-01814491BE7D}" type="slidenum">
              <a:rPr lang="en-US" smtClean="0"/>
              <a:pPr/>
              <a:t>10</a:t>
            </a:fld>
            <a:endParaRPr lang="en-US"/>
          </a:p>
        </p:txBody>
      </p:sp>
    </p:spTree>
    <p:extLst>
      <p:ext uri="{BB962C8B-B14F-4D97-AF65-F5344CB8AC3E}">
        <p14:creationId xmlns:p14="http://schemas.microsoft.com/office/powerpoint/2010/main" val="171062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an example of a detailed process map. Included are the steps in the high-level process map, but they are expanded to include all the sub-steps. For example, instead of just “getting ready,” there are a series of “getting ready” steps including brush teeth, take a shower, blow dry hair, get dressed, etc.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process map also includes decision points, which are represented by the diamond shapes. Following each decision point, there is a specific step based on the chosen response.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next slide provides more information about the shapes or symbols used in process mapping. </a:t>
            </a:r>
          </a:p>
        </p:txBody>
      </p:sp>
      <p:sp>
        <p:nvSpPr>
          <p:cNvPr id="4" name="Slide Number Placeholder 3"/>
          <p:cNvSpPr>
            <a:spLocks noGrp="1"/>
          </p:cNvSpPr>
          <p:nvPr>
            <p:ph type="sldNum" sz="quarter" idx="10"/>
          </p:nvPr>
        </p:nvSpPr>
        <p:spPr/>
        <p:txBody>
          <a:bodyPr/>
          <a:lstStyle/>
          <a:p>
            <a:fld id="{E5D6D7B9-152C-464B-BEF5-01814491BE7D}" type="slidenum">
              <a:rPr lang="en-US" smtClean="0"/>
              <a:pPr/>
              <a:t>11</a:t>
            </a:fld>
            <a:endParaRPr lang="en-US"/>
          </a:p>
        </p:txBody>
      </p:sp>
    </p:spTree>
    <p:extLst>
      <p:ext uri="{BB962C8B-B14F-4D97-AF65-F5344CB8AC3E}">
        <p14:creationId xmlns:p14="http://schemas.microsoft.com/office/powerpoint/2010/main" val="340924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slide includes the most commonly used process mapping shapes or symbols.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Ovals represent the starting and stopping points.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Rectangles represent various steps throughout a process.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cloud symbol serves as a placeholder. It indicates when a step is unclear or unknown. This symbol can be revisited later to clarify the step or left in the map indefinitely if the step is unknown.</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As noted on the previous slide, diamonds represent decision points. Each decision point has at least two options, typically based on “Yes” or “No” responses.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line with an arrow is a connector to connect each step.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rectangle with the curved bottom symbol is used to reflect when documentation takes place.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complicated process maps may introduce additional symbols; however, the above symbols sufficiently represent what is typically needed to create a process map in home visiting.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symbols included appear confusing or overwhelming, start by choosing one shape and create a process map using the single shape and connectors; use of many different symbols is not necessary.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868250-80FF-4396-BE7E-B9F4A945F3FC}" type="slidenum">
              <a:rPr lang="en-US" smtClean="0"/>
              <a:pPr/>
              <a:t>12</a:t>
            </a:fld>
            <a:endParaRPr lang="en-US" dirty="0"/>
          </a:p>
        </p:txBody>
      </p:sp>
    </p:spTree>
    <p:extLst>
      <p:ext uri="{BB962C8B-B14F-4D97-AF65-F5344CB8AC3E}">
        <p14:creationId xmlns:p14="http://schemas.microsoft.com/office/powerpoint/2010/main" val="104948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beginning a process map, focus on simplicity, including only the steps relevant to the scope of the CQI effort.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ensure a simple and relevant process map, identify the start and end points first. Considering the end point before identifying the start point can be helpful.</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end point represents what needs to be accomplished.</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 start point is the most distal step to the endpoint, where all steps in between encompass opportunities for testing a change strategy.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Involve all stakeholders who understand the process or specific parts of the process. For example, if the objective of a CQI project is to increase family members’ completion of scheduled home visits, home visitors and program participants should be included in the discussions and creation of the process map.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Role playing can be a useful strategy to identify all steps. </a:t>
            </a:r>
          </a:p>
        </p:txBody>
      </p:sp>
      <p:sp>
        <p:nvSpPr>
          <p:cNvPr id="4" name="Slide Number Placeholder 3"/>
          <p:cNvSpPr>
            <a:spLocks noGrp="1"/>
          </p:cNvSpPr>
          <p:nvPr>
            <p:ph type="sldNum" sz="quarter" idx="10"/>
          </p:nvPr>
        </p:nvSpPr>
        <p:spPr/>
        <p:txBody>
          <a:bodyPr/>
          <a:lstStyle/>
          <a:p>
            <a:fld id="{AED28201-4BBF-455A-9765-CF9869D2B1B3}" type="slidenum">
              <a:rPr lang="en-US" smtClean="0"/>
              <a:t>13</a:t>
            </a:fld>
            <a:endParaRPr lang="en-US"/>
          </a:p>
        </p:txBody>
      </p:sp>
    </p:spTree>
    <p:extLst>
      <p:ext uri="{BB962C8B-B14F-4D97-AF65-F5344CB8AC3E}">
        <p14:creationId xmlns:p14="http://schemas.microsoft.com/office/powerpoint/2010/main" val="1018908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When developing a process map, keep the following tips in mind:</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Use a whiteboard or a large flipchart paper and post-it notes to create a process map. Each post-it note represents a step in the process. This provides flexibility to move the post-it notes around, or insert forgotten steps.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Limit each step to 2-3 minutes. If a step is not clear, mark it with a cloud and move to the next step.</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Allocate 15 minutes to draft the entire process. Then, identify steps that are unclear or need improvement — these are opportunities to try new ideas.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14</a:t>
            </a:fld>
            <a:endParaRPr lang="en-US"/>
          </a:p>
        </p:txBody>
      </p:sp>
    </p:spTree>
    <p:extLst>
      <p:ext uri="{BB962C8B-B14F-4D97-AF65-F5344CB8AC3E}">
        <p14:creationId xmlns:p14="http://schemas.microsoft.com/office/powerpoint/2010/main" val="871979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walk through an example of creating a process map. </a:t>
            </a:r>
          </a:p>
        </p:txBody>
      </p:sp>
      <p:sp>
        <p:nvSpPr>
          <p:cNvPr id="4" name="Slide Number Placeholder 3"/>
          <p:cNvSpPr>
            <a:spLocks noGrp="1"/>
          </p:cNvSpPr>
          <p:nvPr>
            <p:ph type="sldNum" sz="quarter" idx="10"/>
          </p:nvPr>
        </p:nvSpPr>
        <p:spPr/>
        <p:txBody>
          <a:bodyPr/>
          <a:lstStyle/>
          <a:p>
            <a:fld id="{AED28201-4BBF-455A-9765-CF9869D2B1B3}" type="slidenum">
              <a:rPr lang="en-US" smtClean="0"/>
              <a:t>15</a:t>
            </a:fld>
            <a:endParaRPr lang="en-US"/>
          </a:p>
        </p:txBody>
      </p:sp>
    </p:spTree>
    <p:extLst>
      <p:ext uri="{BB962C8B-B14F-4D97-AF65-F5344CB8AC3E}">
        <p14:creationId xmlns:p14="http://schemas.microsoft.com/office/powerpoint/2010/main" val="107811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When creating a process map, start with your SMART aim. </a:t>
            </a:r>
          </a:p>
          <a:p>
            <a:pPr marL="171450" indent="-171450">
              <a:buFont typeface="Arial" panose="020B0604020202020204" pitchFamily="34" charset="0"/>
              <a:buChar char="•"/>
            </a:pPr>
            <a:r>
              <a:rPr lang="en-US" i="0" dirty="0"/>
              <a:t>This slide includes an example aim statement from the Home Visiting Collaborative Improvement and Innovation Network (HV-CoIIN) maternal depression work. </a:t>
            </a:r>
          </a:p>
          <a:p>
            <a:pPr marL="171450" indent="-171450">
              <a:buFont typeface="Arial" panose="020B0604020202020204" pitchFamily="34" charset="0"/>
              <a:buChar char="•"/>
            </a:pPr>
            <a:r>
              <a:rPr lang="en-US" i="0" dirty="0"/>
              <a:t>The next several slides use an example process map that illustrates how to identify potential change strategies for testing that are related to this aim. </a:t>
            </a:r>
          </a:p>
        </p:txBody>
      </p:sp>
      <p:sp>
        <p:nvSpPr>
          <p:cNvPr id="4" name="Slide Number Placeholder 3"/>
          <p:cNvSpPr>
            <a:spLocks noGrp="1"/>
          </p:cNvSpPr>
          <p:nvPr>
            <p:ph type="sldNum" sz="quarter" idx="10"/>
          </p:nvPr>
        </p:nvSpPr>
        <p:spPr/>
        <p:txBody>
          <a:bodyPr/>
          <a:lstStyle/>
          <a:p>
            <a:fld id="{AED28201-4BBF-455A-9765-CF9869D2B1B3}" type="slidenum">
              <a:rPr lang="en-US" smtClean="0"/>
              <a:t>16</a:t>
            </a:fld>
            <a:endParaRPr lang="en-US"/>
          </a:p>
        </p:txBody>
      </p:sp>
    </p:spTree>
    <p:extLst>
      <p:ext uri="{BB962C8B-B14F-4D97-AF65-F5344CB8AC3E}">
        <p14:creationId xmlns:p14="http://schemas.microsoft.com/office/powerpoint/2010/main" val="3663028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example, we want to understand what happens from the point when a participant receives a referral for services after a positive screening to when that participant accesses services.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previously mentioned, identify the start and end points of the process map first to limit the focus of what is mapped.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start and end points in this example are represented with circles or ovals.</a:t>
            </a:r>
          </a:p>
        </p:txBody>
      </p:sp>
      <p:sp>
        <p:nvSpPr>
          <p:cNvPr id="4" name="Slide Number Placeholder 3"/>
          <p:cNvSpPr>
            <a:spLocks noGrp="1"/>
          </p:cNvSpPr>
          <p:nvPr>
            <p:ph type="sldNum" sz="quarter" idx="10"/>
          </p:nvPr>
        </p:nvSpPr>
        <p:spPr/>
        <p:txBody>
          <a:bodyPr/>
          <a:lstStyle/>
          <a:p>
            <a:fld id="{AED28201-4BBF-455A-9765-CF9869D2B1B3}" type="slidenum">
              <a:rPr lang="en-US" smtClean="0"/>
              <a:t>17</a:t>
            </a:fld>
            <a:endParaRPr lang="en-US"/>
          </a:p>
        </p:txBody>
      </p:sp>
    </p:spTree>
    <p:extLst>
      <p:ext uri="{BB962C8B-B14F-4D97-AF65-F5344CB8AC3E}">
        <p14:creationId xmlns:p14="http://schemas.microsoft.com/office/powerpoint/2010/main" val="278148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decision point, denoted by a diamond, is added to indicate the next step after the referral is received. Does the mother accept the referral from the home visitor?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Additional steps and decision points might occur before the mother accepts the referral; however, it is not necessary to include those in the first draft. Instead, focus on where in the process potential issues exist. After doing so, revisit the process map and add more detail.</a:t>
            </a:r>
          </a:p>
        </p:txBody>
      </p:sp>
      <p:sp>
        <p:nvSpPr>
          <p:cNvPr id="4" name="Slide Number Placeholder 3"/>
          <p:cNvSpPr>
            <a:spLocks noGrp="1"/>
          </p:cNvSpPr>
          <p:nvPr>
            <p:ph type="sldNum" sz="quarter" idx="10"/>
          </p:nvPr>
        </p:nvSpPr>
        <p:spPr/>
        <p:txBody>
          <a:bodyPr/>
          <a:lstStyle/>
          <a:p>
            <a:fld id="{AED28201-4BBF-455A-9765-CF9869D2B1B3}" type="slidenum">
              <a:rPr lang="en-US" smtClean="0"/>
              <a:t>18</a:t>
            </a:fld>
            <a:endParaRPr lang="en-US"/>
          </a:p>
        </p:txBody>
      </p:sp>
    </p:spTree>
    <p:extLst>
      <p:ext uri="{BB962C8B-B14F-4D97-AF65-F5344CB8AC3E}">
        <p14:creationId xmlns:p14="http://schemas.microsoft.com/office/powerpoint/2010/main" val="1353009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Each decision point has at least two options for what may happen. This slide represents the next step after a mother does not accept the referral.</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instance, the home visitor continues to encourage the mother to seek assistance. This is denoted by a rectangle. </a:t>
            </a:r>
          </a:p>
        </p:txBody>
      </p:sp>
      <p:sp>
        <p:nvSpPr>
          <p:cNvPr id="4" name="Slide Number Placeholder 3"/>
          <p:cNvSpPr>
            <a:spLocks noGrp="1"/>
          </p:cNvSpPr>
          <p:nvPr>
            <p:ph type="sldNum" sz="quarter" idx="10"/>
          </p:nvPr>
        </p:nvSpPr>
        <p:spPr/>
        <p:txBody>
          <a:bodyPr/>
          <a:lstStyle/>
          <a:p>
            <a:fld id="{AED28201-4BBF-455A-9765-CF9869D2B1B3}" type="slidenum">
              <a:rPr lang="en-US" smtClean="0"/>
              <a:t>19</a:t>
            </a:fld>
            <a:endParaRPr lang="en-US"/>
          </a:p>
        </p:txBody>
      </p:sp>
    </p:spTree>
    <p:extLst>
      <p:ext uri="{BB962C8B-B14F-4D97-AF65-F5344CB8AC3E}">
        <p14:creationId xmlns:p14="http://schemas.microsoft.com/office/powerpoint/2010/main" val="45340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the sixth module in a nine-part series.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Modules 6–8 are devoted to CQI tools. Home visiting programs operate in complex systems and CQI tools can provide insight into how program implementation works within these complex systems. CQI tools serve many purposes and are used to:</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Provide a framework for CQI projects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Understand current program processes related to workflow, communication, education, etc.</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Identify reasons why program processes breakdown</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Brainstorm strategies to improve program processes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Visualize and analyze whether changes took place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 This session focuses on one CQI tool: the process map.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2</a:t>
            </a:fld>
            <a:endParaRPr lang="en-US"/>
          </a:p>
        </p:txBody>
      </p:sp>
    </p:spTree>
    <p:extLst>
      <p:ext uri="{BB962C8B-B14F-4D97-AF65-F5344CB8AC3E}">
        <p14:creationId xmlns:p14="http://schemas.microsoft.com/office/powerpoint/2010/main" val="3518071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mother accepts the referral, the next step is for her to call and make the appointment. </a:t>
            </a: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20</a:t>
            </a:fld>
            <a:endParaRPr lang="en-US"/>
          </a:p>
        </p:txBody>
      </p:sp>
    </p:spTree>
    <p:extLst>
      <p:ext uri="{BB962C8B-B14F-4D97-AF65-F5344CB8AC3E}">
        <p14:creationId xmlns:p14="http://schemas.microsoft.com/office/powerpoint/2010/main" val="2271190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After the mother calls to make an appointment, there is another decision point: Is there an appointment available?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many communities, mental health services are limited and access can be challenging.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21</a:t>
            </a:fld>
            <a:endParaRPr lang="en-US"/>
          </a:p>
        </p:txBody>
      </p:sp>
    </p:spTree>
    <p:extLst>
      <p:ext uri="{BB962C8B-B14F-4D97-AF65-F5344CB8AC3E}">
        <p14:creationId xmlns:p14="http://schemas.microsoft.com/office/powerpoint/2010/main" val="3313120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no appointment is available, the home visitor refers the mother to an alternative mental health provider.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22</a:t>
            </a:fld>
            <a:endParaRPr lang="en-US"/>
          </a:p>
        </p:txBody>
      </p:sp>
    </p:spTree>
    <p:extLst>
      <p:ext uri="{BB962C8B-B14F-4D97-AF65-F5344CB8AC3E}">
        <p14:creationId xmlns:p14="http://schemas.microsoft.com/office/powerpoint/2010/main" val="3857465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there is an appointment available, this leads to another decision point: Can the mother find transportation?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23</a:t>
            </a:fld>
            <a:endParaRPr lang="en-US"/>
          </a:p>
        </p:txBody>
      </p:sp>
    </p:spTree>
    <p:extLst>
      <p:ext uri="{BB962C8B-B14F-4D97-AF65-F5344CB8AC3E}">
        <p14:creationId xmlns:p14="http://schemas.microsoft.com/office/powerpoint/2010/main" val="4157237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the mother is unable to find transportation, she is unable to access services.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24</a:t>
            </a:fld>
            <a:endParaRPr lang="en-US"/>
          </a:p>
        </p:txBody>
      </p:sp>
    </p:spTree>
    <p:extLst>
      <p:ext uri="{BB962C8B-B14F-4D97-AF65-F5344CB8AC3E}">
        <p14:creationId xmlns:p14="http://schemas.microsoft.com/office/powerpoint/2010/main" val="3709704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she can access transportation, she will attend the appointment.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25</a:t>
            </a:fld>
            <a:endParaRPr lang="en-US"/>
          </a:p>
        </p:txBody>
      </p:sp>
    </p:spTree>
    <p:extLst>
      <p:ext uri="{BB962C8B-B14F-4D97-AF65-F5344CB8AC3E}">
        <p14:creationId xmlns:p14="http://schemas.microsoft.com/office/powerpoint/2010/main" val="2302372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a high-level example of one process that is an important part </a:t>
            </a:r>
            <a:r>
              <a:rPr lang="en-US" sz="1200" kern="1200">
                <a:solidFill>
                  <a:schemeClr val="tx1"/>
                </a:solidFill>
                <a:effectLst/>
                <a:latin typeface="+mn-lt"/>
                <a:ea typeface="+mn-ea"/>
                <a:cs typeface="+mn-cs"/>
              </a:rPr>
              <a:t>of potentially reducing </a:t>
            </a:r>
            <a:r>
              <a:rPr lang="en-US" sz="1200" kern="1200" dirty="0">
                <a:solidFill>
                  <a:schemeClr val="tx1"/>
                </a:solidFill>
                <a:effectLst/>
                <a:latin typeface="+mn-lt"/>
                <a:ea typeface="+mn-ea"/>
                <a:cs typeface="+mn-cs"/>
              </a:rPr>
              <a:t>depressive symptoms among mothers who screen positive for depression and need to access services.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are more steps and decision points that could be included, but when starting a process map, keep it simple. Sketch out the basic process. Once problem areas are identified, more steps can be added.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is also possible to focus on one area of a process map and further sketch out the process. For example, one team could focus on the complexities of the referral acceptance process, while another team focuses on the transportation component of the process.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26</a:t>
            </a:fld>
            <a:endParaRPr lang="en-US"/>
          </a:p>
        </p:txBody>
      </p:sp>
    </p:spTree>
    <p:extLst>
      <p:ext uri="{BB962C8B-B14F-4D97-AF65-F5344CB8AC3E}">
        <p14:creationId xmlns:p14="http://schemas.microsoft.com/office/powerpoint/2010/main" val="1817531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1" kern="1200" dirty="0">
                <a:solidFill>
                  <a:schemeClr val="tx1"/>
                </a:solidFill>
                <a:effectLst/>
                <a:latin typeface="+mn-lt"/>
                <a:ea typeface="+mn-ea"/>
                <a:cs typeface="+mn-cs"/>
              </a:rPr>
              <a:t>Ask participants to break up into agency teams of four to six members. Hand each group different colored and shaped sticky notes to use for the activity.  </a:t>
            </a: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Now we’ll work as groups to </a:t>
            </a:r>
            <a:r>
              <a:rPr lang="en-US" sz="1200" kern="1200" dirty="0">
                <a:solidFill>
                  <a:schemeClr val="tx1"/>
                </a:solidFill>
                <a:effectLst/>
                <a:latin typeface="+mn-lt"/>
                <a:ea typeface="+mn-ea"/>
                <a:cs typeface="+mn-cs"/>
              </a:rPr>
              <a:t>create a process map using a process related to your team’s SMART aim. Pick any aspect of the process that needs improvement, but only focus on one aspect. There are different colored and shaped sticky notes to use while mapping the process. Teams will have 15 minutes to work on the process map before reconvening as a group to debrief. Please go to a flip chart and get started. </a:t>
            </a:r>
            <a:r>
              <a:rPr lang="en-US" sz="1200" i="1" kern="1200" dirty="0">
                <a:solidFill>
                  <a:schemeClr val="tx1"/>
                </a:solidFill>
                <a:effectLst/>
                <a:latin typeface="+mn-lt"/>
                <a:ea typeface="+mn-ea"/>
                <a:cs typeface="+mn-cs"/>
              </a:rPr>
              <a:t>[If flip charts are not available, use a blank space on a wall.]</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i="1" kern="1200" dirty="0">
                <a:solidFill>
                  <a:schemeClr val="tx1"/>
                </a:solidFill>
                <a:effectLst/>
                <a:latin typeface="+mn-lt"/>
                <a:ea typeface="+mn-ea"/>
                <a:cs typeface="+mn-cs"/>
              </a:rPr>
              <a:t>Consult with groups as they work, and check to make sure that: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start and end points align with the aim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decision points are only “Yes” versus “No”</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if decision points have multiple options, they are represented as separate decision points.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D28201-4BBF-455A-9765-CF9869D2B1B3}" type="slidenum">
              <a:rPr lang="en-US" smtClean="0"/>
              <a:t>27</a:t>
            </a:fld>
            <a:endParaRPr lang="en-US"/>
          </a:p>
        </p:txBody>
      </p:sp>
    </p:spTree>
    <p:extLst>
      <p:ext uri="{BB962C8B-B14F-4D97-AF65-F5344CB8AC3E}">
        <p14:creationId xmlns:p14="http://schemas.microsoft.com/office/powerpoint/2010/main" val="269562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Lead</a:t>
            </a:r>
            <a:r>
              <a:rPr lang="en-US" i="1" baseline="0" dirty="0"/>
              <a:t> the group through a debrief session using the questions on the slide and the prompts below as necessary. </a:t>
            </a:r>
          </a:p>
          <a:p>
            <a:pPr marL="171450" indent="-171450">
              <a:buFont typeface="Arial" panose="020B0604020202020204" pitchFamily="34" charset="0"/>
              <a:buChar char="•"/>
            </a:pPr>
            <a:r>
              <a:rPr lang="en-US" i="0" baseline="0" dirty="0"/>
              <a:t>How did you limit your scope?</a:t>
            </a:r>
            <a:r>
              <a:rPr lang="en-US" i="1" baseline="0" dirty="0"/>
              <a:t> [</a:t>
            </a:r>
            <a:r>
              <a:rPr lang="en-US" i="0" baseline="0" dirty="0"/>
              <a:t> </a:t>
            </a:r>
            <a:r>
              <a:rPr lang="en-US" sz="1200" i="1" kern="1200" dirty="0">
                <a:solidFill>
                  <a:schemeClr val="tx1"/>
                </a:solidFill>
                <a:effectLst/>
                <a:latin typeface="+mn-lt"/>
                <a:ea typeface="+mn-ea"/>
                <a:cs typeface="+mn-cs"/>
              </a:rPr>
              <a:t>Allow time for responses.]</a:t>
            </a:r>
          </a:p>
          <a:p>
            <a:pPr marL="628650" lvl="1" indent="-171450">
              <a:buFont typeface="Courier New" panose="02070309020205020404" pitchFamily="49" charset="0"/>
              <a:buChar char="o"/>
            </a:pPr>
            <a:r>
              <a:rPr lang="en-US" i="0" kern="1200" baseline="0" dirty="0">
                <a:solidFill>
                  <a:schemeClr val="tx1"/>
                </a:solidFill>
                <a:effectLst/>
                <a:latin typeface="+mn-lt"/>
                <a:ea typeface="+mn-ea"/>
                <a:cs typeface="+mn-cs"/>
              </a:rPr>
              <a:t>What start and end points were chosen? </a:t>
            </a:r>
          </a:p>
          <a:p>
            <a:pPr marL="628650" lvl="1" indent="-171450">
              <a:buFont typeface="Courier New" panose="02070309020205020404" pitchFamily="49" charset="0"/>
              <a:buChar char="o"/>
            </a:pPr>
            <a:r>
              <a:rPr lang="en-US" i="0" kern="1200" baseline="0" dirty="0">
                <a:solidFill>
                  <a:schemeClr val="tx1"/>
                </a:solidFill>
                <a:effectLst/>
                <a:latin typeface="+mn-lt"/>
                <a:ea typeface="+mn-ea"/>
                <a:cs typeface="+mn-cs"/>
              </a:rPr>
              <a:t>Did the start and end points change during the activity?</a:t>
            </a:r>
            <a:endParaRPr lang="en-US" i="0" baseline="0" dirty="0"/>
          </a:p>
          <a:p>
            <a:pPr marL="171450" indent="-171450">
              <a:buFont typeface="Arial" panose="020B0604020202020204" pitchFamily="34" charset="0"/>
              <a:buChar char="•"/>
            </a:pPr>
            <a:r>
              <a:rPr lang="en-US" i="1" baseline="0" dirty="0"/>
              <a:t> </a:t>
            </a:r>
            <a:r>
              <a:rPr lang="en-US" i="0" baseline="0" dirty="0"/>
              <a:t>Did you have the right people on your team to map the process? If not, who was missing?</a:t>
            </a:r>
          </a:p>
          <a:p>
            <a:pPr marL="628650" lvl="1" indent="-171450">
              <a:buFont typeface="Courier New" panose="02070309020205020404" pitchFamily="49" charset="0"/>
              <a:buChar char="o"/>
            </a:pPr>
            <a:r>
              <a:rPr lang="en-US" i="0" baseline="0" dirty="0"/>
              <a:t>Would it be helpful to have a family member present?</a:t>
            </a:r>
          </a:p>
          <a:p>
            <a:pPr marL="171450" lvl="0" indent="-171450">
              <a:buFont typeface="Arial" panose="020B0604020202020204" pitchFamily="34" charset="0"/>
              <a:buChar char="•"/>
            </a:pPr>
            <a:r>
              <a:rPr lang="en-US" i="0" baseline="0" dirty="0"/>
              <a:t>Did the process map help to identify problem areas in the process?</a:t>
            </a:r>
          </a:p>
          <a:p>
            <a:pPr marL="628650" lvl="1" indent="-171450">
              <a:buFont typeface="Courier New" panose="02070309020205020404" pitchFamily="49" charset="0"/>
              <a:buChar char="o"/>
            </a:pPr>
            <a:r>
              <a:rPr lang="en-US" i="0" baseline="0" dirty="0"/>
              <a:t>Are the problem areas different than what you would have thought before doing this exercise?</a:t>
            </a:r>
          </a:p>
          <a:p>
            <a:pPr marL="171450" lvl="0" indent="-171450">
              <a:buFont typeface="Arial" panose="020B0604020202020204" pitchFamily="34" charset="0"/>
              <a:buChar char="•"/>
            </a:pPr>
            <a:r>
              <a:rPr lang="en-US" i="0" baseline="0" dirty="0"/>
              <a:t>How would you use this process map to develop change strategies? </a:t>
            </a:r>
            <a:endParaRPr lang="en-US" sz="1200" i="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i="1" kern="1200" dirty="0">
                <a:solidFill>
                  <a:schemeClr val="tx1"/>
                </a:solidFill>
                <a:effectLst/>
                <a:latin typeface="+mn-lt"/>
                <a:ea typeface="+mn-ea"/>
                <a:cs typeface="+mn-cs"/>
              </a:rPr>
              <a:t>If participants create a high-level process map, ask some probing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additional detail is needed to fully explain the process?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has the detailed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Did the group role play? If not, how could role playing help?</a:t>
            </a:r>
          </a:p>
          <a:p>
            <a:pPr marL="0" lvl="0" indent="0">
              <a:buFont typeface="Arial" panose="020B0604020202020204" pitchFamily="34" charset="0"/>
              <a:buNone/>
            </a:pPr>
            <a:r>
              <a:rPr lang="en-US" sz="1200" i="1" kern="1200" dirty="0">
                <a:solidFill>
                  <a:schemeClr val="tx1"/>
                </a:solidFill>
                <a:effectLst/>
                <a:latin typeface="+mn-lt"/>
                <a:ea typeface="+mn-ea"/>
                <a:cs typeface="+mn-cs"/>
              </a:rPr>
              <a:t>Engage the participants in a discussion about the utility of process maps. Highlight comments that show the value and utility of the process maps.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did process mapping change participants views of the processes?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will participants use process maps in the future?</a:t>
            </a:r>
          </a:p>
          <a:p>
            <a:pPr marL="171450" lvl="0" indent="-171450">
              <a:buFont typeface="Arial" panose="020B0604020202020204" pitchFamily="34" charset="0"/>
              <a:buChar char="•"/>
            </a:pPr>
            <a:endParaRPr lang="en-US" i="1" dirty="0"/>
          </a:p>
        </p:txBody>
      </p:sp>
      <p:sp>
        <p:nvSpPr>
          <p:cNvPr id="4" name="Slide Number Placeholder 3"/>
          <p:cNvSpPr>
            <a:spLocks noGrp="1"/>
          </p:cNvSpPr>
          <p:nvPr>
            <p:ph type="sldNum" sz="quarter" idx="10"/>
          </p:nvPr>
        </p:nvSpPr>
        <p:spPr/>
        <p:txBody>
          <a:bodyPr/>
          <a:lstStyle/>
          <a:p>
            <a:fld id="{AED28201-4BBF-455A-9765-CF9869D2B1B3}" type="slidenum">
              <a:rPr lang="en-US" smtClean="0"/>
              <a:t>28</a:t>
            </a:fld>
            <a:endParaRPr lang="en-US"/>
          </a:p>
        </p:txBody>
      </p:sp>
    </p:spTree>
    <p:extLst>
      <p:ext uri="{BB962C8B-B14F-4D97-AF65-F5344CB8AC3E}">
        <p14:creationId xmlns:p14="http://schemas.microsoft.com/office/powerpoint/2010/main" val="105110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0" dirty="0"/>
              <a:t>Keep</a:t>
            </a:r>
            <a:r>
              <a:rPr lang="en-US" i="0" baseline="0" dirty="0"/>
              <a:t> these key tips in mind as you use process maps as a tool in your CQI projects:</a:t>
            </a:r>
          </a:p>
          <a:p>
            <a:pPr marL="628650" lvl="1" indent="-171450">
              <a:buFont typeface="Courier New" panose="02070309020205020404" pitchFamily="49" charset="0"/>
              <a:buChar char="o"/>
            </a:pPr>
            <a:r>
              <a:rPr lang="en-US" i="0" baseline="0" dirty="0"/>
              <a:t>Process maps are a useful CQI tool and provide </a:t>
            </a:r>
            <a:r>
              <a:rPr lang="en-US" sz="1200" dirty="0"/>
              <a:t>visualization of a series of actions leading to an end.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Start by identifying the start and end points, making sure that they align with the aim. Then, move through the high-level steps. More detail can always be added later. </a:t>
            </a:r>
          </a:p>
          <a:p>
            <a:pPr marL="171450" indent="-171450">
              <a:buFont typeface="Arial" panose="020B0604020202020204" pitchFamily="34" charset="0"/>
              <a:buChar char="•"/>
            </a:pPr>
            <a:endParaRPr lang="en-US" i="0" baseline="0" dirty="0"/>
          </a:p>
        </p:txBody>
      </p:sp>
      <p:sp>
        <p:nvSpPr>
          <p:cNvPr id="4" name="Slide Number Placeholder 3"/>
          <p:cNvSpPr>
            <a:spLocks noGrp="1"/>
          </p:cNvSpPr>
          <p:nvPr>
            <p:ph type="sldNum" sz="quarter" idx="10"/>
          </p:nvPr>
        </p:nvSpPr>
        <p:spPr/>
        <p:txBody>
          <a:bodyPr/>
          <a:lstStyle/>
          <a:p>
            <a:fld id="{AED28201-4BBF-455A-9765-CF9869D2B1B3}" type="slidenum">
              <a:rPr lang="en-US" smtClean="0"/>
              <a:t>29</a:t>
            </a:fld>
            <a:endParaRPr lang="en-US" dirty="0"/>
          </a:p>
        </p:txBody>
      </p:sp>
    </p:spTree>
    <p:extLst>
      <p:ext uri="{BB962C8B-B14F-4D97-AF65-F5344CB8AC3E}">
        <p14:creationId xmlns:p14="http://schemas.microsoft.com/office/powerpoint/2010/main" val="402892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learning objectives for this module are for participants to be able to:</a:t>
            </a:r>
          </a:p>
          <a:p>
            <a:pPr marL="628650" lvl="1" indent="-171450">
              <a:buFont typeface="Arial" panose="020B0604020202020204" pitchFamily="34" charset="0"/>
              <a:buChar char="•"/>
            </a:pPr>
            <a:r>
              <a:rPr lang="en-US" dirty="0"/>
              <a:t>Describe the purpose of a process map </a:t>
            </a:r>
          </a:p>
          <a:p>
            <a:pPr marL="628650" lvl="1" indent="-171450">
              <a:buFont typeface="Arial" panose="020B0604020202020204" pitchFamily="34" charset="0"/>
              <a:buChar char="•"/>
            </a:pPr>
            <a:r>
              <a:rPr lang="en-US" dirty="0"/>
              <a:t>Understand</a:t>
            </a:r>
            <a:r>
              <a:rPr lang="en-US" baseline="0" dirty="0"/>
              <a:t> when to use a process map </a:t>
            </a:r>
          </a:p>
          <a:p>
            <a:pPr marL="628650" lvl="1" indent="-171450">
              <a:buFont typeface="Arial" panose="020B0604020202020204" pitchFamily="34" charset="0"/>
              <a:buChar char="•"/>
            </a:pPr>
            <a:r>
              <a:rPr lang="en-US" baseline="0" dirty="0"/>
              <a:t>Develop and use a process map </a:t>
            </a:r>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3</a:t>
            </a:fld>
            <a:endParaRPr lang="en-US"/>
          </a:p>
        </p:txBody>
      </p:sp>
    </p:spTree>
    <p:extLst>
      <p:ext uri="{BB962C8B-B14F-4D97-AF65-F5344CB8AC3E}">
        <p14:creationId xmlns:p14="http://schemas.microsoft.com/office/powerpoint/2010/main" val="2548025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30</a:t>
            </a:fld>
            <a:endParaRPr lang="en-US"/>
          </a:p>
        </p:txBody>
      </p:sp>
    </p:spTree>
    <p:extLst>
      <p:ext uri="{BB962C8B-B14F-4D97-AF65-F5344CB8AC3E}">
        <p14:creationId xmlns:p14="http://schemas.microsoft.com/office/powerpoint/2010/main" val="753797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28201-4BBF-455A-9765-CF9869D2B1B3}" type="slidenum">
              <a:rPr lang="en-US" smtClean="0"/>
              <a:t>31</a:t>
            </a:fld>
            <a:endParaRPr lang="en-US"/>
          </a:p>
        </p:txBody>
      </p:sp>
    </p:spTree>
    <p:extLst>
      <p:ext uri="{BB962C8B-B14F-4D97-AF65-F5344CB8AC3E}">
        <p14:creationId xmlns:p14="http://schemas.microsoft.com/office/powerpoint/2010/main" val="184079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Systems are designed to achieve results. However, if system processes are not carried out as intended, the system may not achieve the results expected.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Process maps are used to examine existing system processes, identify deviations in processes from what was intended, and determine where and how change strategies can be tested to improve those processes.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can help programs identify processes that are ineffective and make changes that can lead to system improvements.  </a:t>
            </a:r>
          </a:p>
        </p:txBody>
      </p:sp>
      <p:sp>
        <p:nvSpPr>
          <p:cNvPr id="4" name="Slide Number Placeholder 3"/>
          <p:cNvSpPr>
            <a:spLocks noGrp="1"/>
          </p:cNvSpPr>
          <p:nvPr>
            <p:ph type="sldNum" sz="quarter" idx="10"/>
          </p:nvPr>
        </p:nvSpPr>
        <p:spPr/>
        <p:txBody>
          <a:bodyPr/>
          <a:lstStyle/>
          <a:p>
            <a:fld id="{AED28201-4BBF-455A-9765-CF9869D2B1B3}" type="slidenum">
              <a:rPr lang="en-US" smtClean="0"/>
              <a:t>4</a:t>
            </a:fld>
            <a:endParaRPr lang="en-US"/>
          </a:p>
        </p:txBody>
      </p:sp>
    </p:spTree>
    <p:extLst>
      <p:ext uri="{BB962C8B-B14F-4D97-AF65-F5344CB8AC3E}">
        <p14:creationId xmlns:p14="http://schemas.microsoft.com/office/powerpoint/2010/main" val="290278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A process is a set</a:t>
            </a:r>
            <a:r>
              <a:rPr lang="en-US" baseline="0" dirty="0"/>
              <a:t> of steps or actions that collectively lead to a particular outcome.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illustration shows the ingredients for making a cake. For example, most cakes start with roughly the same basic ingredients, but the kind of cake you end up with can vary by slightly changing the process: how the eggs are beaten, the temperature of the milk, how long the cake bakes, or the addition of an extra ingredient. Each variation can change the final product. </a:t>
            </a:r>
          </a:p>
        </p:txBody>
      </p:sp>
      <p:sp>
        <p:nvSpPr>
          <p:cNvPr id="4" name="Slide Number Placeholder 3"/>
          <p:cNvSpPr>
            <a:spLocks noGrp="1"/>
          </p:cNvSpPr>
          <p:nvPr>
            <p:ph type="sldNum" sz="quarter" idx="10"/>
          </p:nvPr>
        </p:nvSpPr>
        <p:spPr/>
        <p:txBody>
          <a:bodyPr/>
          <a:lstStyle/>
          <a:p>
            <a:fld id="{19EF67F0-84F4-4CD1-AF28-CAA813448049}" type="slidenum">
              <a:rPr lang="en-US" smtClean="0"/>
              <a:pPr/>
              <a:t>5</a:t>
            </a:fld>
            <a:endParaRPr lang="en-US"/>
          </a:p>
        </p:txBody>
      </p:sp>
    </p:spTree>
    <p:extLst>
      <p:ext uri="{BB962C8B-B14F-4D97-AF65-F5344CB8AC3E}">
        <p14:creationId xmlns:p14="http://schemas.microsoft.com/office/powerpoint/2010/main" val="18647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map is a picture or chart that identifies certain parts of an area. This map identifies what an area looks like and how to navigate through it. </a:t>
            </a:r>
          </a:p>
        </p:txBody>
      </p:sp>
      <p:sp>
        <p:nvSpPr>
          <p:cNvPr id="4" name="Slide Number Placeholder 3"/>
          <p:cNvSpPr>
            <a:spLocks noGrp="1"/>
          </p:cNvSpPr>
          <p:nvPr>
            <p:ph type="sldNum" sz="quarter" idx="10"/>
          </p:nvPr>
        </p:nvSpPr>
        <p:spPr/>
        <p:txBody>
          <a:bodyPr/>
          <a:lstStyle/>
          <a:p>
            <a:fld id="{A103BA18-BE84-4DA1-B3B4-1493C1A9DAC5}" type="slidenum">
              <a:rPr lang="en-US" smtClean="0"/>
              <a:pPr/>
              <a:t>6</a:t>
            </a:fld>
            <a:endParaRPr lang="en-US" dirty="0"/>
          </a:p>
        </p:txBody>
      </p:sp>
    </p:spTree>
    <p:extLst>
      <p:ext uri="{BB962C8B-B14F-4D97-AF65-F5344CB8AC3E}">
        <p14:creationId xmlns:p14="http://schemas.microsoft.com/office/powerpoint/2010/main" val="20169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aseline="0" dirty="0"/>
              <a:t>A process map is a visual representation of a series of actions leading to an end that can be used to improve processes in existing systems, or to develop process steps in new systems.</a:t>
            </a:r>
          </a:p>
          <a:p>
            <a:pPr marL="171450" lvl="0" indent="-171450">
              <a:buFont typeface="Arial" panose="020B0604020202020204" pitchFamily="34" charset="0"/>
              <a:buChar char="•"/>
            </a:pPr>
            <a:r>
              <a:rPr lang="en-US" baseline="0" dirty="0"/>
              <a:t>Process maps are a useful tool to understand how a current system works. It can help:</a:t>
            </a:r>
          </a:p>
          <a:p>
            <a:pPr marL="628650" lvl="1" indent="-171450">
              <a:buFont typeface="Courier New" panose="02070309020205020404" pitchFamily="49" charset="0"/>
              <a:buChar char="o"/>
            </a:pPr>
            <a:r>
              <a:rPr lang="en-US" baseline="0" dirty="0"/>
              <a:t>Simplify a process by eliminating unnecessary steps or changing inefficient ones</a:t>
            </a:r>
          </a:p>
          <a:p>
            <a:pPr marL="628650" lvl="1" indent="-171450">
              <a:buFont typeface="Courier New" panose="02070309020205020404" pitchFamily="49" charset="0"/>
              <a:buChar char="o"/>
            </a:pPr>
            <a:r>
              <a:rPr lang="en-US" baseline="0" dirty="0"/>
              <a:t>Identify data elements to use</a:t>
            </a:r>
          </a:p>
          <a:p>
            <a:pPr marL="628650" lvl="1" indent="-171450">
              <a:buFont typeface="Courier New" panose="02070309020205020404" pitchFamily="49" charset="0"/>
              <a:buChar char="o"/>
            </a:pPr>
            <a:r>
              <a:rPr lang="en-US" baseline="0" dirty="0"/>
              <a:t>Articulate the roles and responsibilities for individuals in each process step.</a:t>
            </a:r>
          </a:p>
          <a:p>
            <a:pPr marL="171450" lvl="0" indent="-171450">
              <a:buFont typeface="Arial" panose="020B0604020202020204" pitchFamily="34" charset="0"/>
              <a:buChar char="•"/>
            </a:pPr>
            <a:r>
              <a:rPr lang="en-US" baseline="0" dirty="0"/>
              <a:t>Process maps can also be used to identify how a new system should work.</a:t>
            </a:r>
          </a:p>
          <a:p>
            <a:pPr marL="628650" lvl="1" indent="-171450">
              <a:buFont typeface="Arial" panose="020B0604020202020204" pitchFamily="34" charset="0"/>
              <a:buChar char="•"/>
            </a:pPr>
            <a:r>
              <a:rPr lang="en-US" baseline="0" dirty="0"/>
              <a:t>If you are designing a new system, creating a process map can help identify the necessary steps needed for a system to achieve the desired outcomes.  </a:t>
            </a:r>
          </a:p>
        </p:txBody>
      </p:sp>
      <p:sp>
        <p:nvSpPr>
          <p:cNvPr id="4" name="Slide Number Placeholder 3"/>
          <p:cNvSpPr>
            <a:spLocks noGrp="1"/>
          </p:cNvSpPr>
          <p:nvPr>
            <p:ph type="sldNum" sz="quarter" idx="10"/>
          </p:nvPr>
        </p:nvSpPr>
        <p:spPr/>
        <p:txBody>
          <a:bodyPr/>
          <a:lstStyle/>
          <a:p>
            <a:fld id="{AED28201-4BBF-455A-9765-CF9869D2B1B3}" type="slidenum">
              <a:rPr lang="en-US" smtClean="0"/>
              <a:t>7</a:t>
            </a:fld>
            <a:endParaRPr lang="en-US"/>
          </a:p>
        </p:txBody>
      </p:sp>
    </p:spTree>
    <p:extLst>
      <p:ext uri="{BB962C8B-B14F-4D97-AF65-F5344CB8AC3E}">
        <p14:creationId xmlns:p14="http://schemas.microsoft.com/office/powerpoint/2010/main" val="2530224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Process maps can be presented at a high level with few details or at a detailed level with all details shown.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will discuss and view an example of each type, starting with a high-level process map. </a:t>
            </a:r>
          </a:p>
          <a:p>
            <a:pPr marL="0" indent="0">
              <a:buFont typeface="Arial" panose="020B0604020202020204" pitchFamily="34" charset="0"/>
              <a:buNone/>
            </a:pPr>
            <a:r>
              <a:rPr lang="en-US" sz="1200" i="1" kern="1200" dirty="0">
                <a:solidFill>
                  <a:schemeClr val="tx1"/>
                </a:solidFill>
                <a:effectLst/>
                <a:latin typeface="+mn-lt"/>
                <a:ea typeface="+mn-ea"/>
                <a:cs typeface="+mn-cs"/>
              </a:rPr>
              <a:t>Press “Enter” once to highlight the high level column.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High-level process maps show a “bird’s eye view,” or the basic steps of a process.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They are easy to build, allow for quick identification of key participants, create rapid consensus in a group, and inform high-level measures.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High-level process maps are useful when a team needs a general shared vision of a process quickly. </a:t>
            </a: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They can also be used as the first step in building a detailed process map.  </a:t>
            </a:r>
          </a:p>
        </p:txBody>
      </p:sp>
      <p:sp>
        <p:nvSpPr>
          <p:cNvPr id="4" name="Slide Number Placeholder 3"/>
          <p:cNvSpPr>
            <a:spLocks noGrp="1"/>
          </p:cNvSpPr>
          <p:nvPr>
            <p:ph type="sldNum" sz="quarter" idx="10"/>
          </p:nvPr>
        </p:nvSpPr>
        <p:spPr/>
        <p:txBody>
          <a:bodyPr/>
          <a:lstStyle/>
          <a:p>
            <a:fld id="{E5D6D7B9-152C-464B-BEF5-01814491BE7D}" type="slidenum">
              <a:rPr lang="en-US" smtClean="0"/>
              <a:pPr/>
              <a:t>8</a:t>
            </a:fld>
            <a:endParaRPr lang="en-US"/>
          </a:p>
        </p:txBody>
      </p:sp>
    </p:spTree>
    <p:extLst>
      <p:ext uri="{BB962C8B-B14F-4D97-AF65-F5344CB8AC3E}">
        <p14:creationId xmlns:p14="http://schemas.microsoft.com/office/powerpoint/2010/main" val="157550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slide provides an example of a high-level process map. Sometimes the easiest way to get familiar with a new tool is to practice using a process that is familiar in daily life.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simple, high-level process map uses “getting to work” as the process, and it took about 1 minute to create. The map provides a bird’s eye view of the major steps taken, from waking up to arrival at the office.</a:t>
            </a:r>
          </a:p>
          <a:p>
            <a:endParaRPr lang="en-US" dirty="0"/>
          </a:p>
        </p:txBody>
      </p:sp>
      <p:sp>
        <p:nvSpPr>
          <p:cNvPr id="4" name="Slide Number Placeholder 3"/>
          <p:cNvSpPr>
            <a:spLocks noGrp="1"/>
          </p:cNvSpPr>
          <p:nvPr>
            <p:ph type="sldNum" sz="quarter" idx="10"/>
          </p:nvPr>
        </p:nvSpPr>
        <p:spPr/>
        <p:txBody>
          <a:bodyPr/>
          <a:lstStyle/>
          <a:p>
            <a:fld id="{87868250-80FF-4396-BE7E-B9F4A945F3FC}" type="slidenum">
              <a:rPr lang="en-US" smtClean="0"/>
              <a:pPr/>
              <a:t>9</a:t>
            </a:fld>
            <a:endParaRPr lang="en-US" dirty="0"/>
          </a:p>
        </p:txBody>
      </p:sp>
    </p:spTree>
    <p:extLst>
      <p:ext uri="{BB962C8B-B14F-4D97-AF65-F5344CB8AC3E}">
        <p14:creationId xmlns:p14="http://schemas.microsoft.com/office/powerpoint/2010/main" val="150059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2">
                    <a:lumMod val="60000"/>
                    <a:lumOff val="40000"/>
                  </a:schemeClr>
                </a:solidFill>
              </a:defRPr>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0D2D-5FA3-4587-93AA-D9E2D82C27E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60000"/>
                    <a:lumOff val="40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7537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731520" y="4599432"/>
            <a:ext cx="784860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3589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9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3753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37537B"/>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solidFill>
                  <a:schemeClr val="accent5">
                    <a:lumMod val="75000"/>
                  </a:schemeClr>
                </a:solidFill>
              </a:defRPr>
            </a:lvl1pPr>
            <a:lvl2pPr>
              <a:defRPr sz="2000">
                <a:solidFill>
                  <a:schemeClr val="accent5">
                    <a:lumMod val="75000"/>
                  </a:schemeClr>
                </a:solidFill>
              </a:defRPr>
            </a:lvl2pPr>
            <a:lvl3pPr>
              <a:defRPr sz="1800">
                <a:solidFill>
                  <a:schemeClr val="accent5">
                    <a:lumMod val="75000"/>
                  </a:schemeClr>
                </a:solidFill>
              </a:defRPr>
            </a:lvl3pPr>
            <a:lvl4pPr>
              <a:defRPr sz="1600">
                <a:solidFill>
                  <a:schemeClr val="accent5">
                    <a:lumMod val="75000"/>
                  </a:schemeClr>
                </a:solidFill>
              </a:defRPr>
            </a:lvl4pPr>
            <a:lvl5pPr>
              <a:defRPr sz="1600">
                <a:solidFill>
                  <a:schemeClr val="accent5">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p:nvCxnSpPr>
        <p:spPr>
          <a:xfrm rot="5400000">
            <a:off x="2217817" y="4045823"/>
            <a:ext cx="4709160" cy="79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8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418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5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solidFill>
                  <a:schemeClr val="accent5">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13116" y="3580206"/>
            <a:ext cx="5577840" cy="158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89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966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2500D2D-5FA3-4587-93AA-D9E2D82C27E8}" type="slidenum">
              <a:rPr lang="en-US" smtClean="0"/>
              <a:pPr/>
              <a:t>‹#›</a:t>
            </a:fld>
            <a:endParaRPr lang="en-US"/>
          </a:p>
        </p:txBody>
      </p:sp>
    </p:spTree>
    <p:extLst>
      <p:ext uri="{BB962C8B-B14F-4D97-AF65-F5344CB8AC3E}">
        <p14:creationId xmlns:p14="http://schemas.microsoft.com/office/powerpoint/2010/main" val="3416224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jbassoc.com/reports-publications/dohv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hrsa.gov/quality/toolbox/methodology/qualityimprovement/index.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066452" y="2153892"/>
            <a:ext cx="5077548" cy="434828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20" y="4536211"/>
            <a:ext cx="2028938" cy="1268086"/>
          </a:xfrm>
          <a:prstGeom prst="rect">
            <a:avLst/>
          </a:prstGeom>
        </p:spPr>
      </p:pic>
      <p:sp>
        <p:nvSpPr>
          <p:cNvPr id="6" name="TextBox 5"/>
          <p:cNvSpPr txBox="1"/>
          <p:nvPr/>
        </p:nvSpPr>
        <p:spPr>
          <a:xfrm>
            <a:off x="416116" y="5871237"/>
            <a:ext cx="2276980" cy="630942"/>
          </a:xfrm>
          <a:prstGeom prst="rect">
            <a:avLst/>
          </a:prstGeom>
        </p:spPr>
        <p:txBody>
          <a:bodyPr wrap="square" rtlCol="0">
            <a:spAutoFit/>
          </a:bodyPr>
          <a:lstStyle/>
          <a:p>
            <a:r>
              <a:rPr lang="en-US" sz="700" dirty="0">
                <a:solidFill>
                  <a:schemeClr val="bg1">
                    <a:lumMod val="50000"/>
                  </a:schemeClr>
                </a:solidFill>
                <a:latin typeface="Calibri" panose="020F0502020204030204" pitchFamily="34" charset="0"/>
              </a:rPr>
              <a:t>This document was prepared for the U.S. Department of Health and Human Services (HHS), HRSA, and ACF by James Bell Associates, Inc., under ACF contract number HHSP233201500133I. For more information, see </a:t>
            </a:r>
            <a:r>
              <a:rPr lang="en-US" sz="700" u="sng" dirty="0">
                <a:solidFill>
                  <a:schemeClr val="bg1">
                    <a:lumMod val="50000"/>
                  </a:schemeClr>
                </a:solidFill>
                <a:latin typeface="Calibri" panose="020F0502020204030204" pitchFamily="34" charset="0"/>
              </a:rPr>
              <a:t>http://www.jbassoc.com/reports-publications/dohve</a:t>
            </a:r>
            <a:r>
              <a:rPr lang="en-US" sz="700" dirty="0">
                <a:solidFill>
                  <a:schemeClr val="bg1">
                    <a:lumMod val="50000"/>
                  </a:schemeClr>
                </a:solidFill>
                <a:latin typeface="Calibri" panose="020F0502020204030204" pitchFamily="34" charset="0"/>
              </a:rPr>
              <a:t>.</a:t>
            </a:r>
          </a:p>
        </p:txBody>
      </p:sp>
      <p:cxnSp>
        <p:nvCxnSpPr>
          <p:cNvPr id="8" name="Straight Connector 7"/>
          <p:cNvCxnSpPr/>
          <p:nvPr/>
        </p:nvCxnSpPr>
        <p:spPr>
          <a:xfrm>
            <a:off x="391064" y="3067562"/>
            <a:ext cx="41148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C45CF74-35CD-4154-A922-9509DBDF228A}"/>
              </a:ext>
            </a:extLst>
          </p:cNvPr>
          <p:cNvSpPr txBox="1">
            <a:spLocks/>
          </p:cNvSpPr>
          <p:nvPr/>
        </p:nvSpPr>
        <p:spPr>
          <a:xfrm>
            <a:off x="391063" y="1"/>
            <a:ext cx="8452147" cy="329972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lumMod val="60000"/>
                    <a:lumOff val="40000"/>
                  </a:schemeClr>
                </a:solidFill>
                <a:latin typeface="Calibri" panose="020F0502020204030204" pitchFamily="34" charset="0"/>
                <a:ea typeface="+mj-ea"/>
                <a:cs typeface="+mj-cs"/>
              </a:defRPr>
            </a:lvl1pPr>
          </a:lstStyle>
          <a:p>
            <a:pPr>
              <a:spcBef>
                <a:spcPts val="1400"/>
              </a:spcBef>
            </a:pPr>
            <a:r>
              <a:rPr lang="en-US" b="1"/>
              <a:t>Continuous Quality Improvement Toolkit</a:t>
            </a:r>
            <a:br>
              <a:rPr lang="en-US" b="1"/>
            </a:br>
            <a:br>
              <a:rPr lang="en-US" sz="900" b="1"/>
            </a:br>
            <a:r>
              <a:rPr lang="en-US" sz="3200"/>
              <a:t>A Resource for Maternal, Infant, and Early Childhood Home Visiting Program Awardees</a:t>
            </a:r>
            <a:endParaRPr lang="en-US" sz="3200" dirty="0"/>
          </a:p>
        </p:txBody>
      </p:sp>
      <p:sp>
        <p:nvSpPr>
          <p:cNvPr id="10" name="TextBox 9">
            <a:extLst>
              <a:ext uri="{FF2B5EF4-FFF2-40B4-BE49-F238E27FC236}">
                <a16:creationId xmlns:a16="http://schemas.microsoft.com/office/drawing/2014/main" id="{70A5DE86-216B-4935-AAE9-0BF694C4DCF9}"/>
              </a:ext>
            </a:extLst>
          </p:cNvPr>
          <p:cNvSpPr txBox="1"/>
          <p:nvPr/>
        </p:nvSpPr>
        <p:spPr>
          <a:xfrm>
            <a:off x="416116" y="3197656"/>
            <a:ext cx="5436044" cy="954107"/>
          </a:xfrm>
          <a:prstGeom prst="rect">
            <a:avLst/>
          </a:prstGeom>
          <a:noFill/>
        </p:spPr>
        <p:txBody>
          <a:bodyPr wrap="square" rtlCol="0">
            <a:spAutoFit/>
          </a:bodyPr>
          <a:lstStyle/>
          <a:p>
            <a:r>
              <a:rPr lang="en-US" sz="2800" b="1" spc="-100" dirty="0">
                <a:solidFill>
                  <a:srgbClr val="37537B">
                    <a:lumMod val="60000"/>
                    <a:lumOff val="40000"/>
                  </a:srgbClr>
                </a:solidFill>
                <a:latin typeface="Calibri" panose="020F0502020204030204" pitchFamily="34" charset="0"/>
                <a:ea typeface="+mj-ea"/>
                <a:cs typeface="+mj-cs"/>
              </a:rPr>
              <a:t>Module 6: CQI Tools I</a:t>
            </a:r>
            <a:r>
              <a:rPr lang="en-US" sz="2800" b="1" spc="-100" dirty="0">
                <a:solidFill>
                  <a:srgbClr val="37537B">
                    <a:lumMod val="60000"/>
                    <a:lumOff val="40000"/>
                  </a:srgbClr>
                </a:solidFill>
                <a:latin typeface="Calibri" panose="020F0502020204030204" pitchFamily="34" charset="0"/>
                <a:ea typeface="+mj-ea"/>
                <a:cs typeface="+mj-cs"/>
                <a:sym typeface="Symbol" panose="05050102010706020507" pitchFamily="18" charset="2"/>
              </a:rPr>
              <a:t>—</a:t>
            </a:r>
            <a:r>
              <a:rPr lang="en-US" sz="2800" b="1" spc="-100" dirty="0">
                <a:solidFill>
                  <a:srgbClr val="37537B">
                    <a:lumMod val="60000"/>
                    <a:lumOff val="40000"/>
                  </a:srgbClr>
                </a:solidFill>
                <a:latin typeface="Calibri" panose="020F0502020204030204" pitchFamily="34" charset="0"/>
                <a:ea typeface="+mj-ea"/>
                <a:cs typeface="+mj-cs"/>
              </a:rPr>
              <a:t>Process Maps</a:t>
            </a:r>
          </a:p>
          <a:p>
            <a:endParaRPr lang="en-US" sz="2800" b="1" dirty="0"/>
          </a:p>
        </p:txBody>
      </p:sp>
    </p:spTree>
    <p:extLst>
      <p:ext uri="{BB962C8B-B14F-4D97-AF65-F5344CB8AC3E}">
        <p14:creationId xmlns:p14="http://schemas.microsoft.com/office/powerpoint/2010/main" val="123694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21772" y="752847"/>
            <a:ext cx="7960347" cy="666330"/>
          </a:xfrm>
        </p:spPr>
        <p:txBody>
          <a:bodyPr>
            <a:noAutofit/>
          </a:bodyPr>
          <a:lstStyle/>
          <a:p>
            <a:pPr algn="l"/>
            <a:r>
              <a:rPr lang="en-US" dirty="0"/>
              <a:t>Types of Process Maps</a:t>
            </a:r>
          </a:p>
        </p:txBody>
      </p:sp>
      <p:sp>
        <p:nvSpPr>
          <p:cNvPr id="7" name="TextBox 6"/>
          <p:cNvSpPr txBox="1"/>
          <p:nvPr/>
        </p:nvSpPr>
        <p:spPr>
          <a:xfrm>
            <a:off x="287079" y="6374960"/>
            <a:ext cx="8052590" cy="276999"/>
          </a:xfrm>
          <a:prstGeom prst="rect">
            <a:avLst/>
          </a:prstGeom>
          <a:noFill/>
        </p:spPr>
        <p:txBody>
          <a:bodyPr wrap="square" rtlCol="0">
            <a:spAutoFit/>
          </a:bodyPr>
          <a:lstStyle/>
          <a:p>
            <a:r>
              <a:rPr lang="en-US" sz="1200" dirty="0" err="1">
                <a:solidFill>
                  <a:schemeClr val="accent4"/>
                </a:solidFill>
                <a:latin typeface="Calibri" panose="020F0502020204030204" pitchFamily="34" charset="0"/>
              </a:rPr>
              <a:t>Nocito</a:t>
            </a:r>
            <a:r>
              <a:rPr lang="en-US" sz="1200" dirty="0">
                <a:solidFill>
                  <a:schemeClr val="accent4"/>
                </a:solidFill>
                <a:latin typeface="Calibri" panose="020F0502020204030204" pitchFamily="34" charset="0"/>
              </a:rPr>
              <a:t>, S. &amp; </a:t>
            </a:r>
            <a:r>
              <a:rPr lang="en-US" sz="1200" dirty="0" err="1">
                <a:solidFill>
                  <a:schemeClr val="accent4"/>
                </a:solidFill>
                <a:latin typeface="Calibri" panose="020F0502020204030204" pitchFamily="34" charset="0"/>
              </a:rPr>
              <a:t>Zeribi</a:t>
            </a:r>
            <a:r>
              <a:rPr lang="en-US" sz="1200" dirty="0">
                <a:solidFill>
                  <a:schemeClr val="accent4"/>
                </a:solidFill>
                <a:latin typeface="Calibri" panose="020F0502020204030204" pitchFamily="34" charset="0"/>
              </a:rPr>
              <a:t>, K. (</a:t>
            </a:r>
            <a:r>
              <a:rPr lang="en-US" sz="1200" dirty="0" err="1">
                <a:solidFill>
                  <a:schemeClr val="accent4"/>
                </a:solidFill>
                <a:latin typeface="Calibri" panose="020F0502020204030204" pitchFamily="34" charset="0"/>
              </a:rPr>
              <a:t>n.d.</a:t>
            </a:r>
            <a:r>
              <a:rPr lang="en-US" sz="1200" dirty="0">
                <a:solidFill>
                  <a:schemeClr val="accent4"/>
                </a:solidFill>
                <a:latin typeface="Calibri" panose="020F0502020204030204" pitchFamily="34" charset="0"/>
              </a:rPr>
              <a:t>) Building a Swim Lane Flow Chart. Tutorial for </a:t>
            </a:r>
            <a:r>
              <a:rPr lang="en-US" sz="1200" dirty="0" err="1">
                <a:solidFill>
                  <a:schemeClr val="accent4"/>
                </a:solidFill>
                <a:latin typeface="Calibri" panose="020F0502020204030204" pitchFamily="34" charset="0"/>
              </a:rPr>
              <a:t>ImproveCareNow</a:t>
            </a:r>
            <a:r>
              <a:rPr lang="en-US" sz="1200" dirty="0">
                <a:solidFill>
                  <a:schemeClr val="accent4"/>
                </a:solidFill>
                <a:latin typeface="Calibri" panose="020F0502020204030204" pitchFamily="34" charset="0"/>
              </a:rPr>
              <a:t>. (</a:t>
            </a:r>
            <a:r>
              <a:rPr lang="en-US" sz="1200" dirty="0" err="1">
                <a:solidFill>
                  <a:schemeClr val="accent4"/>
                </a:solidFill>
                <a:latin typeface="Calibri" panose="020F0502020204030204" pitchFamily="34" charset="0"/>
              </a:rPr>
              <a:t>n.p</a:t>
            </a:r>
            <a:r>
              <a:rPr lang="en-US" sz="1200" dirty="0">
                <a:solidFill>
                  <a:schemeClr val="accent4"/>
                </a:solidFill>
                <a:latin typeface="Calibri" panose="020F0502020204030204" pitchFamily="34" charset="0"/>
              </a:rPr>
              <a:t>.)</a:t>
            </a:r>
          </a:p>
        </p:txBody>
      </p:sp>
      <p:graphicFrame>
        <p:nvGraphicFramePr>
          <p:cNvPr id="6" name="Content Placeholder 4">
            <a:extLst>
              <a:ext uri="{FF2B5EF4-FFF2-40B4-BE49-F238E27FC236}">
                <a16:creationId xmlns:a16="http://schemas.microsoft.com/office/drawing/2014/main" id="{16C66DA0-3BA3-4309-B2A8-0040A733DE0C}"/>
              </a:ext>
            </a:extLst>
          </p:cNvPr>
          <p:cNvGraphicFramePr>
            <a:graphicFrameLocks noGrp="1"/>
          </p:cNvGraphicFramePr>
          <p:nvPr>
            <p:ph idx="1"/>
            <p:extLst>
              <p:ext uri="{D42A27DB-BD31-4B8C-83A1-F6EECF244321}">
                <p14:modId xmlns:p14="http://schemas.microsoft.com/office/powerpoint/2010/main" val="2542076544"/>
              </p:ext>
            </p:extLst>
          </p:nvPr>
        </p:nvGraphicFramePr>
        <p:xfrm>
          <a:off x="287079" y="2004806"/>
          <a:ext cx="8686935" cy="4114940"/>
        </p:xfrm>
        <a:graphic>
          <a:graphicData uri="http://schemas.openxmlformats.org/drawingml/2006/table">
            <a:tbl>
              <a:tblPr firstRow="1" bandRow="1">
                <a:tableStyleId>{5C22544A-7EE6-4342-B048-85BDC9FD1C3A}</a:tableStyleId>
              </a:tblPr>
              <a:tblGrid>
                <a:gridCol w="1509823">
                  <a:extLst>
                    <a:ext uri="{9D8B030D-6E8A-4147-A177-3AD203B41FA5}">
                      <a16:colId xmlns:a16="http://schemas.microsoft.com/office/drawing/2014/main" val="20000"/>
                    </a:ext>
                  </a:extLst>
                </a:gridCol>
                <a:gridCol w="3477122">
                  <a:extLst>
                    <a:ext uri="{9D8B030D-6E8A-4147-A177-3AD203B41FA5}">
                      <a16:colId xmlns:a16="http://schemas.microsoft.com/office/drawing/2014/main" val="20001"/>
                    </a:ext>
                  </a:extLst>
                </a:gridCol>
                <a:gridCol w="3699990">
                  <a:extLst>
                    <a:ext uri="{9D8B030D-6E8A-4147-A177-3AD203B41FA5}">
                      <a16:colId xmlns:a16="http://schemas.microsoft.com/office/drawing/2014/main" val="20002"/>
                    </a:ext>
                  </a:extLst>
                </a:gridCol>
              </a:tblGrid>
              <a:tr h="342986">
                <a:tc>
                  <a:txBody>
                    <a:bodyPr/>
                    <a:lstStyle/>
                    <a:p>
                      <a:pPr algn="ctr"/>
                      <a:endParaRPr lang="es-CL" sz="1800" noProof="0" dirty="0"/>
                    </a:p>
                  </a:txBody>
                  <a:tcPr marT="34299" marB="34299">
                    <a:solidFill>
                      <a:srgbClr val="37537B"/>
                    </a:solidFill>
                  </a:tcPr>
                </a:tc>
                <a:tc>
                  <a:txBody>
                    <a:bodyPr/>
                    <a:lstStyle/>
                    <a:p>
                      <a:pPr algn="ctr"/>
                      <a:r>
                        <a:rPr lang="es-CL" sz="1800" noProof="0" dirty="0"/>
                        <a:t>High </a:t>
                      </a:r>
                      <a:r>
                        <a:rPr lang="es-CL" sz="1800" noProof="0" dirty="0" err="1"/>
                        <a:t>Level</a:t>
                      </a:r>
                      <a:endParaRPr lang="es-CL" sz="1800" noProof="0" dirty="0"/>
                    </a:p>
                  </a:txBody>
                  <a:tcPr marT="34299" marB="34299" anchor="ctr">
                    <a:solidFill>
                      <a:srgbClr val="37537B"/>
                    </a:solidFill>
                  </a:tcPr>
                </a:tc>
                <a:tc>
                  <a:txBody>
                    <a:bodyPr/>
                    <a:lstStyle/>
                    <a:p>
                      <a:pPr algn="ctr"/>
                      <a:r>
                        <a:rPr lang="es-CL" sz="1800" noProof="0" dirty="0" err="1"/>
                        <a:t>Detailed</a:t>
                      </a:r>
                      <a:endParaRPr lang="es-CL" sz="1800" noProof="0" dirty="0"/>
                    </a:p>
                  </a:txBody>
                  <a:tcPr marT="34299" marB="34299" anchor="ctr">
                    <a:solidFill>
                      <a:srgbClr val="37537B"/>
                    </a:solidFill>
                  </a:tcPr>
                </a:tc>
                <a:extLst>
                  <a:ext uri="{0D108BD9-81ED-4DB2-BD59-A6C34878D82A}">
                    <a16:rowId xmlns:a16="http://schemas.microsoft.com/office/drawing/2014/main" val="10000"/>
                  </a:ext>
                </a:extLst>
              </a:tr>
              <a:tr h="857465">
                <a:tc>
                  <a:txBody>
                    <a:bodyPr/>
                    <a:lstStyle/>
                    <a:p>
                      <a:pPr algn="ctr"/>
                      <a:r>
                        <a:rPr lang="en-US" sz="1800" b="1" noProof="0" dirty="0">
                          <a:solidFill>
                            <a:srgbClr val="002060"/>
                          </a:solidFill>
                        </a:rPr>
                        <a:t>What are they?</a:t>
                      </a:r>
                    </a:p>
                  </a:txBody>
                  <a:tcPr marT="34299" marB="34299" anchor="ctr">
                    <a:solidFill>
                      <a:srgbClr val="B4C5DE"/>
                    </a:solidFill>
                  </a:tcPr>
                </a:tc>
                <a:tc>
                  <a:txBody>
                    <a:bodyPr/>
                    <a:lstStyle/>
                    <a:p>
                      <a:pPr marL="285750" indent="-285750">
                        <a:buFont typeface="Arial" panose="020B0604020202020204" pitchFamily="34" charset="0"/>
                        <a:buChar char="•"/>
                      </a:pPr>
                      <a:r>
                        <a:rPr lang="en-US" sz="1800" noProof="0" dirty="0">
                          <a:solidFill>
                            <a:srgbClr val="002060"/>
                          </a:solidFill>
                        </a:rPr>
                        <a:t>“Bird’s eye view”</a:t>
                      </a:r>
                    </a:p>
                    <a:p>
                      <a:pPr marL="742950" lvl="1" indent="-285750">
                        <a:buFont typeface="Arial" panose="020B0604020202020204" pitchFamily="34" charset="0"/>
                        <a:buChar char="•"/>
                      </a:pPr>
                      <a:r>
                        <a:rPr lang="en-US" sz="1800" noProof="0" dirty="0">
                          <a:solidFill>
                            <a:srgbClr val="002060"/>
                          </a:solidFill>
                        </a:rPr>
                        <a:t>Show only the basic</a:t>
                      </a:r>
                      <a:r>
                        <a:rPr lang="en-US" sz="1800" baseline="0" noProof="0" dirty="0">
                          <a:solidFill>
                            <a:srgbClr val="002060"/>
                          </a:solidFill>
                        </a:rPr>
                        <a:t> steps </a:t>
                      </a:r>
                      <a:endParaRPr lang="en-US" sz="1800" noProof="0" dirty="0">
                        <a:solidFill>
                          <a:srgbClr val="002060"/>
                        </a:solidFill>
                      </a:endParaRPr>
                    </a:p>
                  </a:txBody>
                  <a:tcPr marT="34299" marB="34299">
                    <a:solidFill>
                      <a:srgbClr val="B4C5DE"/>
                    </a:solidFill>
                  </a:tcPr>
                </a:tc>
                <a:tc>
                  <a:txBody>
                    <a:bodyPr/>
                    <a:lstStyle/>
                    <a:p>
                      <a:pPr marL="285750" indent="-285750">
                        <a:buFont typeface="Arial" panose="020B0604020202020204" pitchFamily="34" charset="0"/>
                        <a:buChar char="•"/>
                      </a:pPr>
                      <a:r>
                        <a:rPr lang="en-US" sz="1800" noProof="0" dirty="0">
                          <a:solidFill>
                            <a:srgbClr val="002060"/>
                          </a:solidFill>
                        </a:rPr>
                        <a:t>Detailed view</a:t>
                      </a:r>
                    </a:p>
                    <a:p>
                      <a:pPr marL="742950" lvl="1" indent="-285750">
                        <a:buFont typeface="Arial" panose="020B0604020202020204" pitchFamily="34" charset="0"/>
                        <a:buChar char="•"/>
                      </a:pPr>
                      <a:r>
                        <a:rPr lang="en-US" sz="1800" noProof="0" dirty="0">
                          <a:solidFill>
                            <a:srgbClr val="002060"/>
                          </a:solidFill>
                        </a:rPr>
                        <a:t>Show all </a:t>
                      </a:r>
                      <a:r>
                        <a:rPr lang="en-US" sz="1800" baseline="0" noProof="0" dirty="0">
                          <a:solidFill>
                            <a:srgbClr val="002060"/>
                          </a:solidFill>
                        </a:rPr>
                        <a:t>the steps and activities</a:t>
                      </a:r>
                      <a:endParaRPr lang="en-US" sz="1800" noProof="0" dirty="0">
                        <a:solidFill>
                          <a:srgbClr val="002060"/>
                        </a:solidFill>
                      </a:endParaRPr>
                    </a:p>
                  </a:txBody>
                  <a:tcPr marT="34299" marB="34299">
                    <a:solidFill>
                      <a:srgbClr val="B4C5DE"/>
                    </a:solidFill>
                  </a:tcPr>
                </a:tc>
                <a:extLst>
                  <a:ext uri="{0D108BD9-81ED-4DB2-BD59-A6C34878D82A}">
                    <a16:rowId xmlns:a16="http://schemas.microsoft.com/office/drawing/2014/main" val="10001"/>
                  </a:ext>
                </a:extLst>
              </a:tr>
              <a:tr h="1165878">
                <a:tc>
                  <a:txBody>
                    <a:bodyPr/>
                    <a:lstStyle/>
                    <a:p>
                      <a:pPr algn="ctr"/>
                      <a:r>
                        <a:rPr lang="en-US" sz="1800" b="1" noProof="0" dirty="0">
                          <a:solidFill>
                            <a:srgbClr val="002060"/>
                          </a:solidFill>
                        </a:rPr>
                        <a:t>Advantages</a:t>
                      </a:r>
                    </a:p>
                  </a:txBody>
                  <a:tcPr marT="34299" marB="34299" anchor="ctr">
                    <a:solidFill>
                      <a:schemeClr val="bg1">
                        <a:lumMod val="95000"/>
                      </a:schemeClr>
                    </a:solidFill>
                  </a:tcPr>
                </a:tc>
                <a:tc>
                  <a:txBody>
                    <a:bodyPr/>
                    <a:lstStyle/>
                    <a:p>
                      <a:pPr marL="285750" indent="-285750">
                        <a:buFont typeface="Arial" panose="020B0604020202020204" pitchFamily="34" charset="0"/>
                        <a:buChar char="•"/>
                      </a:pPr>
                      <a:r>
                        <a:rPr lang="en-US" sz="1800" noProof="0" dirty="0">
                          <a:solidFill>
                            <a:srgbClr val="002060"/>
                          </a:solidFill>
                        </a:rPr>
                        <a:t>Easy</a:t>
                      </a:r>
                      <a:r>
                        <a:rPr lang="en-US" sz="1800" baseline="0" noProof="0" dirty="0">
                          <a:solidFill>
                            <a:srgbClr val="002060"/>
                          </a:solidFill>
                        </a:rPr>
                        <a:t> to build</a:t>
                      </a:r>
                    </a:p>
                    <a:p>
                      <a:pPr marL="285750" indent="-285750">
                        <a:buFont typeface="Arial" panose="020B0604020202020204" pitchFamily="34" charset="0"/>
                        <a:buChar char="•"/>
                      </a:pPr>
                      <a:r>
                        <a:rPr lang="en-US" sz="1800" baseline="0" noProof="0" dirty="0">
                          <a:solidFill>
                            <a:srgbClr val="002060"/>
                          </a:solidFill>
                        </a:rPr>
                        <a:t>Identify key participants quickly</a:t>
                      </a:r>
                    </a:p>
                    <a:p>
                      <a:pPr marL="285750" indent="-285750">
                        <a:buFont typeface="Arial" panose="020B0604020202020204" pitchFamily="34" charset="0"/>
                        <a:buChar char="•"/>
                      </a:pPr>
                      <a:r>
                        <a:rPr lang="en-US" sz="1800" baseline="0" noProof="0" dirty="0">
                          <a:solidFill>
                            <a:srgbClr val="002060"/>
                          </a:solidFill>
                        </a:rPr>
                        <a:t>Create rapid consensus in the group </a:t>
                      </a:r>
                    </a:p>
                    <a:p>
                      <a:pPr marL="285750" indent="-285750">
                        <a:buFont typeface="Arial" panose="020B0604020202020204" pitchFamily="34" charset="0"/>
                        <a:buChar char="•"/>
                      </a:pPr>
                      <a:r>
                        <a:rPr lang="en-US" sz="1800" baseline="0" noProof="0" dirty="0">
                          <a:solidFill>
                            <a:srgbClr val="002060"/>
                          </a:solidFill>
                        </a:rPr>
                        <a:t>Inform high-level measures</a:t>
                      </a:r>
                      <a:endParaRPr lang="en-US" sz="1800" noProof="0" dirty="0">
                        <a:solidFill>
                          <a:srgbClr val="002060"/>
                        </a:solidFill>
                      </a:endParaRPr>
                    </a:p>
                  </a:txBody>
                  <a:tcPr marT="34299" marB="34299">
                    <a:solidFill>
                      <a:schemeClr val="bg1">
                        <a:lumMod val="95000"/>
                      </a:schemeClr>
                    </a:solidFill>
                  </a:tcPr>
                </a:tc>
                <a:tc>
                  <a:txBody>
                    <a:bodyPr/>
                    <a:lstStyle/>
                    <a:p>
                      <a:pPr marL="285750" indent="-285750">
                        <a:buFont typeface="Arial" panose="020B0604020202020204" pitchFamily="34" charset="0"/>
                        <a:buChar char="•"/>
                      </a:pPr>
                      <a:r>
                        <a:rPr lang="en-US" sz="1800" noProof="0" dirty="0">
                          <a:solidFill>
                            <a:srgbClr val="002060"/>
                          </a:solidFill>
                        </a:rPr>
                        <a:t>Identify</a:t>
                      </a:r>
                      <a:r>
                        <a:rPr lang="en-US" sz="1800" baseline="0" noProof="0" dirty="0">
                          <a:solidFill>
                            <a:srgbClr val="002060"/>
                          </a:solidFill>
                        </a:rPr>
                        <a:t> steps that should be redesigned to improve efficiency</a:t>
                      </a:r>
                      <a:endParaRPr lang="en-US" sz="1800" noProof="0" dirty="0">
                        <a:solidFill>
                          <a:srgbClr val="002060"/>
                        </a:solidFill>
                      </a:endParaRPr>
                    </a:p>
                  </a:txBody>
                  <a:tcPr marT="34299" marB="34299">
                    <a:solidFill>
                      <a:schemeClr val="bg1">
                        <a:lumMod val="95000"/>
                      </a:schemeClr>
                    </a:solidFill>
                  </a:tcPr>
                </a:tc>
                <a:extLst>
                  <a:ext uri="{0D108BD9-81ED-4DB2-BD59-A6C34878D82A}">
                    <a16:rowId xmlns:a16="http://schemas.microsoft.com/office/drawing/2014/main" val="10002"/>
                  </a:ext>
                </a:extLst>
              </a:tr>
              <a:tr h="891762">
                <a:tc>
                  <a:txBody>
                    <a:bodyPr/>
                    <a:lstStyle/>
                    <a:p>
                      <a:pPr algn="ctr"/>
                      <a:r>
                        <a:rPr lang="en-US" sz="1800" b="1" noProof="0" dirty="0">
                          <a:solidFill>
                            <a:srgbClr val="002060"/>
                          </a:solidFill>
                        </a:rPr>
                        <a:t>When</a:t>
                      </a:r>
                      <a:r>
                        <a:rPr lang="en-US" sz="1800" b="1" baseline="0" noProof="0" dirty="0">
                          <a:solidFill>
                            <a:srgbClr val="002060"/>
                          </a:solidFill>
                        </a:rPr>
                        <a:t> to use</a:t>
                      </a:r>
                      <a:endParaRPr lang="en-US" sz="1800" b="1" noProof="0" dirty="0">
                        <a:solidFill>
                          <a:srgbClr val="002060"/>
                        </a:solidFill>
                      </a:endParaRPr>
                    </a:p>
                  </a:txBody>
                  <a:tcPr marT="34299" marB="34299" anchor="ctr">
                    <a:solidFill>
                      <a:srgbClr val="B4C5DE"/>
                    </a:solidFill>
                  </a:tcPr>
                </a:tc>
                <a:tc>
                  <a:txBody>
                    <a:bodyPr/>
                    <a:lstStyle/>
                    <a:p>
                      <a:pPr marL="285750" indent="-285750">
                        <a:buFont typeface="Arial" panose="020B0604020202020204" pitchFamily="34" charset="0"/>
                        <a:buChar char="•"/>
                      </a:pPr>
                      <a:r>
                        <a:rPr lang="en-US" sz="1800" noProof="0" dirty="0">
                          <a:solidFill>
                            <a:srgbClr val="002060"/>
                          </a:solidFill>
                        </a:rPr>
                        <a:t>First step</a:t>
                      </a:r>
                    </a:p>
                    <a:p>
                      <a:pPr marL="285750" indent="-285750">
                        <a:buFont typeface="Arial" panose="020B0604020202020204" pitchFamily="34" charset="0"/>
                        <a:buChar char="•"/>
                      </a:pPr>
                      <a:r>
                        <a:rPr lang="en-US" sz="1800" baseline="0" noProof="0" dirty="0">
                          <a:solidFill>
                            <a:srgbClr val="002060"/>
                          </a:solidFill>
                        </a:rPr>
                        <a:t>When short on time and need a general shared vision of the process</a:t>
                      </a:r>
                      <a:endParaRPr lang="en-US" sz="1800" noProof="0" dirty="0">
                        <a:solidFill>
                          <a:srgbClr val="002060"/>
                        </a:solidFill>
                      </a:endParaRPr>
                    </a:p>
                  </a:txBody>
                  <a:tcPr marT="34299" marB="34299">
                    <a:solidFill>
                      <a:srgbClr val="B4C5DE"/>
                    </a:solidFill>
                  </a:tcPr>
                </a:tc>
                <a:tc>
                  <a:txBody>
                    <a:bodyPr/>
                    <a:lstStyle/>
                    <a:p>
                      <a:pPr marL="285750" indent="-285750">
                        <a:buFont typeface="Arial" panose="020B0604020202020204" pitchFamily="34" charset="0"/>
                        <a:buChar char="•"/>
                      </a:pPr>
                      <a:r>
                        <a:rPr lang="en-US" sz="1800" noProof="0" dirty="0">
                          <a:solidFill>
                            <a:srgbClr val="002060"/>
                          </a:solidFill>
                        </a:rPr>
                        <a:t>Identify parts</a:t>
                      </a:r>
                      <a:r>
                        <a:rPr lang="en-US" sz="1800" baseline="0" noProof="0" dirty="0">
                          <a:solidFill>
                            <a:srgbClr val="002060"/>
                          </a:solidFill>
                        </a:rPr>
                        <a:t> of the process that require improvement</a:t>
                      </a:r>
                      <a:endParaRPr lang="en-US" sz="1800" noProof="0" dirty="0">
                        <a:solidFill>
                          <a:srgbClr val="002060"/>
                        </a:solidFill>
                      </a:endParaRPr>
                    </a:p>
                  </a:txBody>
                  <a:tcPr marT="34299" marB="34299">
                    <a:solidFill>
                      <a:srgbClr val="B4C5DE"/>
                    </a:solidFill>
                  </a:tcPr>
                </a:tc>
                <a:extLst>
                  <a:ext uri="{0D108BD9-81ED-4DB2-BD59-A6C34878D82A}">
                    <a16:rowId xmlns:a16="http://schemas.microsoft.com/office/drawing/2014/main" val="10003"/>
                  </a:ext>
                </a:extLst>
              </a:tr>
            </a:tbl>
          </a:graphicData>
        </a:graphic>
      </p:graphicFrame>
      <p:sp>
        <p:nvSpPr>
          <p:cNvPr id="8" name="1 Rectángulo">
            <a:extLst>
              <a:ext uri="{FF2B5EF4-FFF2-40B4-BE49-F238E27FC236}">
                <a16:creationId xmlns:a16="http://schemas.microsoft.com/office/drawing/2014/main" id="{EA4DFCBD-4703-4A89-B07A-82499094E5B1}"/>
              </a:ext>
            </a:extLst>
          </p:cNvPr>
          <p:cNvSpPr/>
          <p:nvPr/>
        </p:nvSpPr>
        <p:spPr>
          <a:xfrm>
            <a:off x="5255584" y="1982168"/>
            <a:ext cx="3647784" cy="4137578"/>
          </a:xfrm>
          <a:prstGeom prst="rect">
            <a:avLst/>
          </a:prstGeom>
          <a:noFill/>
          <a:ln w="920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266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5326" y="6550223"/>
            <a:ext cx="7655548" cy="276999"/>
          </a:xfrm>
          <a:prstGeom prst="rect">
            <a:avLst/>
          </a:prstGeom>
          <a:noFill/>
        </p:spPr>
        <p:txBody>
          <a:bodyPr wrap="square" rtlCol="0">
            <a:spAutoFit/>
          </a:bodyPr>
          <a:lstStyle/>
          <a:p>
            <a:r>
              <a:rPr lang="en-US" sz="1200" dirty="0" err="1">
                <a:solidFill>
                  <a:schemeClr val="accent4"/>
                </a:solidFill>
                <a:latin typeface="Calibri" panose="020F0502020204030204" pitchFamily="34" charset="0"/>
              </a:rPr>
              <a:t>Nocito</a:t>
            </a:r>
            <a:r>
              <a:rPr lang="en-US" sz="1200" dirty="0">
                <a:solidFill>
                  <a:schemeClr val="accent4"/>
                </a:solidFill>
                <a:latin typeface="Calibri" panose="020F0502020204030204" pitchFamily="34" charset="0"/>
              </a:rPr>
              <a:t>, S. &amp; </a:t>
            </a:r>
            <a:r>
              <a:rPr lang="en-US" sz="1200" dirty="0" err="1">
                <a:solidFill>
                  <a:schemeClr val="accent4"/>
                </a:solidFill>
                <a:latin typeface="Calibri" panose="020F0502020204030204" pitchFamily="34" charset="0"/>
              </a:rPr>
              <a:t>Zeribi</a:t>
            </a:r>
            <a:r>
              <a:rPr lang="en-US" sz="1200" dirty="0">
                <a:solidFill>
                  <a:schemeClr val="accent4"/>
                </a:solidFill>
                <a:latin typeface="Calibri" panose="020F0502020204030204" pitchFamily="34" charset="0"/>
              </a:rPr>
              <a:t>, K. (</a:t>
            </a:r>
            <a:r>
              <a:rPr lang="en-US" sz="1200" dirty="0" err="1">
                <a:solidFill>
                  <a:schemeClr val="accent4"/>
                </a:solidFill>
                <a:latin typeface="Calibri" panose="020F0502020204030204" pitchFamily="34" charset="0"/>
              </a:rPr>
              <a:t>n.d.</a:t>
            </a:r>
            <a:r>
              <a:rPr lang="en-US" sz="1200" dirty="0">
                <a:solidFill>
                  <a:schemeClr val="accent4"/>
                </a:solidFill>
                <a:latin typeface="Calibri" panose="020F0502020204030204" pitchFamily="34" charset="0"/>
              </a:rPr>
              <a:t>) Building a Swim Lane Flow Chart. Tutorial for </a:t>
            </a:r>
            <a:r>
              <a:rPr lang="en-US" sz="1200" dirty="0" err="1">
                <a:solidFill>
                  <a:schemeClr val="accent4"/>
                </a:solidFill>
                <a:latin typeface="Calibri" panose="020F0502020204030204" pitchFamily="34" charset="0"/>
              </a:rPr>
              <a:t>ImproveCareNow</a:t>
            </a:r>
            <a:r>
              <a:rPr lang="en-US" sz="1200" dirty="0">
                <a:solidFill>
                  <a:schemeClr val="accent4"/>
                </a:solidFill>
                <a:latin typeface="Calibri" panose="020F0502020204030204" pitchFamily="34" charset="0"/>
              </a:rPr>
              <a:t>. (</a:t>
            </a:r>
            <a:r>
              <a:rPr lang="en-US" sz="1200" dirty="0" err="1">
                <a:solidFill>
                  <a:schemeClr val="accent4"/>
                </a:solidFill>
                <a:latin typeface="Calibri" panose="020F0502020204030204" pitchFamily="34" charset="0"/>
              </a:rPr>
              <a:t>n.p</a:t>
            </a:r>
            <a:r>
              <a:rPr lang="en-US" sz="1200" dirty="0">
                <a:solidFill>
                  <a:schemeClr val="accent4"/>
                </a:solidFill>
                <a:latin typeface="Calibri" panose="020F0502020204030204" pitchFamily="34" charset="0"/>
              </a:rPr>
              <a:t>.)</a:t>
            </a:r>
          </a:p>
        </p:txBody>
      </p:sp>
      <p:pic>
        <p:nvPicPr>
          <p:cNvPr id="10" name="Picture 6" descr="SRN_HL_PFD_GoToWork.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26" y="1257184"/>
            <a:ext cx="8638674" cy="498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05326" y="485640"/>
            <a:ext cx="8200524" cy="707886"/>
          </a:xfrm>
          <a:prstGeom prst="rect">
            <a:avLst/>
          </a:prstGeom>
          <a:noFill/>
        </p:spPr>
        <p:txBody>
          <a:bodyPr wrap="square">
            <a:spAutoFit/>
          </a:bodyPr>
          <a:lstStyle/>
          <a:p>
            <a:pPr>
              <a:defRPr/>
            </a:pPr>
            <a:r>
              <a:rPr lang="en-US" sz="4000" dirty="0">
                <a:solidFill>
                  <a:schemeClr val="tx2">
                    <a:lumMod val="60000"/>
                    <a:lumOff val="40000"/>
                  </a:schemeClr>
                </a:solidFill>
                <a:latin typeface="Calibri" panose="020F0502020204030204" pitchFamily="34" charset="0"/>
                <a:ea typeface="+mj-ea"/>
                <a:cs typeface="+mj-cs"/>
              </a:rPr>
              <a:t>Detailed Process Map: Getting to Work</a:t>
            </a:r>
          </a:p>
        </p:txBody>
      </p:sp>
    </p:spTree>
    <p:extLst>
      <p:ext uri="{BB962C8B-B14F-4D97-AF65-F5344CB8AC3E}">
        <p14:creationId xmlns:p14="http://schemas.microsoft.com/office/powerpoint/2010/main" val="49492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1013" y="517152"/>
            <a:ext cx="7640448" cy="707886"/>
          </a:xfrm>
          <a:prstGeom prst="rect">
            <a:avLst/>
          </a:prstGeom>
          <a:noFill/>
        </p:spPr>
        <p:txBody>
          <a:bodyPr wrap="square">
            <a:spAutoFit/>
          </a:bodyPr>
          <a:lstStyle/>
          <a:p>
            <a:pPr>
              <a:defRPr/>
            </a:pPr>
            <a:r>
              <a:rPr lang="en-US" sz="4000" dirty="0">
                <a:solidFill>
                  <a:schemeClr val="tx2">
                    <a:lumMod val="60000"/>
                    <a:lumOff val="40000"/>
                  </a:schemeClr>
                </a:solidFill>
                <a:latin typeface="Calibri" panose="020F0502020204030204" pitchFamily="34" charset="0"/>
                <a:ea typeface="+mj-ea"/>
                <a:cs typeface="+mj-cs"/>
              </a:rPr>
              <a:t>Process Map Symbols</a:t>
            </a:r>
          </a:p>
        </p:txBody>
      </p:sp>
      <p:grpSp>
        <p:nvGrpSpPr>
          <p:cNvPr id="4" name="Group 3"/>
          <p:cNvGrpSpPr/>
          <p:nvPr/>
        </p:nvGrpSpPr>
        <p:grpSpPr>
          <a:xfrm>
            <a:off x="877437" y="1322789"/>
            <a:ext cx="7554024" cy="5012702"/>
            <a:chOff x="877437" y="1322789"/>
            <a:chExt cx="7554024" cy="5012702"/>
          </a:xfrm>
        </p:grpSpPr>
        <p:sp>
          <p:nvSpPr>
            <p:cNvPr id="3" name="Rectangle 2"/>
            <p:cNvSpPr/>
            <p:nvPr/>
          </p:nvSpPr>
          <p:spPr>
            <a:xfrm>
              <a:off x="877437" y="1322789"/>
              <a:ext cx="7554024" cy="501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 name="Rectangle 5"/>
            <p:cNvSpPr/>
            <p:nvPr/>
          </p:nvSpPr>
          <p:spPr>
            <a:xfrm>
              <a:off x="1934513" y="3394726"/>
              <a:ext cx="1429415" cy="8417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STEP IN PROCESS</a:t>
              </a:r>
            </a:p>
          </p:txBody>
        </p:sp>
        <p:sp>
          <p:nvSpPr>
            <p:cNvPr id="7" name="Oval 6"/>
            <p:cNvSpPr/>
            <p:nvPr/>
          </p:nvSpPr>
          <p:spPr>
            <a:xfrm>
              <a:off x="1793323" y="1571030"/>
              <a:ext cx="1707866" cy="11326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START/ END POINT</a:t>
              </a:r>
            </a:p>
          </p:txBody>
        </p:sp>
        <p:sp>
          <p:nvSpPr>
            <p:cNvPr id="8" name="Cloud 7"/>
            <p:cNvSpPr/>
            <p:nvPr/>
          </p:nvSpPr>
          <p:spPr>
            <a:xfrm>
              <a:off x="1793323" y="4927463"/>
              <a:ext cx="2022913" cy="1147294"/>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UNCLEAR STEP</a:t>
              </a:r>
            </a:p>
          </p:txBody>
        </p:sp>
        <p:grpSp>
          <p:nvGrpSpPr>
            <p:cNvPr id="22" name="Group 21"/>
            <p:cNvGrpSpPr/>
            <p:nvPr/>
          </p:nvGrpSpPr>
          <p:grpSpPr>
            <a:xfrm>
              <a:off x="4286984" y="5222970"/>
              <a:ext cx="2333123" cy="594047"/>
              <a:chOff x="3873399" y="5110208"/>
              <a:chExt cx="2333123" cy="594047"/>
            </a:xfrm>
          </p:grpSpPr>
          <p:cxnSp>
            <p:nvCxnSpPr>
              <p:cNvPr id="19" name="Straight Arrow Connector 18"/>
              <p:cNvCxnSpPr/>
              <p:nvPr/>
            </p:nvCxnSpPr>
            <p:spPr>
              <a:xfrm>
                <a:off x="3984459" y="5110208"/>
                <a:ext cx="1150018" cy="3213"/>
              </a:xfrm>
              <a:prstGeom prst="straightConnector1">
                <a:avLst/>
              </a:prstGeom>
              <a:ln w="666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73399" y="5334923"/>
                <a:ext cx="2333123" cy="369332"/>
              </a:xfrm>
              <a:prstGeom prst="rect">
                <a:avLst/>
              </a:prstGeom>
              <a:noFill/>
            </p:spPr>
            <p:txBody>
              <a:bodyPr wrap="square" rtlCol="0">
                <a:spAutoFit/>
              </a:bodyPr>
              <a:lstStyle/>
              <a:p>
                <a:r>
                  <a:rPr lang="en-US" dirty="0">
                    <a:solidFill>
                      <a:schemeClr val="bg1"/>
                    </a:solidFill>
                    <a:latin typeface="Calibri" panose="020F0502020204030204" pitchFamily="34" charset="0"/>
                  </a:rPr>
                  <a:t>CONNECTOR</a:t>
                </a:r>
              </a:p>
            </p:txBody>
          </p:sp>
        </p:grpSp>
      </p:grpSp>
      <p:sp>
        <p:nvSpPr>
          <p:cNvPr id="11" name="Flowchart: Document 10">
            <a:extLst>
              <a:ext uri="{FF2B5EF4-FFF2-40B4-BE49-F238E27FC236}">
                <a16:creationId xmlns:a16="http://schemas.microsoft.com/office/drawing/2014/main" id="{C52070AE-0177-4694-92EC-569D81FDEDD1}"/>
              </a:ext>
            </a:extLst>
          </p:cNvPr>
          <p:cNvSpPr/>
          <p:nvPr/>
        </p:nvSpPr>
        <p:spPr>
          <a:xfrm>
            <a:off x="4789993" y="4498065"/>
            <a:ext cx="2300862" cy="1433879"/>
          </a:xfrm>
          <a:prstGeom prst="flowChartDocumen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DOCUMENTATION</a:t>
            </a:r>
          </a:p>
        </p:txBody>
      </p:sp>
      <p:grpSp>
        <p:nvGrpSpPr>
          <p:cNvPr id="23" name="Group 22">
            <a:extLst/>
          </p:cNvPr>
          <p:cNvGrpSpPr/>
          <p:nvPr/>
        </p:nvGrpSpPr>
        <p:grpSpPr>
          <a:xfrm>
            <a:off x="4677943" y="1421411"/>
            <a:ext cx="2576764" cy="2610349"/>
            <a:chOff x="3763880" y="1759096"/>
            <a:chExt cx="2576764" cy="2610349"/>
          </a:xfrm>
        </p:grpSpPr>
        <p:grpSp>
          <p:nvGrpSpPr>
            <p:cNvPr id="24" name="Group 23">
              <a:extLst/>
            </p:cNvPr>
            <p:cNvGrpSpPr/>
            <p:nvPr/>
          </p:nvGrpSpPr>
          <p:grpSpPr>
            <a:xfrm>
              <a:off x="3763880" y="1759096"/>
              <a:ext cx="1704474" cy="1922568"/>
              <a:chOff x="3763880" y="1759096"/>
              <a:chExt cx="1704474" cy="1922568"/>
            </a:xfrm>
          </p:grpSpPr>
          <p:sp>
            <p:nvSpPr>
              <p:cNvPr id="29" name="Diamond 28">
                <a:extLst/>
              </p:cNvPr>
              <p:cNvSpPr/>
              <p:nvPr/>
            </p:nvSpPr>
            <p:spPr>
              <a:xfrm>
                <a:off x="3763880" y="1759096"/>
                <a:ext cx="1704474" cy="1922568"/>
              </a:xfrm>
              <a:prstGeom prst="diamon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endParaRPr>
              </a:p>
            </p:txBody>
          </p:sp>
          <p:sp>
            <p:nvSpPr>
              <p:cNvPr id="30" name="TextBox 29">
                <a:extLst/>
              </p:cNvPr>
              <p:cNvSpPr txBox="1"/>
              <p:nvPr/>
            </p:nvSpPr>
            <p:spPr>
              <a:xfrm>
                <a:off x="3888206" y="2397214"/>
                <a:ext cx="1455821"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DECISION POINT</a:t>
                </a:r>
              </a:p>
            </p:txBody>
          </p:sp>
        </p:grpSp>
        <p:cxnSp>
          <p:nvCxnSpPr>
            <p:cNvPr id="25" name="Straight Arrow Connector 24">
              <a:extLst/>
            </p:cNvPr>
            <p:cNvCxnSpPr/>
            <p:nvPr/>
          </p:nvCxnSpPr>
          <p:spPr>
            <a:xfrm>
              <a:off x="4616116" y="3647551"/>
              <a:ext cx="0" cy="721894"/>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p:cNvPr>
            <p:cNvCxnSpPr/>
            <p:nvPr/>
          </p:nvCxnSpPr>
          <p:spPr>
            <a:xfrm>
              <a:off x="5468354" y="2707903"/>
              <a:ext cx="844214"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p:cNvPr>
            <p:cNvSpPr txBox="1"/>
            <p:nvPr/>
          </p:nvSpPr>
          <p:spPr>
            <a:xfrm>
              <a:off x="4616116" y="3648679"/>
              <a:ext cx="727911" cy="369332"/>
            </a:xfrm>
            <a:prstGeom prst="rect">
              <a:avLst/>
            </a:prstGeom>
            <a:noFill/>
          </p:spPr>
          <p:txBody>
            <a:bodyPr wrap="square" rtlCol="0">
              <a:spAutoFit/>
            </a:bodyPr>
            <a:lstStyle/>
            <a:p>
              <a:r>
                <a:rPr lang="en-US" b="1" dirty="0">
                  <a:solidFill>
                    <a:schemeClr val="accent5"/>
                  </a:solidFill>
                  <a:latin typeface="Calibri" panose="020F0502020204030204" pitchFamily="34" charset="0"/>
                </a:rPr>
                <a:t>N</a:t>
              </a:r>
            </a:p>
          </p:txBody>
        </p:sp>
        <p:sp>
          <p:nvSpPr>
            <p:cNvPr id="28" name="TextBox 27">
              <a:extLst/>
            </p:cNvPr>
            <p:cNvSpPr txBox="1"/>
            <p:nvPr/>
          </p:nvSpPr>
          <p:spPr>
            <a:xfrm>
              <a:off x="5612733" y="2727682"/>
              <a:ext cx="727911" cy="369332"/>
            </a:xfrm>
            <a:prstGeom prst="rect">
              <a:avLst/>
            </a:prstGeom>
            <a:noFill/>
          </p:spPr>
          <p:txBody>
            <a:bodyPr wrap="square" rtlCol="0">
              <a:spAutoFit/>
            </a:bodyPr>
            <a:lstStyle/>
            <a:p>
              <a:r>
                <a:rPr lang="en-US" b="1" dirty="0">
                  <a:solidFill>
                    <a:schemeClr val="accent5"/>
                  </a:solidFill>
                  <a:latin typeface="Calibri" panose="020F0502020204030204" pitchFamily="34" charset="0"/>
                </a:rPr>
                <a:t>Y</a:t>
              </a:r>
            </a:p>
          </p:txBody>
        </p:sp>
      </p:grpSp>
    </p:spTree>
    <p:extLst>
      <p:ext uri="{BB962C8B-B14F-4D97-AF65-F5344CB8AC3E}">
        <p14:creationId xmlns:p14="http://schemas.microsoft.com/office/powerpoint/2010/main" val="59769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9283"/>
            <a:ext cx="8337885" cy="1187116"/>
          </a:xfrm>
        </p:spPr>
        <p:txBody>
          <a:bodyPr/>
          <a:lstStyle/>
          <a:p>
            <a:r>
              <a:rPr lang="en-US" dirty="0"/>
              <a:t>Process Map Tips</a:t>
            </a:r>
          </a:p>
        </p:txBody>
      </p:sp>
      <p:sp>
        <p:nvSpPr>
          <p:cNvPr id="3" name="Content Placeholder 2"/>
          <p:cNvSpPr>
            <a:spLocks noGrp="1"/>
          </p:cNvSpPr>
          <p:nvPr>
            <p:ph idx="1"/>
          </p:nvPr>
        </p:nvSpPr>
        <p:spPr>
          <a:xfrm>
            <a:off x="457199" y="1676399"/>
            <a:ext cx="8686801" cy="4760495"/>
          </a:xfrm>
        </p:spPr>
        <p:txBody>
          <a:bodyPr>
            <a:normAutofit/>
          </a:bodyPr>
          <a:lstStyle/>
          <a:p>
            <a:pPr marL="457200" indent="-457200">
              <a:buFont typeface="+mj-lt"/>
              <a:buAutoNum type="arabicPeriod"/>
            </a:pPr>
            <a:r>
              <a:rPr lang="en-US" dirty="0"/>
              <a:t>Include only steps relevant to the scope of improvement effort</a:t>
            </a:r>
          </a:p>
          <a:p>
            <a:pPr marL="457200" indent="-457200">
              <a:buFont typeface="+mj-lt"/>
              <a:buAutoNum type="arabicPeriod"/>
            </a:pPr>
            <a:r>
              <a:rPr lang="en-US" dirty="0"/>
              <a:t>Have people who understand the process at the table </a:t>
            </a:r>
          </a:p>
          <a:p>
            <a:pPr marL="457200" indent="-457200">
              <a:buFont typeface="+mj-lt"/>
              <a:buAutoNum type="arabicPeriod"/>
            </a:pPr>
            <a:r>
              <a:rPr lang="en-US" dirty="0">
                <a:sym typeface="Wingdings" pitchFamily="2" charset="2"/>
              </a:rPr>
              <a:t>Consider role playing to identify all steps in the process</a:t>
            </a:r>
          </a:p>
          <a:p>
            <a:pPr marL="457200" indent="-457200">
              <a:buFont typeface="+mj-lt"/>
              <a:buAutoNum type="arabicPeriod"/>
            </a:pPr>
            <a:endParaRPr lang="en-US" dirty="0"/>
          </a:p>
        </p:txBody>
      </p:sp>
    </p:spTree>
    <p:extLst>
      <p:ext uri="{BB962C8B-B14F-4D97-AF65-F5344CB8AC3E}">
        <p14:creationId xmlns:p14="http://schemas.microsoft.com/office/powerpoint/2010/main" val="60858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9283"/>
            <a:ext cx="8337885" cy="1187116"/>
          </a:xfrm>
        </p:spPr>
        <p:txBody>
          <a:bodyPr/>
          <a:lstStyle/>
          <a:p>
            <a:r>
              <a:rPr lang="en-US" dirty="0"/>
              <a:t>Process Map Logistics</a:t>
            </a:r>
          </a:p>
        </p:txBody>
      </p:sp>
      <p:sp>
        <p:nvSpPr>
          <p:cNvPr id="3" name="Content Placeholder 2"/>
          <p:cNvSpPr>
            <a:spLocks noGrp="1"/>
          </p:cNvSpPr>
          <p:nvPr>
            <p:ph idx="1"/>
          </p:nvPr>
        </p:nvSpPr>
        <p:spPr>
          <a:xfrm>
            <a:off x="457200" y="1676399"/>
            <a:ext cx="4503108" cy="4760495"/>
          </a:xfrm>
        </p:spPr>
        <p:txBody>
          <a:bodyPr>
            <a:normAutofit/>
          </a:bodyPr>
          <a:lstStyle/>
          <a:p>
            <a:pPr marL="457200" indent="-457200">
              <a:buFont typeface="+mj-lt"/>
              <a:buAutoNum type="arabicPeriod"/>
            </a:pPr>
            <a:r>
              <a:rPr lang="en-US" dirty="0"/>
              <a:t>Use a whiteboard or a large flipchart paper and post-it notes to represent each step </a:t>
            </a:r>
          </a:p>
          <a:p>
            <a:pPr marL="457200" indent="-457200">
              <a:buFont typeface="+mj-lt"/>
              <a:buAutoNum type="arabicPeriod"/>
            </a:pPr>
            <a:r>
              <a:rPr lang="en-US" dirty="0">
                <a:sym typeface="Wingdings" pitchFamily="2" charset="2"/>
              </a:rPr>
              <a:t>Limit each step to 2-3 minutes</a:t>
            </a:r>
          </a:p>
          <a:p>
            <a:pPr marL="457200" indent="-457200">
              <a:buFont typeface="+mj-lt"/>
              <a:buAutoNum type="arabicPeriod"/>
            </a:pPr>
            <a:r>
              <a:rPr lang="en-US" dirty="0">
                <a:sym typeface="Wingdings" pitchFamily="2" charset="2"/>
              </a:rPr>
              <a:t>Allocate 15 minutes to draft the entire process</a:t>
            </a:r>
            <a:endParaRPr lang="en-US" dirty="0"/>
          </a:p>
        </p:txBody>
      </p:sp>
      <p:pic>
        <p:nvPicPr>
          <p:cNvPr id="6" name="Picture 5">
            <a:extLst>
              <a:ext uri="{FF2B5EF4-FFF2-40B4-BE49-F238E27FC236}">
                <a16:creationId xmlns:a16="http://schemas.microsoft.com/office/drawing/2014/main" id="{4DC35166-14D7-4FE3-93C4-12D4A57C7D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1050" b="5308"/>
          <a:stretch/>
        </p:blipFill>
        <p:spPr>
          <a:xfrm>
            <a:off x="5101224" y="364022"/>
            <a:ext cx="4042776" cy="6493978"/>
          </a:xfrm>
          <a:prstGeom prst="rect">
            <a:avLst/>
          </a:prstGeom>
        </p:spPr>
      </p:pic>
    </p:spTree>
    <p:extLst>
      <p:ext uri="{BB962C8B-B14F-4D97-AF65-F5344CB8AC3E}">
        <p14:creationId xmlns:p14="http://schemas.microsoft.com/office/powerpoint/2010/main" val="723997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 example</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9670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Maternal Depression SMART Aim</a:t>
            </a:r>
          </a:p>
        </p:txBody>
      </p:sp>
      <p:sp>
        <p:nvSpPr>
          <p:cNvPr id="3" name="Content Placeholder 2"/>
          <p:cNvSpPr>
            <a:spLocks noGrp="1"/>
          </p:cNvSpPr>
          <p:nvPr>
            <p:ph idx="1"/>
          </p:nvPr>
        </p:nvSpPr>
        <p:spPr>
          <a:xfrm>
            <a:off x="394570" y="1816274"/>
            <a:ext cx="2348629" cy="4584526"/>
          </a:xfrm>
        </p:spPr>
        <p:txBody>
          <a:bodyPr/>
          <a:lstStyle/>
          <a:p>
            <a:pPr marL="0" indent="0" algn="r">
              <a:buNone/>
            </a:pPr>
            <a:r>
              <a:rPr lang="en-US" dirty="0">
                <a:solidFill>
                  <a:schemeClr val="accent5"/>
                </a:solidFill>
              </a:rPr>
              <a:t>85% of women who screen positive for depressive symptoms and access services will report a 25% reduction in symptoms in 12 weeks (from first service contact). </a:t>
            </a:r>
          </a:p>
        </p:txBody>
      </p:sp>
      <p:pic>
        <p:nvPicPr>
          <p:cNvPr id="5" name="Picture 4" descr="File:MANNA &lt;strong&gt;Counseling&lt;/strong&gt;.jpg - Wikimedia Commons"/>
          <p:cNvPicPr>
            <a:picLocks noChangeAspect="1"/>
          </p:cNvPicPr>
          <p:nvPr/>
        </p:nvPicPr>
        <p:blipFill rotWithShape="1">
          <a:blip r:embed="rId3">
            <a:extLst>
              <a:ext uri="{28A0092B-C50C-407E-A947-70E740481C1C}">
                <a14:useLocalDpi xmlns:a14="http://schemas.microsoft.com/office/drawing/2010/main" val="0"/>
              </a:ext>
            </a:extLst>
          </a:blip>
          <a:srcRect l="13534" t="16617" r="9333"/>
          <a:stretch/>
        </p:blipFill>
        <p:spPr>
          <a:xfrm>
            <a:off x="2913555" y="1523999"/>
            <a:ext cx="6230445" cy="4488493"/>
          </a:xfrm>
          <a:prstGeom prst="rect">
            <a:avLst/>
          </a:prstGeom>
        </p:spPr>
      </p:pic>
    </p:spTree>
    <p:extLst>
      <p:ext uri="{BB962C8B-B14F-4D97-AF65-F5344CB8AC3E}">
        <p14:creationId xmlns:p14="http://schemas.microsoft.com/office/powerpoint/2010/main" val="246722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600" y="1028700"/>
            <a:ext cx="1737360" cy="12801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012517" y="5240020"/>
            <a:ext cx="1828800" cy="12801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a:stCxn id="4" idx="5"/>
          </p:cNvCxnSpPr>
          <p:nvPr/>
        </p:nvCxnSpPr>
        <p:spPr>
          <a:xfrm>
            <a:off x="1838530" y="2121385"/>
            <a:ext cx="5173987" cy="32634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36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600" y="10287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131050" y="5588000"/>
            <a:ext cx="155575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p:nvPr/>
        </p:nvCxnSpPr>
        <p:spPr>
          <a:xfrm>
            <a:off x="1098550" y="20574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62517" y="2667000"/>
            <a:ext cx="2349500" cy="1647390"/>
            <a:chOff x="275217" y="2755900"/>
            <a:chExt cx="2349500" cy="1647390"/>
          </a:xfrm>
          <a:noFill/>
        </p:grpSpPr>
        <p:sp>
          <p:nvSpPr>
            <p:cNvPr id="6" name="Diamond 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Accept Referral</a:t>
              </a:r>
            </a:p>
          </p:txBody>
        </p:sp>
        <p:cxnSp>
          <p:nvCxnSpPr>
            <p:cNvPr id="8" name="Straight Arrow Connector 7"/>
            <p:cNvCxnSpPr/>
            <p:nvPr/>
          </p:nvCxnSpPr>
          <p:spPr>
            <a:xfrm>
              <a:off x="1098550" y="3822700"/>
              <a:ext cx="0" cy="580590"/>
            </a:xfrm>
            <a:prstGeom prst="straightConnector1">
              <a:avLst/>
            </a:prstGeom>
            <a:grpFill/>
            <a:ln>
              <a:no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57967" y="3289300"/>
              <a:ext cx="666750" cy="0"/>
            </a:xfrm>
            <a:prstGeom prst="straightConnector1">
              <a:avLst/>
            </a:prstGeom>
            <a:grpFill/>
            <a:ln>
              <a:no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065" y="2989302"/>
              <a:ext cx="304892" cy="369332"/>
            </a:xfrm>
            <a:prstGeom prst="rect">
              <a:avLst/>
            </a:prstGeom>
            <a:grpFill/>
            <a:ln>
              <a:noFill/>
            </a:ln>
          </p:spPr>
          <p:txBody>
            <a:bodyPr wrap="none" rtlCol="0">
              <a:spAutoFit/>
            </a:bodyPr>
            <a:lstStyle/>
            <a:p>
              <a:r>
                <a:rPr lang="en-US" dirty="0">
                  <a:latin typeface="Calibri" panose="020F0502020204030204" pitchFamily="34" charset="0"/>
                </a:rPr>
                <a:t>Y</a:t>
              </a:r>
            </a:p>
          </p:txBody>
        </p:sp>
        <p:sp>
          <p:nvSpPr>
            <p:cNvPr id="13" name="TextBox 12"/>
            <p:cNvSpPr txBox="1"/>
            <p:nvPr/>
          </p:nvSpPr>
          <p:spPr>
            <a:xfrm rot="10800000" flipH="1" flipV="1">
              <a:off x="1085850" y="3928329"/>
              <a:ext cx="636165" cy="369332"/>
            </a:xfrm>
            <a:prstGeom prst="rect">
              <a:avLst/>
            </a:prstGeom>
            <a:grpFill/>
            <a:ln>
              <a:noFill/>
            </a:ln>
          </p:spPr>
          <p:txBody>
            <a:bodyPr wrap="square" rtlCol="0">
              <a:spAutoFit/>
            </a:bodyPr>
            <a:lstStyle/>
            <a:p>
              <a:r>
                <a:rPr lang="en-US" dirty="0">
                  <a:latin typeface="Calibri" panose="020F0502020204030204" pitchFamily="34" charset="0"/>
                </a:rPr>
                <a:t>N</a:t>
              </a:r>
            </a:p>
          </p:txBody>
        </p:sp>
      </p:grpSp>
    </p:spTree>
    <p:extLst>
      <p:ext uri="{BB962C8B-B14F-4D97-AF65-F5344CB8AC3E}">
        <p14:creationId xmlns:p14="http://schemas.microsoft.com/office/powerpoint/2010/main" val="44123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600" y="10287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131050" y="5588000"/>
            <a:ext cx="155575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p:nvPr/>
        </p:nvCxnSpPr>
        <p:spPr>
          <a:xfrm>
            <a:off x="1098550" y="20574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62517" y="2667000"/>
            <a:ext cx="2349500" cy="1647390"/>
            <a:chOff x="275217" y="2755900"/>
            <a:chExt cx="2349500" cy="1647390"/>
          </a:xfrm>
        </p:grpSpPr>
        <p:sp>
          <p:nvSpPr>
            <p:cNvPr id="6" name="Diamond 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Accept Referral</a:t>
              </a:r>
            </a:p>
          </p:txBody>
        </p:sp>
        <p:cxnSp>
          <p:nvCxnSpPr>
            <p:cNvPr id="8" name="Straight Arrow Connector 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065" y="2989302"/>
              <a:ext cx="304892" cy="369332"/>
            </a:xfrm>
            <a:prstGeom prst="rect">
              <a:avLst/>
            </a:prstGeom>
            <a:noFill/>
          </p:spPr>
          <p:txBody>
            <a:bodyPr wrap="none" rtlCol="0">
              <a:spAutoFit/>
            </a:bodyPr>
            <a:lstStyle/>
            <a:p>
              <a:r>
                <a:rPr lang="en-US" dirty="0">
                  <a:latin typeface="Calibri" panose="020F0502020204030204" pitchFamily="34" charset="0"/>
                </a:rPr>
                <a:t>Y</a:t>
              </a:r>
            </a:p>
          </p:txBody>
        </p:sp>
        <p:sp>
          <p:nvSpPr>
            <p:cNvPr id="13" name="TextBox 12"/>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
        <p:nvSpPr>
          <p:cNvPr id="3" name="Rectangle 2"/>
          <p:cNvSpPr/>
          <p:nvPr/>
        </p:nvSpPr>
        <p:spPr>
          <a:xfrm>
            <a:off x="457200" y="4314390"/>
            <a:ext cx="1361067" cy="952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continues to encourage mom to seek help</a:t>
            </a:r>
          </a:p>
        </p:txBody>
      </p:sp>
      <p:cxnSp>
        <p:nvCxnSpPr>
          <p:cNvPr id="12" name="Straight Arrow Connector 11"/>
          <p:cNvCxnSpPr/>
          <p:nvPr/>
        </p:nvCxnSpPr>
        <p:spPr>
          <a:xfrm flipV="1">
            <a:off x="762000" y="3594100"/>
            <a:ext cx="0" cy="7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58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CQI Training Overview</a:t>
            </a:r>
          </a:p>
        </p:txBody>
      </p:sp>
      <p:sp>
        <p:nvSpPr>
          <p:cNvPr id="3" name="Content Placeholder 2"/>
          <p:cNvSpPr>
            <a:spLocks noGrp="1"/>
          </p:cNvSpPr>
          <p:nvPr>
            <p:ph idx="1"/>
          </p:nvPr>
        </p:nvSpPr>
        <p:spPr>
          <a:xfrm>
            <a:off x="1257300" y="1466850"/>
            <a:ext cx="7562850" cy="4876800"/>
          </a:xfrm>
        </p:spPr>
        <p:txBody>
          <a:bodyPr>
            <a:noAutofit/>
          </a:bodyPr>
          <a:lstStyle/>
          <a:p>
            <a:pPr marL="0" indent="0">
              <a:lnSpc>
                <a:spcPts val="4000"/>
              </a:lnSpc>
              <a:spcBef>
                <a:spcPts val="0"/>
              </a:spcBef>
              <a:buNone/>
            </a:pPr>
            <a:r>
              <a:rPr lang="en-US" dirty="0">
                <a:solidFill>
                  <a:schemeClr val="bg1">
                    <a:lumMod val="75000"/>
                  </a:schemeClr>
                </a:solidFill>
              </a:rPr>
              <a:t>Introduction to CQI</a:t>
            </a:r>
          </a:p>
          <a:p>
            <a:pPr marL="0" indent="0">
              <a:lnSpc>
                <a:spcPts val="4000"/>
              </a:lnSpc>
              <a:spcBef>
                <a:spcPts val="0"/>
              </a:spcBef>
              <a:buNone/>
            </a:pPr>
            <a:r>
              <a:rPr lang="en-US" dirty="0">
                <a:solidFill>
                  <a:schemeClr val="bg1">
                    <a:lumMod val="75000"/>
                  </a:schemeClr>
                </a:solidFill>
              </a:rPr>
              <a:t>Using Data to Drive CQI and Identify Topics</a:t>
            </a:r>
          </a:p>
          <a:p>
            <a:pPr marL="0" indent="0">
              <a:lnSpc>
                <a:spcPts val="4000"/>
              </a:lnSpc>
              <a:spcBef>
                <a:spcPts val="0"/>
              </a:spcBef>
              <a:buNone/>
            </a:pPr>
            <a:r>
              <a:rPr lang="en-US" dirty="0">
                <a:solidFill>
                  <a:schemeClr val="bg1">
                    <a:lumMod val="75000"/>
                  </a:schemeClr>
                </a:solidFill>
              </a:rPr>
              <a:t>Creating the CQI Culture and Forming a Team</a:t>
            </a:r>
          </a:p>
          <a:p>
            <a:pPr marL="0" indent="0">
              <a:lnSpc>
                <a:spcPts val="4000"/>
              </a:lnSpc>
              <a:spcBef>
                <a:spcPts val="0"/>
              </a:spcBef>
              <a:buNone/>
            </a:pPr>
            <a:r>
              <a:rPr lang="en-US" dirty="0">
                <a:solidFill>
                  <a:schemeClr val="bg1">
                    <a:lumMod val="75000"/>
                  </a:schemeClr>
                </a:solidFill>
              </a:rPr>
              <a:t>Creating SMART Aims</a:t>
            </a:r>
          </a:p>
          <a:p>
            <a:pPr marL="0" indent="0">
              <a:lnSpc>
                <a:spcPts val="4000"/>
              </a:lnSpc>
              <a:spcBef>
                <a:spcPts val="0"/>
              </a:spcBef>
              <a:buNone/>
            </a:pPr>
            <a:r>
              <a:rPr lang="en-US" dirty="0">
                <a:solidFill>
                  <a:schemeClr val="bg1">
                    <a:lumMod val="75000"/>
                  </a:schemeClr>
                </a:solidFill>
              </a:rPr>
              <a:t>Understanding the PDSA Process &amp; Measurement</a:t>
            </a:r>
          </a:p>
          <a:p>
            <a:pPr marL="0" indent="0">
              <a:lnSpc>
                <a:spcPts val="4000"/>
              </a:lnSpc>
              <a:spcBef>
                <a:spcPts val="0"/>
              </a:spcBef>
              <a:buNone/>
            </a:pPr>
            <a:r>
              <a:rPr lang="en-US" sz="2600" b="1" dirty="0"/>
              <a:t>CQI Tools I: Process Maps</a:t>
            </a:r>
          </a:p>
          <a:p>
            <a:pPr marL="0" indent="0">
              <a:lnSpc>
                <a:spcPts val="4000"/>
              </a:lnSpc>
              <a:spcBef>
                <a:spcPts val="0"/>
              </a:spcBef>
              <a:buNone/>
            </a:pPr>
            <a:r>
              <a:rPr lang="en-US" dirty="0">
                <a:solidFill>
                  <a:schemeClr val="bg1">
                    <a:lumMod val="75000"/>
                  </a:schemeClr>
                </a:solidFill>
              </a:rPr>
              <a:t>CQI Tools II: Root Cause Analysis Tools</a:t>
            </a:r>
          </a:p>
          <a:p>
            <a:pPr marL="0" indent="0">
              <a:lnSpc>
                <a:spcPts val="4000"/>
              </a:lnSpc>
              <a:spcBef>
                <a:spcPts val="0"/>
              </a:spcBef>
              <a:buNone/>
            </a:pPr>
            <a:r>
              <a:rPr lang="en-US" dirty="0">
                <a:solidFill>
                  <a:schemeClr val="bg1">
                    <a:lumMod val="75000"/>
                  </a:schemeClr>
                </a:solidFill>
              </a:rPr>
              <a:t>CQI Tools III: Key Driver Diagrams</a:t>
            </a:r>
          </a:p>
          <a:p>
            <a:pPr marL="0" indent="0">
              <a:lnSpc>
                <a:spcPts val="4000"/>
              </a:lnSpc>
              <a:spcBef>
                <a:spcPts val="0"/>
              </a:spcBef>
              <a:buNone/>
            </a:pPr>
            <a:r>
              <a:rPr lang="en-US" dirty="0">
                <a:solidFill>
                  <a:schemeClr val="bg1">
                    <a:lumMod val="75000"/>
                  </a:schemeClr>
                </a:solidFill>
              </a:rPr>
              <a:t>Reliability Concepts and Sustaining Gains</a:t>
            </a: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a:p>
            <a:pPr marL="0" indent="0">
              <a:lnSpc>
                <a:spcPts val="4000"/>
              </a:lnSpc>
              <a:spcBef>
                <a:spcPts val="0"/>
              </a:spcBef>
              <a:buNone/>
            </a:pPr>
            <a:endParaRPr lang="en-US" sz="2600" dirty="0">
              <a:solidFill>
                <a:schemeClr val="bg1">
                  <a:lumMod val="75000"/>
                </a:schemeClr>
              </a:solidFill>
            </a:endParaRPr>
          </a:p>
        </p:txBody>
      </p:sp>
      <p:sp>
        <p:nvSpPr>
          <p:cNvPr id="5" name="Content Placeholder 2"/>
          <p:cNvSpPr txBox="1">
            <a:spLocks/>
          </p:cNvSpPr>
          <p:nvPr/>
        </p:nvSpPr>
        <p:spPr>
          <a:xfrm>
            <a:off x="609600" y="1524000"/>
            <a:ext cx="51435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accent5">
                    <a:lumMod val="75000"/>
                  </a:schemeClr>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accent5">
                    <a:lumMod val="75000"/>
                  </a:schemeClr>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accent5">
                    <a:lumMod val="75000"/>
                  </a:schemeClr>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accent5">
                    <a:lumMod val="75000"/>
                  </a:schemeClr>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accent5">
                    <a:lumMod val="75000"/>
                  </a:schemeClr>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ts val="4000"/>
              </a:lnSpc>
              <a:spcBef>
                <a:spcPts val="0"/>
              </a:spcBef>
              <a:buFont typeface="Arial" pitchFamily="34" charset="0"/>
              <a:buNone/>
            </a:pPr>
            <a:r>
              <a:rPr lang="en-US" sz="3600" b="1" dirty="0">
                <a:solidFill>
                  <a:schemeClr val="tx2">
                    <a:lumMod val="40000"/>
                    <a:lumOff val="60000"/>
                  </a:schemeClr>
                </a:solidFill>
              </a:rPr>
              <a:t>1</a:t>
            </a:r>
          </a:p>
          <a:p>
            <a:pPr marL="0" indent="0">
              <a:lnSpc>
                <a:spcPts val="4000"/>
              </a:lnSpc>
              <a:spcBef>
                <a:spcPts val="0"/>
              </a:spcBef>
              <a:buFont typeface="Arial" pitchFamily="34" charset="0"/>
              <a:buNone/>
            </a:pPr>
            <a:r>
              <a:rPr lang="en-US" sz="3600" b="1" dirty="0">
                <a:solidFill>
                  <a:schemeClr val="tx2">
                    <a:lumMod val="40000"/>
                    <a:lumOff val="60000"/>
                  </a:schemeClr>
                </a:solidFill>
              </a:rPr>
              <a:t>2</a:t>
            </a:r>
          </a:p>
          <a:p>
            <a:pPr marL="0" indent="0">
              <a:lnSpc>
                <a:spcPts val="4000"/>
              </a:lnSpc>
              <a:spcBef>
                <a:spcPts val="0"/>
              </a:spcBef>
              <a:buFont typeface="Arial" pitchFamily="34" charset="0"/>
              <a:buNone/>
            </a:pPr>
            <a:r>
              <a:rPr lang="en-US" sz="3600" b="1" dirty="0">
                <a:solidFill>
                  <a:schemeClr val="tx2">
                    <a:lumMod val="40000"/>
                    <a:lumOff val="60000"/>
                  </a:schemeClr>
                </a:solidFill>
              </a:rPr>
              <a:t>3</a:t>
            </a:r>
          </a:p>
          <a:p>
            <a:pPr marL="0" indent="0">
              <a:lnSpc>
                <a:spcPts val="4000"/>
              </a:lnSpc>
              <a:spcBef>
                <a:spcPts val="0"/>
              </a:spcBef>
              <a:buFont typeface="Arial" pitchFamily="34" charset="0"/>
              <a:buNone/>
            </a:pPr>
            <a:r>
              <a:rPr lang="en-US" sz="3600" b="1" dirty="0">
                <a:solidFill>
                  <a:schemeClr val="tx2">
                    <a:lumMod val="40000"/>
                    <a:lumOff val="60000"/>
                  </a:schemeClr>
                </a:solidFill>
              </a:rPr>
              <a:t>4</a:t>
            </a:r>
          </a:p>
          <a:p>
            <a:pPr marL="0" indent="0">
              <a:lnSpc>
                <a:spcPts val="4000"/>
              </a:lnSpc>
              <a:spcBef>
                <a:spcPts val="0"/>
              </a:spcBef>
              <a:buFont typeface="Arial" pitchFamily="34" charset="0"/>
              <a:buNone/>
            </a:pPr>
            <a:r>
              <a:rPr lang="en-US" sz="3600" b="1" dirty="0">
                <a:solidFill>
                  <a:schemeClr val="tx2">
                    <a:lumMod val="40000"/>
                    <a:lumOff val="60000"/>
                  </a:schemeClr>
                </a:solidFill>
              </a:rPr>
              <a:t>5</a:t>
            </a:r>
          </a:p>
          <a:p>
            <a:pPr marL="0" indent="0">
              <a:lnSpc>
                <a:spcPts val="4000"/>
              </a:lnSpc>
              <a:spcBef>
                <a:spcPts val="0"/>
              </a:spcBef>
              <a:buFont typeface="Arial" pitchFamily="34" charset="0"/>
              <a:buNone/>
            </a:pPr>
            <a:r>
              <a:rPr lang="en-US" sz="3600" b="1" dirty="0">
                <a:solidFill>
                  <a:schemeClr val="tx2">
                    <a:lumMod val="40000"/>
                    <a:lumOff val="60000"/>
                  </a:schemeClr>
                </a:solidFill>
              </a:rPr>
              <a:t>6</a:t>
            </a:r>
          </a:p>
          <a:p>
            <a:pPr marL="0" indent="0">
              <a:lnSpc>
                <a:spcPts val="4000"/>
              </a:lnSpc>
              <a:spcBef>
                <a:spcPts val="0"/>
              </a:spcBef>
              <a:buFont typeface="Arial" pitchFamily="34" charset="0"/>
              <a:buNone/>
            </a:pPr>
            <a:r>
              <a:rPr lang="en-US" sz="3600" b="1" dirty="0">
                <a:solidFill>
                  <a:schemeClr val="tx2">
                    <a:lumMod val="40000"/>
                    <a:lumOff val="60000"/>
                  </a:schemeClr>
                </a:solidFill>
              </a:rPr>
              <a:t>7</a:t>
            </a:r>
          </a:p>
          <a:p>
            <a:pPr marL="0" indent="0">
              <a:lnSpc>
                <a:spcPts val="4000"/>
              </a:lnSpc>
              <a:spcBef>
                <a:spcPts val="0"/>
              </a:spcBef>
              <a:buFont typeface="Arial" pitchFamily="34" charset="0"/>
              <a:buNone/>
            </a:pPr>
            <a:r>
              <a:rPr lang="en-US" sz="3600" b="1" dirty="0">
                <a:solidFill>
                  <a:schemeClr val="tx2">
                    <a:lumMod val="40000"/>
                    <a:lumOff val="60000"/>
                  </a:schemeClr>
                </a:solidFill>
              </a:rPr>
              <a:t>8</a:t>
            </a:r>
          </a:p>
          <a:p>
            <a:pPr marL="0" indent="0">
              <a:lnSpc>
                <a:spcPts val="4000"/>
              </a:lnSpc>
              <a:spcBef>
                <a:spcPts val="0"/>
              </a:spcBef>
              <a:buFont typeface="Arial" pitchFamily="34" charset="0"/>
              <a:buNone/>
            </a:pPr>
            <a:r>
              <a:rPr lang="en-US" sz="3600" b="1" dirty="0">
                <a:solidFill>
                  <a:schemeClr val="tx2">
                    <a:lumMod val="40000"/>
                    <a:lumOff val="60000"/>
                  </a:schemeClr>
                </a:solidFill>
              </a:rPr>
              <a:t>9</a:t>
            </a: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a:p>
            <a:pPr marL="0" indent="0">
              <a:lnSpc>
                <a:spcPts val="4000"/>
              </a:lnSpc>
              <a:spcBef>
                <a:spcPts val="0"/>
              </a:spcBef>
              <a:buFont typeface="Arial" pitchFamily="34" charset="0"/>
              <a:buNone/>
            </a:pPr>
            <a:endParaRPr lang="en-US" sz="3600" b="1" dirty="0">
              <a:solidFill>
                <a:schemeClr val="tx2">
                  <a:lumMod val="40000"/>
                  <a:lumOff val="60000"/>
                </a:schemeClr>
              </a:solidFill>
            </a:endParaRPr>
          </a:p>
        </p:txBody>
      </p:sp>
    </p:spTree>
    <p:extLst>
      <p:ext uri="{BB962C8B-B14F-4D97-AF65-F5344CB8AC3E}">
        <p14:creationId xmlns:p14="http://schemas.microsoft.com/office/powerpoint/2010/main" val="20238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600" y="10287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131050" y="5588000"/>
            <a:ext cx="155575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p:nvPr/>
        </p:nvCxnSpPr>
        <p:spPr>
          <a:xfrm>
            <a:off x="1098550" y="20574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62517" y="2667000"/>
            <a:ext cx="2349500" cy="1647390"/>
            <a:chOff x="275217" y="2755900"/>
            <a:chExt cx="2349500" cy="1647390"/>
          </a:xfrm>
        </p:grpSpPr>
        <p:sp>
          <p:nvSpPr>
            <p:cNvPr id="6" name="Diamond 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Accept Referral</a:t>
              </a:r>
            </a:p>
          </p:txBody>
        </p:sp>
        <p:cxnSp>
          <p:nvCxnSpPr>
            <p:cNvPr id="8" name="Straight Arrow Connector 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065" y="2989302"/>
              <a:ext cx="304892" cy="369332"/>
            </a:xfrm>
            <a:prstGeom prst="rect">
              <a:avLst/>
            </a:prstGeom>
            <a:noFill/>
          </p:spPr>
          <p:txBody>
            <a:bodyPr wrap="none" rtlCol="0">
              <a:spAutoFit/>
            </a:bodyPr>
            <a:lstStyle/>
            <a:p>
              <a:r>
                <a:rPr lang="en-US" dirty="0">
                  <a:latin typeface="Calibri" panose="020F0502020204030204" pitchFamily="34" charset="0"/>
                </a:rPr>
                <a:t>Y</a:t>
              </a:r>
            </a:p>
          </p:txBody>
        </p:sp>
        <p:sp>
          <p:nvSpPr>
            <p:cNvPr id="13" name="TextBox 12"/>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
        <p:nvSpPr>
          <p:cNvPr id="3" name="Rectangle 2"/>
          <p:cNvSpPr/>
          <p:nvPr/>
        </p:nvSpPr>
        <p:spPr>
          <a:xfrm>
            <a:off x="457200" y="4314390"/>
            <a:ext cx="1361067" cy="952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continues to encourage mother to seek help</a:t>
            </a:r>
          </a:p>
        </p:txBody>
      </p:sp>
      <p:cxnSp>
        <p:nvCxnSpPr>
          <p:cNvPr id="12" name="Straight Arrow Connector 11"/>
          <p:cNvCxnSpPr/>
          <p:nvPr/>
        </p:nvCxnSpPr>
        <p:spPr>
          <a:xfrm flipV="1">
            <a:off x="762000" y="3594100"/>
            <a:ext cx="0" cy="7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12017" y="2768341"/>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Mother calls to make appointment</a:t>
            </a:r>
          </a:p>
        </p:txBody>
      </p:sp>
    </p:spTree>
    <p:extLst>
      <p:ext uri="{BB962C8B-B14F-4D97-AF65-F5344CB8AC3E}">
        <p14:creationId xmlns:p14="http://schemas.microsoft.com/office/powerpoint/2010/main" val="1704799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600" y="10287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131050" y="5588000"/>
            <a:ext cx="155575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p:nvPr/>
        </p:nvCxnSpPr>
        <p:spPr>
          <a:xfrm>
            <a:off x="1098550" y="20574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62517" y="2667000"/>
            <a:ext cx="2349500" cy="1647390"/>
            <a:chOff x="275217" y="2755900"/>
            <a:chExt cx="2349500" cy="1647390"/>
          </a:xfrm>
        </p:grpSpPr>
        <p:sp>
          <p:nvSpPr>
            <p:cNvPr id="6" name="Diamond 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Accept Referral</a:t>
              </a:r>
            </a:p>
          </p:txBody>
        </p:sp>
        <p:cxnSp>
          <p:nvCxnSpPr>
            <p:cNvPr id="8" name="Straight Arrow Connector 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065" y="2989302"/>
              <a:ext cx="304892" cy="369332"/>
            </a:xfrm>
            <a:prstGeom prst="rect">
              <a:avLst/>
            </a:prstGeom>
            <a:noFill/>
          </p:spPr>
          <p:txBody>
            <a:bodyPr wrap="none" rtlCol="0">
              <a:spAutoFit/>
            </a:bodyPr>
            <a:lstStyle/>
            <a:p>
              <a:r>
                <a:rPr lang="en-US" dirty="0">
                  <a:latin typeface="Calibri" panose="020F0502020204030204" pitchFamily="34" charset="0"/>
                </a:rPr>
                <a:t>Y</a:t>
              </a:r>
            </a:p>
          </p:txBody>
        </p:sp>
        <p:sp>
          <p:nvSpPr>
            <p:cNvPr id="13" name="TextBox 12"/>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
        <p:nvSpPr>
          <p:cNvPr id="3" name="Rectangle 2"/>
          <p:cNvSpPr/>
          <p:nvPr/>
        </p:nvSpPr>
        <p:spPr>
          <a:xfrm>
            <a:off x="457200" y="4314390"/>
            <a:ext cx="1361067" cy="952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continues to encourage mother to seek help</a:t>
            </a:r>
          </a:p>
        </p:txBody>
      </p:sp>
      <p:cxnSp>
        <p:nvCxnSpPr>
          <p:cNvPr id="12" name="Straight Arrow Connector 11"/>
          <p:cNvCxnSpPr/>
          <p:nvPr/>
        </p:nvCxnSpPr>
        <p:spPr>
          <a:xfrm flipV="1">
            <a:off x="762000" y="3594100"/>
            <a:ext cx="0" cy="7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12017" y="2768341"/>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Mother calls to make appointment</a:t>
            </a:r>
          </a:p>
        </p:txBody>
      </p:sp>
      <p:grpSp>
        <p:nvGrpSpPr>
          <p:cNvPr id="15" name="Group 14"/>
          <p:cNvGrpSpPr/>
          <p:nvPr/>
        </p:nvGrpSpPr>
        <p:grpSpPr>
          <a:xfrm>
            <a:off x="4572000" y="2667000"/>
            <a:ext cx="2349500" cy="1647390"/>
            <a:chOff x="275217" y="2755900"/>
            <a:chExt cx="2349500" cy="1647390"/>
          </a:xfrm>
        </p:grpSpPr>
        <p:sp>
          <p:nvSpPr>
            <p:cNvPr id="16" name="Diamond 1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Appointment </a:t>
              </a:r>
            </a:p>
            <a:p>
              <a:pPr algn="ctr"/>
              <a:r>
                <a:rPr lang="en-US" sz="1400" b="1" dirty="0">
                  <a:latin typeface="Calibri" panose="020F0502020204030204" pitchFamily="34" charset="0"/>
                </a:rPr>
                <a:t>available</a:t>
              </a:r>
            </a:p>
          </p:txBody>
        </p:sp>
        <p:cxnSp>
          <p:nvCxnSpPr>
            <p:cNvPr id="17" name="Straight Arrow Connector 16"/>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22065" y="2989302"/>
              <a:ext cx="304892" cy="369332"/>
            </a:xfrm>
            <a:prstGeom prst="rect">
              <a:avLst/>
            </a:prstGeom>
            <a:noFill/>
          </p:spPr>
          <p:txBody>
            <a:bodyPr wrap="none" rtlCol="0">
              <a:spAutoFit/>
            </a:bodyPr>
            <a:lstStyle/>
            <a:p>
              <a:r>
                <a:rPr lang="en-US" dirty="0">
                  <a:latin typeface="Calibri" panose="020F0502020204030204" pitchFamily="34" charset="0"/>
                </a:rPr>
                <a:t>Y</a:t>
              </a:r>
            </a:p>
          </p:txBody>
        </p:sp>
        <p:sp>
          <p:nvSpPr>
            <p:cNvPr id="20" name="TextBox 19"/>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cxnSp>
        <p:nvCxnSpPr>
          <p:cNvPr id="22" name="Straight Arrow Connector 21"/>
          <p:cNvCxnSpPr/>
          <p:nvPr/>
        </p:nvCxnSpPr>
        <p:spPr>
          <a:xfrm>
            <a:off x="3869317" y="3213100"/>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44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600" y="10287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131050" y="5588000"/>
            <a:ext cx="155575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p:nvPr/>
        </p:nvCxnSpPr>
        <p:spPr>
          <a:xfrm>
            <a:off x="1098550" y="20574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62517" y="2667000"/>
            <a:ext cx="2349500" cy="1647390"/>
            <a:chOff x="275217" y="2755900"/>
            <a:chExt cx="2349500" cy="1647390"/>
          </a:xfrm>
        </p:grpSpPr>
        <p:sp>
          <p:nvSpPr>
            <p:cNvPr id="6" name="Diamond 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Accept Referral</a:t>
              </a:r>
            </a:p>
          </p:txBody>
        </p:sp>
        <p:cxnSp>
          <p:nvCxnSpPr>
            <p:cNvPr id="8" name="Straight Arrow Connector 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065" y="2989302"/>
              <a:ext cx="296876" cy="369332"/>
            </a:xfrm>
            <a:prstGeom prst="rect">
              <a:avLst/>
            </a:prstGeom>
            <a:noFill/>
          </p:spPr>
          <p:txBody>
            <a:bodyPr wrap="none" rtlCol="0">
              <a:spAutoFit/>
            </a:bodyPr>
            <a:lstStyle/>
            <a:p>
              <a:r>
                <a:rPr lang="en-US" dirty="0">
                  <a:latin typeface="Calibri" panose="020F0502020204030204" pitchFamily="34" charset="0"/>
                </a:rPr>
                <a:t>Y</a:t>
              </a:r>
            </a:p>
          </p:txBody>
        </p:sp>
        <p:sp>
          <p:nvSpPr>
            <p:cNvPr id="13" name="TextBox 12"/>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
        <p:nvSpPr>
          <p:cNvPr id="3" name="Rectangle 2"/>
          <p:cNvSpPr/>
          <p:nvPr/>
        </p:nvSpPr>
        <p:spPr>
          <a:xfrm>
            <a:off x="457200" y="4314390"/>
            <a:ext cx="1361067" cy="952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continues to encourage mother to seek help</a:t>
            </a:r>
          </a:p>
        </p:txBody>
      </p:sp>
      <p:cxnSp>
        <p:nvCxnSpPr>
          <p:cNvPr id="12" name="Straight Arrow Connector 11"/>
          <p:cNvCxnSpPr/>
          <p:nvPr/>
        </p:nvCxnSpPr>
        <p:spPr>
          <a:xfrm flipV="1">
            <a:off x="762000" y="3594100"/>
            <a:ext cx="0" cy="7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12017" y="2768341"/>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Mother calls to make appointment</a:t>
            </a:r>
          </a:p>
        </p:txBody>
      </p:sp>
      <p:grpSp>
        <p:nvGrpSpPr>
          <p:cNvPr id="15" name="Group 14"/>
          <p:cNvGrpSpPr/>
          <p:nvPr/>
        </p:nvGrpSpPr>
        <p:grpSpPr>
          <a:xfrm>
            <a:off x="4572000" y="2667000"/>
            <a:ext cx="2349500" cy="1647390"/>
            <a:chOff x="275217" y="2755900"/>
            <a:chExt cx="2349500" cy="1647390"/>
          </a:xfrm>
        </p:grpSpPr>
        <p:sp>
          <p:nvSpPr>
            <p:cNvPr id="16" name="Diamond 1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Appointment </a:t>
              </a:r>
            </a:p>
            <a:p>
              <a:pPr algn="ctr"/>
              <a:r>
                <a:rPr lang="en-US" sz="1400" b="1" dirty="0">
                  <a:latin typeface="Calibri" panose="020F0502020204030204" pitchFamily="34" charset="0"/>
                </a:rPr>
                <a:t>available</a:t>
              </a:r>
            </a:p>
          </p:txBody>
        </p:sp>
        <p:cxnSp>
          <p:nvCxnSpPr>
            <p:cNvPr id="17" name="Straight Arrow Connector 16"/>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22065" y="2989302"/>
              <a:ext cx="296876" cy="369332"/>
            </a:xfrm>
            <a:prstGeom prst="rect">
              <a:avLst/>
            </a:prstGeom>
            <a:noFill/>
          </p:spPr>
          <p:txBody>
            <a:bodyPr wrap="none" rtlCol="0">
              <a:spAutoFit/>
            </a:bodyPr>
            <a:lstStyle/>
            <a:p>
              <a:r>
                <a:rPr lang="en-US" dirty="0">
                  <a:latin typeface="Calibri" panose="020F0502020204030204" pitchFamily="34" charset="0"/>
                </a:rPr>
                <a:t>Y</a:t>
              </a:r>
            </a:p>
          </p:txBody>
        </p:sp>
        <p:sp>
          <p:nvSpPr>
            <p:cNvPr id="20" name="TextBox 19"/>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cxnSp>
        <p:nvCxnSpPr>
          <p:cNvPr id="22" name="Straight Arrow Connector 21"/>
          <p:cNvCxnSpPr/>
          <p:nvPr/>
        </p:nvCxnSpPr>
        <p:spPr>
          <a:xfrm>
            <a:off x="3869317" y="3213100"/>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53982" y="4306492"/>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refers to alternative MH provider</a:t>
            </a:r>
          </a:p>
        </p:txBody>
      </p:sp>
      <p:cxnSp>
        <p:nvCxnSpPr>
          <p:cNvPr id="24" name="Elbow Connector 23"/>
          <p:cNvCxnSpPr>
            <a:stCxn id="23" idx="1"/>
            <a:endCxn id="10" idx="2"/>
          </p:cNvCxnSpPr>
          <p:nvPr/>
        </p:nvCxnSpPr>
        <p:spPr>
          <a:xfrm rot="10800000">
            <a:off x="3240668" y="3707368"/>
            <a:ext cx="1513315" cy="10686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853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600" y="10287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131050" y="5588000"/>
            <a:ext cx="155575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p:nvPr/>
        </p:nvCxnSpPr>
        <p:spPr>
          <a:xfrm>
            <a:off x="1098550" y="20574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62517" y="2667000"/>
            <a:ext cx="2349500" cy="1647390"/>
            <a:chOff x="275217" y="2755900"/>
            <a:chExt cx="2349500" cy="1647390"/>
          </a:xfrm>
        </p:grpSpPr>
        <p:sp>
          <p:nvSpPr>
            <p:cNvPr id="6" name="Diamond 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Accept Referral</a:t>
              </a:r>
            </a:p>
          </p:txBody>
        </p:sp>
        <p:cxnSp>
          <p:nvCxnSpPr>
            <p:cNvPr id="8" name="Straight Arrow Connector 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065" y="2989302"/>
              <a:ext cx="296876" cy="369332"/>
            </a:xfrm>
            <a:prstGeom prst="rect">
              <a:avLst/>
            </a:prstGeom>
            <a:noFill/>
          </p:spPr>
          <p:txBody>
            <a:bodyPr wrap="none" rtlCol="0">
              <a:spAutoFit/>
            </a:bodyPr>
            <a:lstStyle/>
            <a:p>
              <a:r>
                <a:rPr lang="en-US" dirty="0">
                  <a:latin typeface="Calibri" panose="020F0502020204030204" pitchFamily="34" charset="0"/>
                </a:rPr>
                <a:t>Y</a:t>
              </a:r>
            </a:p>
          </p:txBody>
        </p:sp>
        <p:sp>
          <p:nvSpPr>
            <p:cNvPr id="13" name="TextBox 12"/>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
        <p:nvSpPr>
          <p:cNvPr id="3" name="Rectangle 2"/>
          <p:cNvSpPr/>
          <p:nvPr/>
        </p:nvSpPr>
        <p:spPr>
          <a:xfrm>
            <a:off x="457200" y="4314390"/>
            <a:ext cx="1361067" cy="952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continues to encourage mother to seek help</a:t>
            </a:r>
          </a:p>
        </p:txBody>
      </p:sp>
      <p:cxnSp>
        <p:nvCxnSpPr>
          <p:cNvPr id="12" name="Straight Arrow Connector 11"/>
          <p:cNvCxnSpPr/>
          <p:nvPr/>
        </p:nvCxnSpPr>
        <p:spPr>
          <a:xfrm flipV="1">
            <a:off x="762000" y="3594100"/>
            <a:ext cx="0" cy="7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12017" y="2768341"/>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Mother calls to make appointment</a:t>
            </a:r>
          </a:p>
        </p:txBody>
      </p:sp>
      <p:sp>
        <p:nvSpPr>
          <p:cNvPr id="16" name="Diamond 15"/>
          <p:cNvSpPr/>
          <p:nvPr/>
        </p:nvSpPr>
        <p:spPr>
          <a:xfrm>
            <a:off x="4572000" y="26670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Appointment </a:t>
            </a:r>
          </a:p>
          <a:p>
            <a:pPr algn="ctr"/>
            <a:r>
              <a:rPr lang="en-US" sz="1400" b="1" dirty="0">
                <a:latin typeface="Calibri" panose="020F0502020204030204" pitchFamily="34" charset="0"/>
              </a:rPr>
              <a:t>available</a:t>
            </a:r>
          </a:p>
        </p:txBody>
      </p:sp>
      <p:cxnSp>
        <p:nvCxnSpPr>
          <p:cNvPr id="17" name="Straight Arrow Connector 16"/>
          <p:cNvCxnSpPr/>
          <p:nvPr/>
        </p:nvCxnSpPr>
        <p:spPr>
          <a:xfrm>
            <a:off x="5395333" y="37338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52098" y="2393434"/>
            <a:ext cx="666750" cy="474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47921" y="2393434"/>
            <a:ext cx="324852" cy="369332"/>
          </a:xfrm>
          <a:prstGeom prst="rect">
            <a:avLst/>
          </a:prstGeom>
          <a:noFill/>
        </p:spPr>
        <p:txBody>
          <a:bodyPr wrap="square" rtlCol="0">
            <a:spAutoFit/>
          </a:bodyPr>
          <a:lstStyle/>
          <a:p>
            <a:r>
              <a:rPr lang="en-US" dirty="0">
                <a:latin typeface="Calibri" panose="020F0502020204030204" pitchFamily="34" charset="0"/>
              </a:rPr>
              <a:t>Y</a:t>
            </a:r>
          </a:p>
        </p:txBody>
      </p:sp>
      <p:sp>
        <p:nvSpPr>
          <p:cNvPr id="20" name="TextBox 19"/>
          <p:cNvSpPr txBox="1"/>
          <p:nvPr/>
        </p:nvSpPr>
        <p:spPr>
          <a:xfrm rot="10800000" flipH="1" flipV="1">
            <a:off x="5382633" y="3839429"/>
            <a:ext cx="636165" cy="369332"/>
          </a:xfrm>
          <a:prstGeom prst="rect">
            <a:avLst/>
          </a:prstGeom>
          <a:noFill/>
        </p:spPr>
        <p:txBody>
          <a:bodyPr wrap="square" rtlCol="0">
            <a:spAutoFit/>
          </a:bodyPr>
          <a:lstStyle/>
          <a:p>
            <a:r>
              <a:rPr lang="en-US" dirty="0">
                <a:latin typeface="Calibri" panose="020F0502020204030204" pitchFamily="34" charset="0"/>
              </a:rPr>
              <a:t>N</a:t>
            </a:r>
          </a:p>
        </p:txBody>
      </p:sp>
      <p:cxnSp>
        <p:nvCxnSpPr>
          <p:cNvPr id="22" name="Straight Arrow Connector 21"/>
          <p:cNvCxnSpPr/>
          <p:nvPr/>
        </p:nvCxnSpPr>
        <p:spPr>
          <a:xfrm>
            <a:off x="3869317" y="3213100"/>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53982" y="4306492"/>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refers to alternative MH provider</a:t>
            </a:r>
          </a:p>
        </p:txBody>
      </p:sp>
      <p:cxnSp>
        <p:nvCxnSpPr>
          <p:cNvPr id="24" name="Elbow Connector 23"/>
          <p:cNvCxnSpPr>
            <a:stCxn id="23" idx="1"/>
            <a:endCxn id="10" idx="2"/>
          </p:cNvCxnSpPr>
          <p:nvPr/>
        </p:nvCxnSpPr>
        <p:spPr>
          <a:xfrm rot="10800000">
            <a:off x="3240668" y="3707368"/>
            <a:ext cx="1513315" cy="10686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956300" y="1553010"/>
            <a:ext cx="2349500" cy="1647390"/>
            <a:chOff x="275217" y="2755900"/>
            <a:chExt cx="2349500" cy="1647390"/>
          </a:xfrm>
        </p:grpSpPr>
        <p:sp>
          <p:nvSpPr>
            <p:cNvPr id="27" name="Diamond 26"/>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Mother able to </a:t>
              </a:r>
            </a:p>
            <a:p>
              <a:pPr algn="ctr"/>
              <a:r>
                <a:rPr lang="en-US" sz="1400" b="1" dirty="0">
                  <a:latin typeface="Calibri" panose="020F0502020204030204" pitchFamily="34" charset="0"/>
                </a:rPr>
                <a:t>find ride</a:t>
              </a:r>
            </a:p>
          </p:txBody>
        </p:sp>
        <p:cxnSp>
          <p:nvCxnSpPr>
            <p:cNvPr id="28" name="Straight Arrow Connector 2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22065" y="2989302"/>
              <a:ext cx="296876" cy="369332"/>
            </a:xfrm>
            <a:prstGeom prst="rect">
              <a:avLst/>
            </a:prstGeom>
            <a:noFill/>
          </p:spPr>
          <p:txBody>
            <a:bodyPr wrap="none" rtlCol="0">
              <a:spAutoFit/>
            </a:bodyPr>
            <a:lstStyle/>
            <a:p>
              <a:r>
                <a:rPr lang="en-US" dirty="0">
                  <a:latin typeface="Calibri" panose="020F0502020204030204" pitchFamily="34" charset="0"/>
                </a:rPr>
                <a:t>Y</a:t>
              </a:r>
            </a:p>
          </p:txBody>
        </p:sp>
        <p:sp>
          <p:nvSpPr>
            <p:cNvPr id="31" name="TextBox 30"/>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Tree>
    <p:extLst>
      <p:ext uri="{BB962C8B-B14F-4D97-AF65-F5344CB8AC3E}">
        <p14:creationId xmlns:p14="http://schemas.microsoft.com/office/powerpoint/2010/main" val="396937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600" y="10287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131050" y="5588000"/>
            <a:ext cx="155575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p:nvPr/>
        </p:nvCxnSpPr>
        <p:spPr>
          <a:xfrm>
            <a:off x="1098550" y="20574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62517" y="2667000"/>
            <a:ext cx="2349500" cy="1647390"/>
            <a:chOff x="275217" y="2755900"/>
            <a:chExt cx="2349500" cy="1647390"/>
          </a:xfrm>
        </p:grpSpPr>
        <p:sp>
          <p:nvSpPr>
            <p:cNvPr id="6" name="Diamond 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Accept Referral</a:t>
              </a:r>
            </a:p>
          </p:txBody>
        </p:sp>
        <p:cxnSp>
          <p:nvCxnSpPr>
            <p:cNvPr id="8" name="Straight Arrow Connector 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065" y="2989302"/>
              <a:ext cx="296876" cy="369332"/>
            </a:xfrm>
            <a:prstGeom prst="rect">
              <a:avLst/>
            </a:prstGeom>
            <a:noFill/>
          </p:spPr>
          <p:txBody>
            <a:bodyPr wrap="none" rtlCol="0">
              <a:spAutoFit/>
            </a:bodyPr>
            <a:lstStyle/>
            <a:p>
              <a:r>
                <a:rPr lang="en-US" dirty="0">
                  <a:latin typeface="Calibri" panose="020F0502020204030204" pitchFamily="34" charset="0"/>
                </a:rPr>
                <a:t>Y</a:t>
              </a:r>
            </a:p>
          </p:txBody>
        </p:sp>
        <p:sp>
          <p:nvSpPr>
            <p:cNvPr id="13" name="TextBox 12"/>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
        <p:nvSpPr>
          <p:cNvPr id="3" name="Rectangle 2"/>
          <p:cNvSpPr/>
          <p:nvPr/>
        </p:nvSpPr>
        <p:spPr>
          <a:xfrm>
            <a:off x="457200" y="4314390"/>
            <a:ext cx="1361067" cy="952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continues to encourage mother to seek help</a:t>
            </a:r>
          </a:p>
        </p:txBody>
      </p:sp>
      <p:cxnSp>
        <p:nvCxnSpPr>
          <p:cNvPr id="12" name="Straight Arrow Connector 11"/>
          <p:cNvCxnSpPr/>
          <p:nvPr/>
        </p:nvCxnSpPr>
        <p:spPr>
          <a:xfrm flipV="1">
            <a:off x="762000" y="3594100"/>
            <a:ext cx="0" cy="7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12017" y="2768341"/>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Mother calls to make appointment</a:t>
            </a:r>
          </a:p>
        </p:txBody>
      </p:sp>
      <p:sp>
        <p:nvSpPr>
          <p:cNvPr id="16" name="Diamond 15"/>
          <p:cNvSpPr/>
          <p:nvPr/>
        </p:nvSpPr>
        <p:spPr>
          <a:xfrm>
            <a:off x="4572000" y="26670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Appointment </a:t>
            </a:r>
          </a:p>
          <a:p>
            <a:pPr algn="ctr"/>
            <a:r>
              <a:rPr lang="en-US" sz="1400" b="1" dirty="0">
                <a:latin typeface="Calibri" panose="020F0502020204030204" pitchFamily="34" charset="0"/>
              </a:rPr>
              <a:t>available</a:t>
            </a:r>
          </a:p>
        </p:txBody>
      </p:sp>
      <p:cxnSp>
        <p:nvCxnSpPr>
          <p:cNvPr id="17" name="Straight Arrow Connector 16"/>
          <p:cNvCxnSpPr/>
          <p:nvPr/>
        </p:nvCxnSpPr>
        <p:spPr>
          <a:xfrm>
            <a:off x="5395333" y="37338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752098" y="2393434"/>
            <a:ext cx="666750" cy="474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47921" y="2393434"/>
            <a:ext cx="324852" cy="369332"/>
          </a:xfrm>
          <a:prstGeom prst="rect">
            <a:avLst/>
          </a:prstGeom>
          <a:noFill/>
        </p:spPr>
        <p:txBody>
          <a:bodyPr wrap="square" rtlCol="0">
            <a:spAutoFit/>
          </a:bodyPr>
          <a:lstStyle/>
          <a:p>
            <a:r>
              <a:rPr lang="en-US" dirty="0">
                <a:latin typeface="Calibri" panose="020F0502020204030204" pitchFamily="34" charset="0"/>
              </a:rPr>
              <a:t>Y</a:t>
            </a:r>
          </a:p>
        </p:txBody>
      </p:sp>
      <p:sp>
        <p:nvSpPr>
          <p:cNvPr id="20" name="TextBox 19"/>
          <p:cNvSpPr txBox="1"/>
          <p:nvPr/>
        </p:nvSpPr>
        <p:spPr>
          <a:xfrm rot="10800000" flipH="1" flipV="1">
            <a:off x="5382633" y="3839429"/>
            <a:ext cx="636165" cy="369332"/>
          </a:xfrm>
          <a:prstGeom prst="rect">
            <a:avLst/>
          </a:prstGeom>
          <a:noFill/>
        </p:spPr>
        <p:txBody>
          <a:bodyPr wrap="square" rtlCol="0">
            <a:spAutoFit/>
          </a:bodyPr>
          <a:lstStyle/>
          <a:p>
            <a:r>
              <a:rPr lang="en-US" dirty="0">
                <a:latin typeface="Calibri" panose="020F0502020204030204" pitchFamily="34" charset="0"/>
              </a:rPr>
              <a:t>N</a:t>
            </a:r>
          </a:p>
        </p:txBody>
      </p:sp>
      <p:cxnSp>
        <p:nvCxnSpPr>
          <p:cNvPr id="22" name="Straight Arrow Connector 21"/>
          <p:cNvCxnSpPr/>
          <p:nvPr/>
        </p:nvCxnSpPr>
        <p:spPr>
          <a:xfrm>
            <a:off x="3869317" y="3213100"/>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53982" y="4306492"/>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refers to alternative MH provider</a:t>
            </a:r>
          </a:p>
        </p:txBody>
      </p:sp>
      <p:cxnSp>
        <p:nvCxnSpPr>
          <p:cNvPr id="24" name="Elbow Connector 23"/>
          <p:cNvCxnSpPr>
            <a:stCxn id="23" idx="1"/>
            <a:endCxn id="10" idx="2"/>
          </p:cNvCxnSpPr>
          <p:nvPr/>
        </p:nvCxnSpPr>
        <p:spPr>
          <a:xfrm rot="10800000">
            <a:off x="3240668" y="3707368"/>
            <a:ext cx="1513315" cy="10686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956300" y="1553010"/>
            <a:ext cx="2349500" cy="1647390"/>
            <a:chOff x="275217" y="2755900"/>
            <a:chExt cx="2349500" cy="1647390"/>
          </a:xfrm>
        </p:grpSpPr>
        <p:sp>
          <p:nvSpPr>
            <p:cNvPr id="27" name="Diamond 26"/>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Mother able to </a:t>
              </a:r>
            </a:p>
            <a:p>
              <a:pPr algn="ctr"/>
              <a:r>
                <a:rPr lang="en-US" sz="1400" b="1" dirty="0">
                  <a:latin typeface="Calibri" panose="020F0502020204030204" pitchFamily="34" charset="0"/>
                </a:rPr>
                <a:t>find ride</a:t>
              </a:r>
            </a:p>
          </p:txBody>
        </p:sp>
        <p:cxnSp>
          <p:nvCxnSpPr>
            <p:cNvPr id="28" name="Straight Arrow Connector 2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22065" y="2989302"/>
              <a:ext cx="296876" cy="369332"/>
            </a:xfrm>
            <a:prstGeom prst="rect">
              <a:avLst/>
            </a:prstGeom>
            <a:noFill/>
          </p:spPr>
          <p:txBody>
            <a:bodyPr wrap="none" rtlCol="0">
              <a:spAutoFit/>
            </a:bodyPr>
            <a:lstStyle/>
            <a:p>
              <a:r>
                <a:rPr lang="en-US" dirty="0">
                  <a:latin typeface="Calibri" panose="020F0502020204030204" pitchFamily="34" charset="0"/>
                </a:rPr>
                <a:t>Y</a:t>
              </a:r>
            </a:p>
          </p:txBody>
        </p:sp>
        <p:sp>
          <p:nvSpPr>
            <p:cNvPr id="31" name="TextBox 30"/>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
        <p:nvSpPr>
          <p:cNvPr id="32" name="Oval 31"/>
          <p:cNvSpPr/>
          <p:nvPr/>
        </p:nvSpPr>
        <p:spPr>
          <a:xfrm>
            <a:off x="6089813" y="32004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Does not access services</a:t>
            </a:r>
          </a:p>
        </p:txBody>
      </p:sp>
    </p:spTree>
    <p:extLst>
      <p:ext uri="{BB962C8B-B14F-4D97-AF65-F5344CB8AC3E}">
        <p14:creationId xmlns:p14="http://schemas.microsoft.com/office/powerpoint/2010/main" val="1148253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500" y="10287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131050" y="5588000"/>
            <a:ext cx="155575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p:nvPr/>
        </p:nvCxnSpPr>
        <p:spPr>
          <a:xfrm>
            <a:off x="933450" y="20574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97417" y="2667000"/>
            <a:ext cx="2349500" cy="1647390"/>
            <a:chOff x="275217" y="2755900"/>
            <a:chExt cx="2349500" cy="1647390"/>
          </a:xfrm>
        </p:grpSpPr>
        <p:sp>
          <p:nvSpPr>
            <p:cNvPr id="6" name="Diamond 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Accept Referral</a:t>
              </a:r>
            </a:p>
          </p:txBody>
        </p:sp>
        <p:cxnSp>
          <p:nvCxnSpPr>
            <p:cNvPr id="8" name="Straight Arrow Connector 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065" y="2989302"/>
              <a:ext cx="304892" cy="369332"/>
            </a:xfrm>
            <a:prstGeom prst="rect">
              <a:avLst/>
            </a:prstGeom>
            <a:noFill/>
          </p:spPr>
          <p:txBody>
            <a:bodyPr wrap="none" rtlCol="0">
              <a:spAutoFit/>
            </a:bodyPr>
            <a:lstStyle/>
            <a:p>
              <a:r>
                <a:rPr lang="en-US" dirty="0">
                  <a:latin typeface="Calibri" panose="020F0502020204030204" pitchFamily="34" charset="0"/>
                </a:rPr>
                <a:t>Y</a:t>
              </a:r>
            </a:p>
          </p:txBody>
        </p:sp>
        <p:sp>
          <p:nvSpPr>
            <p:cNvPr id="13" name="TextBox 12"/>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
        <p:nvSpPr>
          <p:cNvPr id="3" name="Rectangle 2"/>
          <p:cNvSpPr/>
          <p:nvPr/>
        </p:nvSpPr>
        <p:spPr>
          <a:xfrm>
            <a:off x="292100" y="4314390"/>
            <a:ext cx="1361067" cy="952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continues to encourage mother to seek help</a:t>
            </a:r>
          </a:p>
        </p:txBody>
      </p:sp>
      <p:cxnSp>
        <p:nvCxnSpPr>
          <p:cNvPr id="12" name="Straight Arrow Connector 11"/>
          <p:cNvCxnSpPr/>
          <p:nvPr/>
        </p:nvCxnSpPr>
        <p:spPr>
          <a:xfrm flipV="1">
            <a:off x="596900" y="3594100"/>
            <a:ext cx="0" cy="7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46917" y="2768341"/>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Mother calls to make appointment</a:t>
            </a:r>
          </a:p>
        </p:txBody>
      </p:sp>
      <p:sp>
        <p:nvSpPr>
          <p:cNvPr id="16" name="Diamond 15"/>
          <p:cNvSpPr/>
          <p:nvPr/>
        </p:nvSpPr>
        <p:spPr>
          <a:xfrm>
            <a:off x="4406900" y="26670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Appointment </a:t>
            </a:r>
          </a:p>
          <a:p>
            <a:pPr algn="ctr"/>
            <a:r>
              <a:rPr lang="en-US" sz="1400" b="1" dirty="0">
                <a:latin typeface="Calibri" panose="020F0502020204030204" pitchFamily="34" charset="0"/>
              </a:rPr>
              <a:t>available</a:t>
            </a:r>
          </a:p>
        </p:txBody>
      </p:sp>
      <p:cxnSp>
        <p:nvCxnSpPr>
          <p:cNvPr id="17" name="Straight Arrow Connector 16"/>
          <p:cNvCxnSpPr/>
          <p:nvPr/>
        </p:nvCxnSpPr>
        <p:spPr>
          <a:xfrm>
            <a:off x="5230233" y="37338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586998" y="2393434"/>
            <a:ext cx="666750" cy="474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82821" y="2393434"/>
            <a:ext cx="324852" cy="369332"/>
          </a:xfrm>
          <a:prstGeom prst="rect">
            <a:avLst/>
          </a:prstGeom>
          <a:noFill/>
        </p:spPr>
        <p:txBody>
          <a:bodyPr wrap="square" rtlCol="0">
            <a:spAutoFit/>
          </a:bodyPr>
          <a:lstStyle/>
          <a:p>
            <a:r>
              <a:rPr lang="en-US" dirty="0">
                <a:latin typeface="Calibri" panose="020F0502020204030204" pitchFamily="34" charset="0"/>
              </a:rPr>
              <a:t>Y</a:t>
            </a:r>
          </a:p>
        </p:txBody>
      </p:sp>
      <p:sp>
        <p:nvSpPr>
          <p:cNvPr id="20" name="TextBox 19"/>
          <p:cNvSpPr txBox="1"/>
          <p:nvPr/>
        </p:nvSpPr>
        <p:spPr>
          <a:xfrm rot="10800000" flipH="1" flipV="1">
            <a:off x="5217533" y="3839429"/>
            <a:ext cx="636165" cy="369332"/>
          </a:xfrm>
          <a:prstGeom prst="rect">
            <a:avLst/>
          </a:prstGeom>
          <a:noFill/>
        </p:spPr>
        <p:txBody>
          <a:bodyPr wrap="square" rtlCol="0">
            <a:spAutoFit/>
          </a:bodyPr>
          <a:lstStyle/>
          <a:p>
            <a:r>
              <a:rPr lang="en-US" dirty="0">
                <a:latin typeface="Calibri" panose="020F0502020204030204" pitchFamily="34" charset="0"/>
              </a:rPr>
              <a:t>N</a:t>
            </a:r>
          </a:p>
        </p:txBody>
      </p:sp>
      <p:cxnSp>
        <p:nvCxnSpPr>
          <p:cNvPr id="22" name="Straight Arrow Connector 21"/>
          <p:cNvCxnSpPr/>
          <p:nvPr/>
        </p:nvCxnSpPr>
        <p:spPr>
          <a:xfrm>
            <a:off x="3704217" y="3213100"/>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88882" y="4306492"/>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refers to alternative MH provider</a:t>
            </a:r>
          </a:p>
        </p:txBody>
      </p:sp>
      <p:cxnSp>
        <p:nvCxnSpPr>
          <p:cNvPr id="24" name="Elbow Connector 23"/>
          <p:cNvCxnSpPr>
            <a:stCxn id="23" idx="1"/>
            <a:endCxn id="10" idx="2"/>
          </p:cNvCxnSpPr>
          <p:nvPr/>
        </p:nvCxnSpPr>
        <p:spPr>
          <a:xfrm rot="10800000">
            <a:off x="3075568" y="3707368"/>
            <a:ext cx="1513315" cy="10686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Diamond 26"/>
          <p:cNvSpPr/>
          <p:nvPr/>
        </p:nvSpPr>
        <p:spPr>
          <a:xfrm>
            <a:off x="5791200" y="155301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Mother able to </a:t>
            </a:r>
          </a:p>
          <a:p>
            <a:pPr algn="ctr"/>
            <a:r>
              <a:rPr lang="en-US" sz="1400" b="1" dirty="0">
                <a:latin typeface="Calibri" panose="020F0502020204030204" pitchFamily="34" charset="0"/>
              </a:rPr>
              <a:t>find ride</a:t>
            </a:r>
          </a:p>
        </p:txBody>
      </p:sp>
      <p:cxnSp>
        <p:nvCxnSpPr>
          <p:cNvPr id="28" name="Straight Arrow Connector 27"/>
          <p:cNvCxnSpPr/>
          <p:nvPr/>
        </p:nvCxnSpPr>
        <p:spPr>
          <a:xfrm>
            <a:off x="6614533" y="261981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71058" y="2379372"/>
            <a:ext cx="607094" cy="44923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277851" y="2268658"/>
            <a:ext cx="304892" cy="369332"/>
          </a:xfrm>
          <a:prstGeom prst="rect">
            <a:avLst/>
          </a:prstGeom>
          <a:noFill/>
        </p:spPr>
        <p:txBody>
          <a:bodyPr wrap="none" rtlCol="0">
            <a:spAutoFit/>
          </a:bodyPr>
          <a:lstStyle/>
          <a:p>
            <a:r>
              <a:rPr lang="en-US" dirty="0">
                <a:latin typeface="Calibri" panose="020F0502020204030204" pitchFamily="34" charset="0"/>
              </a:rPr>
              <a:t>Y</a:t>
            </a:r>
          </a:p>
        </p:txBody>
      </p:sp>
      <p:sp>
        <p:nvSpPr>
          <p:cNvPr id="31" name="TextBox 30"/>
          <p:cNvSpPr txBox="1"/>
          <p:nvPr/>
        </p:nvSpPr>
        <p:spPr>
          <a:xfrm rot="10800000" flipH="1" flipV="1">
            <a:off x="6601833" y="2725439"/>
            <a:ext cx="636165" cy="369332"/>
          </a:xfrm>
          <a:prstGeom prst="rect">
            <a:avLst/>
          </a:prstGeom>
          <a:noFill/>
        </p:spPr>
        <p:txBody>
          <a:bodyPr wrap="square" rtlCol="0">
            <a:spAutoFit/>
          </a:bodyPr>
          <a:lstStyle/>
          <a:p>
            <a:r>
              <a:rPr lang="en-US" dirty="0">
                <a:latin typeface="Calibri" panose="020F0502020204030204" pitchFamily="34" charset="0"/>
              </a:rPr>
              <a:t>N</a:t>
            </a:r>
          </a:p>
        </p:txBody>
      </p:sp>
      <p:sp>
        <p:nvSpPr>
          <p:cNvPr id="32" name="Oval 31"/>
          <p:cNvSpPr/>
          <p:nvPr/>
        </p:nvSpPr>
        <p:spPr>
          <a:xfrm>
            <a:off x="5924713" y="32004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Does not access services</a:t>
            </a:r>
          </a:p>
        </p:txBody>
      </p:sp>
      <p:sp>
        <p:nvSpPr>
          <p:cNvPr id="33" name="Rectangle 32"/>
          <p:cNvSpPr/>
          <p:nvPr/>
        </p:nvSpPr>
        <p:spPr>
          <a:xfrm>
            <a:off x="7694522" y="2588317"/>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Mother  attends appointment</a:t>
            </a:r>
          </a:p>
        </p:txBody>
      </p:sp>
    </p:spTree>
    <p:extLst>
      <p:ext uri="{BB962C8B-B14F-4D97-AF65-F5344CB8AC3E}">
        <p14:creationId xmlns:p14="http://schemas.microsoft.com/office/powerpoint/2010/main" val="925750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90500" y="10287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Receive Referral</a:t>
            </a:r>
          </a:p>
        </p:txBody>
      </p:sp>
      <p:sp>
        <p:nvSpPr>
          <p:cNvPr id="5" name="Oval 4"/>
          <p:cNvSpPr/>
          <p:nvPr/>
        </p:nvSpPr>
        <p:spPr>
          <a:xfrm>
            <a:off x="7537450" y="5588000"/>
            <a:ext cx="155575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Access Services</a:t>
            </a:r>
          </a:p>
        </p:txBody>
      </p:sp>
      <p:cxnSp>
        <p:nvCxnSpPr>
          <p:cNvPr id="7" name="Straight Arrow Connector 6"/>
          <p:cNvCxnSpPr/>
          <p:nvPr/>
        </p:nvCxnSpPr>
        <p:spPr>
          <a:xfrm>
            <a:off x="933450" y="20574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97417" y="2667000"/>
            <a:ext cx="2349500" cy="1647390"/>
            <a:chOff x="275217" y="2755900"/>
            <a:chExt cx="2349500" cy="1647390"/>
          </a:xfrm>
        </p:grpSpPr>
        <p:sp>
          <p:nvSpPr>
            <p:cNvPr id="6" name="Diamond 5"/>
            <p:cNvSpPr/>
            <p:nvPr/>
          </p:nvSpPr>
          <p:spPr>
            <a:xfrm>
              <a:off x="275217" y="27559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Accept Referral</a:t>
              </a:r>
            </a:p>
          </p:txBody>
        </p:sp>
        <p:cxnSp>
          <p:nvCxnSpPr>
            <p:cNvPr id="8" name="Straight Arrow Connector 7"/>
            <p:cNvCxnSpPr/>
            <p:nvPr/>
          </p:nvCxnSpPr>
          <p:spPr>
            <a:xfrm>
              <a:off x="1098550" y="38227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57967" y="3289300"/>
              <a:ext cx="666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2065" y="2989302"/>
              <a:ext cx="304892" cy="369332"/>
            </a:xfrm>
            <a:prstGeom prst="rect">
              <a:avLst/>
            </a:prstGeom>
            <a:noFill/>
          </p:spPr>
          <p:txBody>
            <a:bodyPr wrap="none" rtlCol="0">
              <a:spAutoFit/>
            </a:bodyPr>
            <a:lstStyle/>
            <a:p>
              <a:r>
                <a:rPr lang="en-US" dirty="0">
                  <a:latin typeface="Calibri" panose="020F0502020204030204" pitchFamily="34" charset="0"/>
                </a:rPr>
                <a:t>Y</a:t>
              </a:r>
            </a:p>
          </p:txBody>
        </p:sp>
        <p:sp>
          <p:nvSpPr>
            <p:cNvPr id="13" name="TextBox 12"/>
            <p:cNvSpPr txBox="1"/>
            <p:nvPr/>
          </p:nvSpPr>
          <p:spPr>
            <a:xfrm rot="10800000" flipH="1" flipV="1">
              <a:off x="1085850" y="3928329"/>
              <a:ext cx="636165" cy="369332"/>
            </a:xfrm>
            <a:prstGeom prst="rect">
              <a:avLst/>
            </a:prstGeom>
            <a:noFill/>
          </p:spPr>
          <p:txBody>
            <a:bodyPr wrap="square" rtlCol="0">
              <a:spAutoFit/>
            </a:bodyPr>
            <a:lstStyle/>
            <a:p>
              <a:r>
                <a:rPr lang="en-US" dirty="0">
                  <a:latin typeface="Calibri" panose="020F0502020204030204" pitchFamily="34" charset="0"/>
                </a:rPr>
                <a:t>N</a:t>
              </a:r>
            </a:p>
          </p:txBody>
        </p:sp>
      </p:grpSp>
      <p:sp>
        <p:nvSpPr>
          <p:cNvPr id="3" name="Rectangle 2"/>
          <p:cNvSpPr/>
          <p:nvPr/>
        </p:nvSpPr>
        <p:spPr>
          <a:xfrm>
            <a:off x="292100" y="4314390"/>
            <a:ext cx="1361067" cy="952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continues to encourage mother to seek help</a:t>
            </a:r>
          </a:p>
        </p:txBody>
      </p:sp>
      <p:cxnSp>
        <p:nvCxnSpPr>
          <p:cNvPr id="12" name="Straight Arrow Connector 11"/>
          <p:cNvCxnSpPr/>
          <p:nvPr/>
        </p:nvCxnSpPr>
        <p:spPr>
          <a:xfrm flipV="1">
            <a:off x="596900" y="3594100"/>
            <a:ext cx="0" cy="720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446917" y="2768341"/>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Mother calls to make appointment</a:t>
            </a:r>
          </a:p>
        </p:txBody>
      </p:sp>
      <p:sp>
        <p:nvSpPr>
          <p:cNvPr id="16" name="Diamond 15"/>
          <p:cNvSpPr/>
          <p:nvPr/>
        </p:nvSpPr>
        <p:spPr>
          <a:xfrm>
            <a:off x="4406900" y="266700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Appointment </a:t>
            </a:r>
          </a:p>
          <a:p>
            <a:pPr algn="ctr"/>
            <a:r>
              <a:rPr lang="en-US" sz="1400" b="1" dirty="0">
                <a:latin typeface="Calibri" panose="020F0502020204030204" pitchFamily="34" charset="0"/>
              </a:rPr>
              <a:t>available</a:t>
            </a:r>
          </a:p>
        </p:txBody>
      </p:sp>
      <p:cxnSp>
        <p:nvCxnSpPr>
          <p:cNvPr id="17" name="Straight Arrow Connector 16"/>
          <p:cNvCxnSpPr/>
          <p:nvPr/>
        </p:nvCxnSpPr>
        <p:spPr>
          <a:xfrm>
            <a:off x="5230233" y="373380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586998" y="2393434"/>
            <a:ext cx="666750" cy="474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82821" y="2393434"/>
            <a:ext cx="324852" cy="369332"/>
          </a:xfrm>
          <a:prstGeom prst="rect">
            <a:avLst/>
          </a:prstGeom>
          <a:noFill/>
        </p:spPr>
        <p:txBody>
          <a:bodyPr wrap="square" rtlCol="0">
            <a:spAutoFit/>
          </a:bodyPr>
          <a:lstStyle/>
          <a:p>
            <a:r>
              <a:rPr lang="en-US" dirty="0">
                <a:latin typeface="Calibri" panose="020F0502020204030204" pitchFamily="34" charset="0"/>
              </a:rPr>
              <a:t>Y</a:t>
            </a:r>
          </a:p>
        </p:txBody>
      </p:sp>
      <p:sp>
        <p:nvSpPr>
          <p:cNvPr id="20" name="TextBox 19"/>
          <p:cNvSpPr txBox="1"/>
          <p:nvPr/>
        </p:nvSpPr>
        <p:spPr>
          <a:xfrm rot="10800000" flipH="1" flipV="1">
            <a:off x="5217533" y="3839429"/>
            <a:ext cx="636165" cy="369332"/>
          </a:xfrm>
          <a:prstGeom prst="rect">
            <a:avLst/>
          </a:prstGeom>
          <a:noFill/>
        </p:spPr>
        <p:txBody>
          <a:bodyPr wrap="square" rtlCol="0">
            <a:spAutoFit/>
          </a:bodyPr>
          <a:lstStyle/>
          <a:p>
            <a:r>
              <a:rPr lang="en-US" dirty="0">
                <a:latin typeface="Calibri" panose="020F0502020204030204" pitchFamily="34" charset="0"/>
              </a:rPr>
              <a:t>N</a:t>
            </a:r>
          </a:p>
        </p:txBody>
      </p:sp>
      <p:cxnSp>
        <p:nvCxnSpPr>
          <p:cNvPr id="22" name="Straight Arrow Connector 21"/>
          <p:cNvCxnSpPr/>
          <p:nvPr/>
        </p:nvCxnSpPr>
        <p:spPr>
          <a:xfrm>
            <a:off x="3704217" y="3213100"/>
            <a:ext cx="64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88882" y="4306492"/>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HV refers to alternative MH provider</a:t>
            </a:r>
          </a:p>
        </p:txBody>
      </p:sp>
      <p:cxnSp>
        <p:nvCxnSpPr>
          <p:cNvPr id="24" name="Elbow Connector 23"/>
          <p:cNvCxnSpPr>
            <a:stCxn id="23" idx="1"/>
            <a:endCxn id="10" idx="2"/>
          </p:cNvCxnSpPr>
          <p:nvPr/>
        </p:nvCxnSpPr>
        <p:spPr>
          <a:xfrm rot="10800000">
            <a:off x="3075568" y="3707368"/>
            <a:ext cx="1513315" cy="10686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Diamond 26"/>
          <p:cNvSpPr/>
          <p:nvPr/>
        </p:nvSpPr>
        <p:spPr>
          <a:xfrm>
            <a:off x="5791200" y="1553010"/>
            <a:ext cx="1682750" cy="1092200"/>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b="1" dirty="0">
                <a:latin typeface="Calibri" panose="020F0502020204030204" pitchFamily="34" charset="0"/>
              </a:rPr>
              <a:t>Mother able to </a:t>
            </a:r>
          </a:p>
          <a:p>
            <a:pPr algn="ctr"/>
            <a:r>
              <a:rPr lang="en-US" sz="1400" b="1" dirty="0">
                <a:latin typeface="Calibri" panose="020F0502020204030204" pitchFamily="34" charset="0"/>
              </a:rPr>
              <a:t>find ride</a:t>
            </a:r>
          </a:p>
        </p:txBody>
      </p:sp>
      <p:cxnSp>
        <p:nvCxnSpPr>
          <p:cNvPr id="28" name="Straight Arrow Connector 27"/>
          <p:cNvCxnSpPr/>
          <p:nvPr/>
        </p:nvCxnSpPr>
        <p:spPr>
          <a:xfrm>
            <a:off x="6614533" y="2619810"/>
            <a:ext cx="0" cy="580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71058" y="2379372"/>
            <a:ext cx="607094" cy="44923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277851" y="2268658"/>
            <a:ext cx="304892" cy="369332"/>
          </a:xfrm>
          <a:prstGeom prst="rect">
            <a:avLst/>
          </a:prstGeom>
          <a:noFill/>
        </p:spPr>
        <p:txBody>
          <a:bodyPr wrap="none" rtlCol="0">
            <a:spAutoFit/>
          </a:bodyPr>
          <a:lstStyle/>
          <a:p>
            <a:r>
              <a:rPr lang="en-US" dirty="0">
                <a:latin typeface="Calibri" panose="020F0502020204030204" pitchFamily="34" charset="0"/>
              </a:rPr>
              <a:t>Y</a:t>
            </a:r>
          </a:p>
        </p:txBody>
      </p:sp>
      <p:sp>
        <p:nvSpPr>
          <p:cNvPr id="31" name="TextBox 30"/>
          <p:cNvSpPr txBox="1"/>
          <p:nvPr/>
        </p:nvSpPr>
        <p:spPr>
          <a:xfrm rot="10800000" flipH="1" flipV="1">
            <a:off x="6601833" y="2725439"/>
            <a:ext cx="636165" cy="369332"/>
          </a:xfrm>
          <a:prstGeom prst="rect">
            <a:avLst/>
          </a:prstGeom>
          <a:noFill/>
        </p:spPr>
        <p:txBody>
          <a:bodyPr wrap="square" rtlCol="0">
            <a:spAutoFit/>
          </a:bodyPr>
          <a:lstStyle/>
          <a:p>
            <a:r>
              <a:rPr lang="en-US" dirty="0">
                <a:latin typeface="Calibri" panose="020F0502020204030204" pitchFamily="34" charset="0"/>
              </a:rPr>
              <a:t>N</a:t>
            </a:r>
          </a:p>
        </p:txBody>
      </p:sp>
      <p:sp>
        <p:nvSpPr>
          <p:cNvPr id="32" name="Oval 31"/>
          <p:cNvSpPr/>
          <p:nvPr/>
        </p:nvSpPr>
        <p:spPr>
          <a:xfrm>
            <a:off x="5924713" y="3200400"/>
            <a:ext cx="1460500" cy="101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Does not access services</a:t>
            </a:r>
          </a:p>
        </p:txBody>
      </p:sp>
      <p:sp>
        <p:nvSpPr>
          <p:cNvPr id="33" name="Rectangle 32"/>
          <p:cNvSpPr/>
          <p:nvPr/>
        </p:nvSpPr>
        <p:spPr>
          <a:xfrm>
            <a:off x="7694522" y="2588317"/>
            <a:ext cx="1257300" cy="9390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Calibri" panose="020F0502020204030204" pitchFamily="34" charset="0"/>
              </a:rPr>
              <a:t>Mother attends appointment</a:t>
            </a:r>
          </a:p>
        </p:txBody>
      </p:sp>
      <p:cxnSp>
        <p:nvCxnSpPr>
          <p:cNvPr id="21" name="Straight Arrow Connector 20"/>
          <p:cNvCxnSpPr>
            <a:stCxn id="33" idx="2"/>
          </p:cNvCxnSpPr>
          <p:nvPr/>
        </p:nvCxnSpPr>
        <p:spPr>
          <a:xfrm flipH="1">
            <a:off x="8318500" y="3527344"/>
            <a:ext cx="4672" cy="2060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45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437" y="445043"/>
            <a:ext cx="8229600" cy="990600"/>
          </a:xfrm>
        </p:spPr>
        <p:txBody>
          <a:bodyPr/>
          <a:lstStyle/>
          <a:p>
            <a:r>
              <a:rPr lang="en-US" dirty="0"/>
              <a:t>Process Mapping Activity</a:t>
            </a:r>
          </a:p>
        </p:txBody>
      </p:sp>
      <p:grpSp>
        <p:nvGrpSpPr>
          <p:cNvPr id="4" name="Group 3"/>
          <p:cNvGrpSpPr/>
          <p:nvPr/>
        </p:nvGrpSpPr>
        <p:grpSpPr>
          <a:xfrm>
            <a:off x="7906258" y="152400"/>
            <a:ext cx="1161542" cy="1110343"/>
            <a:chOff x="8077200" y="152400"/>
            <a:chExt cx="1161542" cy="1110343"/>
          </a:xfrm>
        </p:grpSpPr>
        <p:sp>
          <p:nvSpPr>
            <p:cNvPr id="5" name="Oval 4"/>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grpSp>
        <p:nvGrpSpPr>
          <p:cNvPr id="36" name="Group 35"/>
          <p:cNvGrpSpPr/>
          <p:nvPr/>
        </p:nvGrpSpPr>
        <p:grpSpPr>
          <a:xfrm>
            <a:off x="877437" y="1322789"/>
            <a:ext cx="7554024" cy="5012702"/>
            <a:chOff x="877437" y="1322789"/>
            <a:chExt cx="7554024" cy="5012702"/>
          </a:xfrm>
        </p:grpSpPr>
        <p:sp>
          <p:nvSpPr>
            <p:cNvPr id="37" name="Rectangle 36"/>
            <p:cNvSpPr/>
            <p:nvPr/>
          </p:nvSpPr>
          <p:spPr>
            <a:xfrm>
              <a:off x="877437" y="1322789"/>
              <a:ext cx="7554024" cy="501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38" name="Rectangle 37"/>
            <p:cNvSpPr/>
            <p:nvPr/>
          </p:nvSpPr>
          <p:spPr>
            <a:xfrm>
              <a:off x="1934513" y="3394726"/>
              <a:ext cx="1429415" cy="8417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STEP IN PROCESS</a:t>
              </a:r>
            </a:p>
          </p:txBody>
        </p:sp>
        <p:sp>
          <p:nvSpPr>
            <p:cNvPr id="39" name="Oval 38"/>
            <p:cNvSpPr/>
            <p:nvPr/>
          </p:nvSpPr>
          <p:spPr>
            <a:xfrm>
              <a:off x="1793323" y="1571030"/>
              <a:ext cx="1707866" cy="11326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START/ END POINT</a:t>
              </a:r>
            </a:p>
          </p:txBody>
        </p:sp>
        <p:sp>
          <p:nvSpPr>
            <p:cNvPr id="40" name="Cloud 39"/>
            <p:cNvSpPr/>
            <p:nvPr/>
          </p:nvSpPr>
          <p:spPr>
            <a:xfrm>
              <a:off x="1793323" y="4927463"/>
              <a:ext cx="2022913" cy="1147294"/>
            </a:xfrm>
            <a:prstGeom prst="clou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UNCLEAR STEP</a:t>
              </a:r>
            </a:p>
          </p:txBody>
        </p:sp>
        <p:grpSp>
          <p:nvGrpSpPr>
            <p:cNvPr id="41" name="Group 40"/>
            <p:cNvGrpSpPr/>
            <p:nvPr/>
          </p:nvGrpSpPr>
          <p:grpSpPr>
            <a:xfrm>
              <a:off x="4286984" y="5222970"/>
              <a:ext cx="2333123" cy="594047"/>
              <a:chOff x="3873399" y="5110208"/>
              <a:chExt cx="2333123" cy="594047"/>
            </a:xfrm>
          </p:grpSpPr>
          <p:cxnSp>
            <p:nvCxnSpPr>
              <p:cNvPr id="42" name="Straight Arrow Connector 41"/>
              <p:cNvCxnSpPr/>
              <p:nvPr/>
            </p:nvCxnSpPr>
            <p:spPr>
              <a:xfrm>
                <a:off x="3984459" y="5110208"/>
                <a:ext cx="1150018" cy="3213"/>
              </a:xfrm>
              <a:prstGeom prst="straightConnector1">
                <a:avLst/>
              </a:prstGeom>
              <a:ln w="666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73399" y="5334923"/>
                <a:ext cx="2333123" cy="369332"/>
              </a:xfrm>
              <a:prstGeom prst="rect">
                <a:avLst/>
              </a:prstGeom>
              <a:noFill/>
            </p:spPr>
            <p:txBody>
              <a:bodyPr wrap="square" rtlCol="0">
                <a:spAutoFit/>
              </a:bodyPr>
              <a:lstStyle/>
              <a:p>
                <a:r>
                  <a:rPr lang="en-US" b="1" dirty="0">
                    <a:solidFill>
                      <a:schemeClr val="bg1"/>
                    </a:solidFill>
                    <a:latin typeface="Calibri" panose="020F0502020204030204" pitchFamily="34" charset="0"/>
                  </a:rPr>
                  <a:t>CONNECTOR</a:t>
                </a:r>
              </a:p>
            </p:txBody>
          </p:sp>
        </p:grpSp>
      </p:grpSp>
      <p:sp>
        <p:nvSpPr>
          <p:cNvPr id="44" name="Flowchart: Document 43">
            <a:extLst/>
          </p:cNvPr>
          <p:cNvSpPr/>
          <p:nvPr/>
        </p:nvSpPr>
        <p:spPr>
          <a:xfrm>
            <a:off x="4789993" y="4498065"/>
            <a:ext cx="2300862" cy="1433879"/>
          </a:xfrm>
          <a:prstGeom prst="flowChartDocumen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rPr>
              <a:t>DOCUMENTATION</a:t>
            </a:r>
          </a:p>
        </p:txBody>
      </p:sp>
      <p:grpSp>
        <p:nvGrpSpPr>
          <p:cNvPr id="45" name="Group 44">
            <a:extLst/>
          </p:cNvPr>
          <p:cNvGrpSpPr/>
          <p:nvPr/>
        </p:nvGrpSpPr>
        <p:grpSpPr>
          <a:xfrm>
            <a:off x="4677943" y="1421411"/>
            <a:ext cx="2576764" cy="2610349"/>
            <a:chOff x="3763880" y="1759096"/>
            <a:chExt cx="2576764" cy="2610349"/>
          </a:xfrm>
        </p:grpSpPr>
        <p:grpSp>
          <p:nvGrpSpPr>
            <p:cNvPr id="46" name="Group 45">
              <a:extLst/>
            </p:cNvPr>
            <p:cNvGrpSpPr/>
            <p:nvPr/>
          </p:nvGrpSpPr>
          <p:grpSpPr>
            <a:xfrm>
              <a:off x="3763880" y="1759096"/>
              <a:ext cx="1704474" cy="1922568"/>
              <a:chOff x="3763880" y="1759096"/>
              <a:chExt cx="1704474" cy="1922568"/>
            </a:xfrm>
          </p:grpSpPr>
          <p:sp>
            <p:nvSpPr>
              <p:cNvPr id="51" name="Diamond 50">
                <a:extLst/>
              </p:cNvPr>
              <p:cNvSpPr/>
              <p:nvPr/>
            </p:nvSpPr>
            <p:spPr>
              <a:xfrm>
                <a:off x="3763880" y="1759096"/>
                <a:ext cx="1704474" cy="1922568"/>
              </a:xfrm>
              <a:prstGeom prst="diamond">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endParaRPr>
              </a:p>
            </p:txBody>
          </p:sp>
          <p:sp>
            <p:nvSpPr>
              <p:cNvPr id="52" name="TextBox 51">
                <a:extLst/>
              </p:cNvPr>
              <p:cNvSpPr txBox="1"/>
              <p:nvPr/>
            </p:nvSpPr>
            <p:spPr>
              <a:xfrm>
                <a:off x="3888206" y="2397214"/>
                <a:ext cx="1455821"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rPr>
                  <a:t>DECISION POINT</a:t>
                </a:r>
              </a:p>
            </p:txBody>
          </p:sp>
        </p:grpSp>
        <p:cxnSp>
          <p:nvCxnSpPr>
            <p:cNvPr id="47" name="Straight Arrow Connector 46">
              <a:extLst/>
            </p:cNvPr>
            <p:cNvCxnSpPr/>
            <p:nvPr/>
          </p:nvCxnSpPr>
          <p:spPr>
            <a:xfrm>
              <a:off x="4616116" y="3647551"/>
              <a:ext cx="0" cy="721894"/>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p:cNvPr>
            <p:cNvCxnSpPr/>
            <p:nvPr/>
          </p:nvCxnSpPr>
          <p:spPr>
            <a:xfrm>
              <a:off x="5468354" y="2707903"/>
              <a:ext cx="844214" cy="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p:cNvPr>
            <p:cNvSpPr txBox="1"/>
            <p:nvPr/>
          </p:nvSpPr>
          <p:spPr>
            <a:xfrm>
              <a:off x="4616116" y="3648679"/>
              <a:ext cx="727911" cy="369332"/>
            </a:xfrm>
            <a:prstGeom prst="rect">
              <a:avLst/>
            </a:prstGeom>
            <a:noFill/>
          </p:spPr>
          <p:txBody>
            <a:bodyPr wrap="square" rtlCol="0">
              <a:spAutoFit/>
            </a:bodyPr>
            <a:lstStyle/>
            <a:p>
              <a:r>
                <a:rPr lang="en-US" b="1" dirty="0">
                  <a:solidFill>
                    <a:schemeClr val="accent5"/>
                  </a:solidFill>
                  <a:latin typeface="Calibri" panose="020F0502020204030204" pitchFamily="34" charset="0"/>
                </a:rPr>
                <a:t>N</a:t>
              </a:r>
            </a:p>
          </p:txBody>
        </p:sp>
        <p:sp>
          <p:nvSpPr>
            <p:cNvPr id="50" name="TextBox 49">
              <a:extLst/>
            </p:cNvPr>
            <p:cNvSpPr txBox="1"/>
            <p:nvPr/>
          </p:nvSpPr>
          <p:spPr>
            <a:xfrm>
              <a:off x="5612733" y="2727682"/>
              <a:ext cx="727911" cy="369332"/>
            </a:xfrm>
            <a:prstGeom prst="rect">
              <a:avLst/>
            </a:prstGeom>
            <a:noFill/>
          </p:spPr>
          <p:txBody>
            <a:bodyPr wrap="square" rtlCol="0">
              <a:spAutoFit/>
            </a:bodyPr>
            <a:lstStyle/>
            <a:p>
              <a:r>
                <a:rPr lang="en-US" b="1" dirty="0">
                  <a:solidFill>
                    <a:schemeClr val="accent5"/>
                  </a:solidFill>
                  <a:latin typeface="Calibri" panose="020F0502020204030204" pitchFamily="34" charset="0"/>
                </a:rPr>
                <a:t>Y</a:t>
              </a:r>
            </a:p>
          </p:txBody>
        </p:sp>
      </p:grpSp>
    </p:spTree>
    <p:extLst>
      <p:ext uri="{BB962C8B-B14F-4D97-AF65-F5344CB8AC3E}">
        <p14:creationId xmlns:p14="http://schemas.microsoft.com/office/powerpoint/2010/main" val="154075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Mapping Activity Debrief</a:t>
            </a:r>
          </a:p>
        </p:txBody>
      </p:sp>
      <p:sp>
        <p:nvSpPr>
          <p:cNvPr id="3" name="Content Placeholder 2"/>
          <p:cNvSpPr>
            <a:spLocks noGrp="1"/>
          </p:cNvSpPr>
          <p:nvPr>
            <p:ph idx="1"/>
          </p:nvPr>
        </p:nvSpPr>
        <p:spPr/>
        <p:txBody>
          <a:bodyPr/>
          <a:lstStyle/>
          <a:p>
            <a:r>
              <a:rPr lang="en-US" dirty="0"/>
              <a:t>How did you limit your scope?</a:t>
            </a:r>
          </a:p>
          <a:p>
            <a:r>
              <a:rPr lang="en-US" dirty="0"/>
              <a:t>Did you have the right people on your team to map the process? If not, who was missing?</a:t>
            </a:r>
          </a:p>
          <a:p>
            <a:r>
              <a:rPr lang="en-US" dirty="0"/>
              <a:t>Did the process map help to identify problem areas in the process?</a:t>
            </a:r>
          </a:p>
          <a:p>
            <a:r>
              <a:rPr lang="en-US" dirty="0"/>
              <a:t>How would you use this process map to develop change strategies?</a:t>
            </a:r>
          </a:p>
          <a:p>
            <a:endParaRPr lang="en-US" dirty="0"/>
          </a:p>
        </p:txBody>
      </p:sp>
      <p:grpSp>
        <p:nvGrpSpPr>
          <p:cNvPr id="4" name="Group 3"/>
          <p:cNvGrpSpPr/>
          <p:nvPr/>
        </p:nvGrpSpPr>
        <p:grpSpPr>
          <a:xfrm>
            <a:off x="7906258" y="152400"/>
            <a:ext cx="1161542" cy="1110343"/>
            <a:chOff x="8077200" y="152400"/>
            <a:chExt cx="1161542" cy="1110343"/>
          </a:xfrm>
        </p:grpSpPr>
        <p:sp>
          <p:nvSpPr>
            <p:cNvPr id="5" name="Oval 4"/>
            <p:cNvSpPr/>
            <p:nvPr/>
          </p:nvSpPr>
          <p:spPr>
            <a:xfrm>
              <a:off x="8077200" y="152400"/>
              <a:ext cx="1161542" cy="111034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2" y="304800"/>
              <a:ext cx="713915" cy="713915"/>
            </a:xfrm>
            <a:prstGeom prst="rect">
              <a:avLst/>
            </a:prstGeom>
          </p:spPr>
        </p:pic>
      </p:grpSp>
    </p:spTree>
    <p:extLst>
      <p:ext uri="{BB962C8B-B14F-4D97-AF65-F5344CB8AC3E}">
        <p14:creationId xmlns:p14="http://schemas.microsoft.com/office/powerpoint/2010/main" val="4167277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0440" y="1524000"/>
            <a:ext cx="4892040" cy="4876800"/>
          </a:xfrm>
        </p:spPr>
        <p:txBody>
          <a:bodyPr>
            <a:normAutofit/>
          </a:bodyPr>
          <a:lstStyle/>
          <a:p>
            <a:pPr marL="514350" indent="-514350">
              <a:buFont typeface="+mj-lt"/>
              <a:buAutoNum type="arabicPeriod"/>
            </a:pPr>
            <a:r>
              <a:rPr lang="en-US" dirty="0">
                <a:solidFill>
                  <a:schemeClr val="accent5"/>
                </a:solidFill>
              </a:rPr>
              <a:t>Process maps are a useful tool to understand the steps in a process.</a:t>
            </a:r>
          </a:p>
          <a:p>
            <a:pPr marL="514350" indent="-514350">
              <a:buFont typeface="+mj-lt"/>
              <a:buAutoNum type="arabicPeriod"/>
            </a:pPr>
            <a:r>
              <a:rPr lang="en-US" dirty="0">
                <a:solidFill>
                  <a:schemeClr val="accent5"/>
                </a:solidFill>
              </a:rPr>
              <a:t>Start process maps at a high-level, then move to more detailed steps.</a:t>
            </a:r>
          </a:p>
          <a:p>
            <a:pPr marL="0" indent="0">
              <a:buNone/>
            </a:pPr>
            <a:endParaRPr lang="en-US" dirty="0">
              <a:solidFill>
                <a:schemeClr val="accent5"/>
              </a:solidFill>
            </a:endParaRPr>
          </a:p>
        </p:txBody>
      </p:sp>
      <p:sp>
        <p:nvSpPr>
          <p:cNvPr id="4" name="Title 3"/>
          <p:cNvSpPr>
            <a:spLocks noGrp="1"/>
          </p:cNvSpPr>
          <p:nvPr>
            <p:ph type="title"/>
          </p:nvPr>
        </p:nvSpPr>
        <p:spPr>
          <a:xfrm>
            <a:off x="3520440" y="533400"/>
            <a:ext cx="4892040" cy="990600"/>
          </a:xfrm>
        </p:spPr>
        <p:txBody>
          <a:bodyPr/>
          <a:lstStyle/>
          <a:p>
            <a:r>
              <a:rPr lang="en-US" dirty="0"/>
              <a:t>Remember....</a:t>
            </a:r>
          </a:p>
        </p:txBody>
      </p:sp>
      <p:sp>
        <p:nvSpPr>
          <p:cNvPr id="5" name="Rectangle 4"/>
          <p:cNvSpPr/>
          <p:nvPr/>
        </p:nvSpPr>
        <p:spPr>
          <a:xfrm>
            <a:off x="0" y="365760"/>
            <a:ext cx="3177540" cy="649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235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447800"/>
          </a:xfrm>
        </p:spPr>
        <p:txBody>
          <a:bodyPr>
            <a:normAutofit/>
          </a:bodyPr>
          <a:lstStyle/>
          <a:p>
            <a:r>
              <a:rPr lang="en-US" dirty="0"/>
              <a:t>CQI Tools I: Process Maps </a:t>
            </a:r>
            <a:br>
              <a:rPr lang="en-US" dirty="0"/>
            </a:br>
            <a:r>
              <a:rPr lang="en-US" dirty="0"/>
              <a:t>Learning Objectives </a:t>
            </a:r>
          </a:p>
        </p:txBody>
      </p:sp>
      <p:sp>
        <p:nvSpPr>
          <p:cNvPr id="4" name="Content Placeholder 3"/>
          <p:cNvSpPr>
            <a:spLocks noGrp="1"/>
          </p:cNvSpPr>
          <p:nvPr>
            <p:ph idx="1"/>
          </p:nvPr>
        </p:nvSpPr>
        <p:spPr>
          <a:xfrm>
            <a:off x="457200" y="2514600"/>
            <a:ext cx="8229600" cy="1691640"/>
          </a:xfrm>
        </p:spPr>
        <p:txBody>
          <a:bodyPr vert="horz" lIns="91440" tIns="45720" rIns="91440" bIns="45720" rtlCol="0" anchor="t">
            <a:normAutofit/>
          </a:bodyPr>
          <a:lstStyle/>
          <a:p>
            <a:r>
              <a:rPr lang="en-US" dirty="0"/>
              <a:t>Describe the purpose of a process map</a:t>
            </a:r>
          </a:p>
          <a:p>
            <a:r>
              <a:rPr lang="en-US" dirty="0"/>
              <a:t>Understand when to use a process map</a:t>
            </a:r>
          </a:p>
          <a:p>
            <a:r>
              <a:rPr lang="en-US" dirty="0"/>
              <a:t>Develop and use a process map</a:t>
            </a:r>
          </a:p>
        </p:txBody>
      </p:sp>
    </p:spTree>
    <p:extLst>
      <p:ext uri="{BB962C8B-B14F-4D97-AF65-F5344CB8AC3E}">
        <p14:creationId xmlns:p14="http://schemas.microsoft.com/office/powerpoint/2010/main" val="62577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CQI Resources</a:t>
            </a:r>
          </a:p>
        </p:txBody>
      </p:sp>
      <p:sp>
        <p:nvSpPr>
          <p:cNvPr id="3" name="Content Placeholder 2"/>
          <p:cNvSpPr>
            <a:spLocks noGrp="1"/>
          </p:cNvSpPr>
          <p:nvPr>
            <p:ph idx="1"/>
          </p:nvPr>
        </p:nvSpPr>
        <p:spPr/>
        <p:txBody>
          <a:bodyPr/>
          <a:lstStyle/>
          <a:p>
            <a:pPr marL="0" indent="0">
              <a:buNone/>
            </a:pPr>
            <a:r>
              <a:rPr lang="en-US" dirty="0"/>
              <a:t>CQI Briefs: </a:t>
            </a:r>
            <a:r>
              <a:rPr lang="en-US" dirty="0">
                <a:hlinkClick r:id="rId3"/>
              </a:rPr>
              <a:t>http://www.jbassoc.com/reports-publications/dohve</a:t>
            </a:r>
            <a:endParaRPr lang="en-US" dirty="0"/>
          </a:p>
          <a:p>
            <a:pPr marL="0" indent="0">
              <a:buNone/>
            </a:pPr>
            <a:endParaRPr lang="en-US" dirty="0"/>
          </a:p>
          <a:p>
            <a:pPr marL="0" indent="0">
              <a:buNone/>
            </a:pPr>
            <a:r>
              <a:rPr lang="en-US" dirty="0"/>
              <a:t>Quality Improvement Toolbox: </a:t>
            </a:r>
            <a:r>
              <a:rPr lang="en-US" dirty="0">
                <a:hlinkClick r:id="rId4"/>
              </a:rPr>
              <a:t>http://www.hrsa.gov/quality/toolbox/methodology/qualityimprovement/index.html</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7193183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p:txBody>
          <a:bodyPr>
            <a:normAutofit/>
          </a:bodyPr>
          <a:lstStyle/>
          <a:p>
            <a:pPr marL="0" indent="0">
              <a:buNone/>
            </a:pPr>
            <a:r>
              <a:rPr lang="en-US" sz="2000" dirty="0">
                <a:solidFill>
                  <a:schemeClr val="tx1">
                    <a:lumMod val="75000"/>
                    <a:lumOff val="25000"/>
                  </a:schemeClr>
                </a:solidFill>
              </a:rPr>
              <a:t>The purpose of the Design Options for Home Visiting Evaluation (DOHVE) is to provide research and evaluation support for the Maternal, Infant, and Early Childhood Home Visiting (MIECHV) Program. The project is funded by the Administration for Children and Families (ACF) in collaboration with the Health Resources and Services Administration (HRSA) under contract number HHSP233201500133I.</a:t>
            </a:r>
          </a:p>
          <a:p>
            <a:pPr marL="0" indent="0">
              <a:buNone/>
            </a:pPr>
            <a:endParaRPr lang="en-US" sz="2000" dirty="0">
              <a:solidFill>
                <a:schemeClr val="tx1">
                  <a:lumMod val="75000"/>
                  <a:lumOff val="25000"/>
                </a:schemeClr>
              </a:solidFill>
            </a:endParaRPr>
          </a:p>
          <a:p>
            <a:pPr marL="0" indent="0">
              <a:buNone/>
            </a:pPr>
            <a:r>
              <a:rPr lang="en-US" sz="2000" dirty="0">
                <a:solidFill>
                  <a:schemeClr val="tx1">
                    <a:lumMod val="75000"/>
                    <a:lumOff val="25000"/>
                  </a:schemeClr>
                </a:solidFill>
              </a:rPr>
              <a:t>This publication was developed by James Bell Associates on behalf of the U.S. Department of Health and Human Services (HHS), HRSA, and ACF. Its contents are the sole responsibility of the authors and do not necessarily represent the official views of HHS, HRSA, or ACF. </a:t>
            </a:r>
          </a:p>
        </p:txBody>
      </p:sp>
    </p:spTree>
    <p:extLst>
      <p:ext uri="{BB962C8B-B14F-4D97-AF65-F5344CB8AC3E}">
        <p14:creationId xmlns:p14="http://schemas.microsoft.com/office/powerpoint/2010/main" val="280481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maps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7575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718"/>
            <a:ext cx="8229600" cy="990600"/>
          </a:xfrm>
        </p:spPr>
        <p:txBody>
          <a:bodyPr/>
          <a:lstStyle/>
          <a:p>
            <a:r>
              <a:rPr lang="en-US" dirty="0"/>
              <a:t>What is a Process?</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89" b="7705"/>
          <a:stretch/>
        </p:blipFill>
        <p:spPr>
          <a:xfrm>
            <a:off x="0" y="1359074"/>
            <a:ext cx="9144000" cy="5498926"/>
          </a:xfrm>
          <a:prstGeom prst="rect">
            <a:avLst/>
          </a:prstGeom>
        </p:spPr>
      </p:pic>
    </p:spTree>
    <p:extLst>
      <p:ext uri="{BB962C8B-B14F-4D97-AF65-F5344CB8AC3E}">
        <p14:creationId xmlns:p14="http://schemas.microsoft.com/office/powerpoint/2010/main" val="402506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718"/>
            <a:ext cx="8229600" cy="990600"/>
          </a:xfrm>
        </p:spPr>
        <p:txBody>
          <a:bodyPr/>
          <a:lstStyle/>
          <a:p>
            <a:r>
              <a:rPr lang="en-US" dirty="0"/>
              <a:t>What is a Map?</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098" b="8336"/>
          <a:stretch/>
        </p:blipFill>
        <p:spPr>
          <a:xfrm>
            <a:off x="0" y="1371596"/>
            <a:ext cx="9144000" cy="5486400"/>
          </a:xfrm>
          <a:prstGeom prst="rect">
            <a:avLst/>
          </a:prstGeom>
        </p:spPr>
      </p:pic>
    </p:spTree>
    <p:extLst>
      <p:ext uri="{BB962C8B-B14F-4D97-AF65-F5344CB8AC3E}">
        <p14:creationId xmlns:p14="http://schemas.microsoft.com/office/powerpoint/2010/main" val="119140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04" y="703259"/>
            <a:ext cx="6858000" cy="907827"/>
          </a:xfrm>
        </p:spPr>
        <p:txBody>
          <a:bodyPr/>
          <a:lstStyle/>
          <a:p>
            <a:r>
              <a:rPr lang="en-US" dirty="0"/>
              <a:t>What is a Process Map?</a:t>
            </a:r>
          </a:p>
        </p:txBody>
      </p:sp>
      <p:sp>
        <p:nvSpPr>
          <p:cNvPr id="3" name="Content Placeholder 2"/>
          <p:cNvSpPr>
            <a:spLocks noGrp="1"/>
          </p:cNvSpPr>
          <p:nvPr>
            <p:ph idx="1"/>
          </p:nvPr>
        </p:nvSpPr>
        <p:spPr>
          <a:xfrm>
            <a:off x="737490" y="1611086"/>
            <a:ext cx="7332090" cy="4245429"/>
          </a:xfrm>
        </p:spPr>
        <p:txBody>
          <a:bodyPr>
            <a:noAutofit/>
          </a:bodyPr>
          <a:lstStyle/>
          <a:p>
            <a:r>
              <a:rPr lang="en-US" sz="2400" dirty="0"/>
              <a:t>A visual representation of a series of actions leading to an end</a:t>
            </a:r>
          </a:p>
          <a:p>
            <a:r>
              <a:rPr lang="en-US" sz="2400" dirty="0"/>
              <a:t>A useful tool to understand how a current system works</a:t>
            </a:r>
          </a:p>
          <a:p>
            <a:pPr lvl="1"/>
            <a:r>
              <a:rPr lang="en-US" dirty="0"/>
              <a:t>Simplify a process by eliminating unnecessary steps or changing inefficient ones</a:t>
            </a:r>
          </a:p>
          <a:p>
            <a:pPr lvl="1"/>
            <a:r>
              <a:rPr lang="en-US" dirty="0"/>
              <a:t>Identify data elements to use</a:t>
            </a:r>
          </a:p>
          <a:p>
            <a:pPr lvl="1"/>
            <a:r>
              <a:rPr lang="en-US" dirty="0"/>
              <a:t>Articulate the roles and responsibilities for individuals in each process step</a:t>
            </a:r>
          </a:p>
          <a:p>
            <a:r>
              <a:rPr lang="en-US" dirty="0"/>
              <a:t>A useful tool to identify how a new system </a:t>
            </a:r>
            <a:r>
              <a:rPr lang="en-US" i="1" dirty="0"/>
              <a:t>should</a:t>
            </a:r>
            <a:r>
              <a:rPr lang="en-US" dirty="0"/>
              <a:t> work</a:t>
            </a:r>
          </a:p>
          <a:p>
            <a:pPr lvl="1"/>
            <a:r>
              <a:rPr lang="en-US" dirty="0"/>
              <a:t>Identify the necessary process steps needed for a system to achieve desired outcomes </a:t>
            </a:r>
          </a:p>
        </p:txBody>
      </p:sp>
      <p:sp>
        <p:nvSpPr>
          <p:cNvPr id="4" name="TextBox 3">
            <a:extLst>
              <a:ext uri="{FF2B5EF4-FFF2-40B4-BE49-F238E27FC236}">
                <a16:creationId xmlns:a16="http://schemas.microsoft.com/office/drawing/2014/main" id="{907B0AF5-7D9B-4517-8FBD-EF6272AA5A95}"/>
              </a:ext>
            </a:extLst>
          </p:cNvPr>
          <p:cNvSpPr txBox="1"/>
          <p:nvPr/>
        </p:nvSpPr>
        <p:spPr>
          <a:xfrm>
            <a:off x="180304" y="6211669"/>
            <a:ext cx="8731876" cy="646331"/>
          </a:xfrm>
          <a:prstGeom prst="rect">
            <a:avLst/>
          </a:prstGeom>
          <a:noFill/>
        </p:spPr>
        <p:txBody>
          <a:bodyPr wrap="square" rtlCol="0">
            <a:spAutoFit/>
          </a:bodyPr>
          <a:lstStyle/>
          <a:p>
            <a:pPr lvl="0">
              <a:defRPr/>
            </a:pPr>
            <a:r>
              <a:rPr lang="es-CL" sz="1200" dirty="0" err="1">
                <a:solidFill>
                  <a:schemeClr val="accent4"/>
                </a:solidFill>
                <a:latin typeface="Calibri Light" panose="020F0302020204030204" pitchFamily="34" charset="0"/>
              </a:rPr>
              <a:t>Adapted</a:t>
            </a:r>
            <a:r>
              <a:rPr lang="es-CL" sz="1200" dirty="0">
                <a:solidFill>
                  <a:schemeClr val="accent4"/>
                </a:solidFill>
                <a:latin typeface="Calibri Light" panose="020F0302020204030204" pitchFamily="34" charset="0"/>
              </a:rPr>
              <a:t> </a:t>
            </a:r>
            <a:r>
              <a:rPr lang="es-CL" sz="1200" dirty="0" err="1">
                <a:solidFill>
                  <a:schemeClr val="accent4"/>
                </a:solidFill>
                <a:latin typeface="Calibri Light" panose="020F0302020204030204" pitchFamily="34" charset="0"/>
              </a:rPr>
              <a:t>from</a:t>
            </a:r>
            <a:r>
              <a:rPr lang="es-CL" sz="1200" dirty="0">
                <a:solidFill>
                  <a:schemeClr val="accent4"/>
                </a:solidFill>
                <a:latin typeface="Calibri Light" panose="020F0302020204030204" pitchFamily="34" charset="0"/>
              </a:rPr>
              <a:t>: </a:t>
            </a:r>
            <a:r>
              <a:rPr lang="es-CL" sz="1200" dirty="0" err="1">
                <a:solidFill>
                  <a:schemeClr val="accent4"/>
                </a:solidFill>
                <a:latin typeface="Calibri Light" panose="020F0302020204030204" pitchFamily="34" charset="0"/>
              </a:rPr>
              <a:t>Massoud</a:t>
            </a:r>
            <a:r>
              <a:rPr lang="es-CL" sz="1200" dirty="0">
                <a:solidFill>
                  <a:schemeClr val="accent4"/>
                </a:solidFill>
                <a:latin typeface="Calibri Light" panose="020F0302020204030204" pitchFamily="34" charset="0"/>
              </a:rPr>
              <a:t> R., </a:t>
            </a:r>
            <a:r>
              <a:rPr lang="es-CL" sz="1200" dirty="0" err="1">
                <a:solidFill>
                  <a:schemeClr val="accent4"/>
                </a:solidFill>
                <a:latin typeface="Calibri Light" panose="020F0302020204030204" pitchFamily="34" charset="0"/>
              </a:rPr>
              <a:t>Askov</a:t>
            </a:r>
            <a:r>
              <a:rPr lang="es-CL" sz="1200" dirty="0">
                <a:solidFill>
                  <a:schemeClr val="accent4"/>
                </a:solidFill>
                <a:latin typeface="Calibri Light" panose="020F0302020204030204" pitchFamily="34" charset="0"/>
              </a:rPr>
              <a:t> K.,  </a:t>
            </a:r>
            <a:r>
              <a:rPr lang="es-CL" sz="1200" dirty="0" err="1">
                <a:solidFill>
                  <a:schemeClr val="accent4"/>
                </a:solidFill>
                <a:latin typeface="Calibri Light" panose="020F0302020204030204" pitchFamily="34" charset="0"/>
              </a:rPr>
              <a:t>Reinke</a:t>
            </a:r>
            <a:r>
              <a:rPr lang="es-CL" sz="1200" dirty="0">
                <a:solidFill>
                  <a:schemeClr val="accent4"/>
                </a:solidFill>
                <a:latin typeface="Calibri Light" panose="020F0302020204030204" pitchFamily="34" charset="0"/>
              </a:rPr>
              <a:t> J., Franco L. M., </a:t>
            </a:r>
            <a:r>
              <a:rPr lang="es-CL" sz="1200" dirty="0" err="1">
                <a:solidFill>
                  <a:schemeClr val="accent4"/>
                </a:solidFill>
                <a:latin typeface="Calibri Light" panose="020F0302020204030204" pitchFamily="34" charset="0"/>
              </a:rPr>
              <a:t>Bornstein</a:t>
            </a:r>
            <a:r>
              <a:rPr lang="es-CL" sz="1200" dirty="0">
                <a:solidFill>
                  <a:schemeClr val="accent4"/>
                </a:solidFill>
                <a:latin typeface="Calibri Light" panose="020F0302020204030204" pitchFamily="34" charset="0"/>
              </a:rPr>
              <a:t> T., </a:t>
            </a:r>
            <a:r>
              <a:rPr lang="es-CL" sz="1200" dirty="0" err="1">
                <a:solidFill>
                  <a:schemeClr val="accent4"/>
                </a:solidFill>
                <a:latin typeface="Calibri Light" panose="020F0302020204030204" pitchFamily="34" charset="0"/>
              </a:rPr>
              <a:t>Knebel</a:t>
            </a:r>
            <a:r>
              <a:rPr lang="es-CL" sz="1200" dirty="0">
                <a:solidFill>
                  <a:schemeClr val="accent4"/>
                </a:solidFill>
                <a:latin typeface="Calibri Light" panose="020F0302020204030204" pitchFamily="34" charset="0"/>
              </a:rPr>
              <a:t> E., &amp; </a:t>
            </a:r>
            <a:r>
              <a:rPr lang="es-CL" sz="1200" dirty="0" err="1">
                <a:solidFill>
                  <a:schemeClr val="accent4"/>
                </a:solidFill>
                <a:latin typeface="Calibri Light" panose="020F0302020204030204" pitchFamily="34" charset="0"/>
              </a:rPr>
              <a:t>MacAulay</a:t>
            </a:r>
            <a:r>
              <a:rPr lang="es-CL" sz="1200" dirty="0">
                <a:solidFill>
                  <a:schemeClr val="accent4"/>
                </a:solidFill>
                <a:latin typeface="Calibri Light" panose="020F0302020204030204" pitchFamily="34" charset="0"/>
              </a:rPr>
              <a:t> C. (2001). A </a:t>
            </a:r>
            <a:r>
              <a:rPr lang="es-CL" sz="1200" dirty="0" err="1">
                <a:solidFill>
                  <a:schemeClr val="accent4"/>
                </a:solidFill>
                <a:latin typeface="Calibri Light" panose="020F0302020204030204" pitchFamily="34" charset="0"/>
              </a:rPr>
              <a:t>modern</a:t>
            </a:r>
            <a:r>
              <a:rPr lang="es-CL" sz="1200" dirty="0">
                <a:solidFill>
                  <a:schemeClr val="accent4"/>
                </a:solidFill>
                <a:latin typeface="Calibri Light" panose="020F0302020204030204" pitchFamily="34" charset="0"/>
              </a:rPr>
              <a:t> </a:t>
            </a:r>
            <a:r>
              <a:rPr lang="es-CL" sz="1200" dirty="0" err="1">
                <a:solidFill>
                  <a:schemeClr val="accent4"/>
                </a:solidFill>
                <a:latin typeface="Calibri Light" panose="020F0302020204030204" pitchFamily="34" charset="0"/>
              </a:rPr>
              <a:t>paradigm</a:t>
            </a:r>
            <a:r>
              <a:rPr lang="es-CL" sz="1200" dirty="0">
                <a:solidFill>
                  <a:schemeClr val="accent4"/>
                </a:solidFill>
                <a:latin typeface="Calibri Light" panose="020F0302020204030204" pitchFamily="34" charset="0"/>
              </a:rPr>
              <a:t> </a:t>
            </a:r>
            <a:r>
              <a:rPr lang="es-CL" sz="1200" dirty="0" err="1">
                <a:solidFill>
                  <a:schemeClr val="accent4"/>
                </a:solidFill>
                <a:latin typeface="Calibri Light" panose="020F0302020204030204" pitchFamily="34" charset="0"/>
              </a:rPr>
              <a:t>for</a:t>
            </a:r>
            <a:r>
              <a:rPr lang="es-CL" sz="1200" dirty="0">
                <a:solidFill>
                  <a:schemeClr val="accent4"/>
                </a:solidFill>
                <a:latin typeface="Calibri Light" panose="020F0302020204030204" pitchFamily="34" charset="0"/>
              </a:rPr>
              <a:t> </a:t>
            </a:r>
            <a:r>
              <a:rPr lang="es-CL" sz="1200" dirty="0" err="1">
                <a:solidFill>
                  <a:schemeClr val="accent4"/>
                </a:solidFill>
                <a:latin typeface="Calibri Light" panose="020F0302020204030204" pitchFamily="34" charset="0"/>
              </a:rPr>
              <a:t>improving</a:t>
            </a:r>
            <a:r>
              <a:rPr lang="es-CL" sz="1200" dirty="0">
                <a:solidFill>
                  <a:schemeClr val="accent4"/>
                </a:solidFill>
                <a:latin typeface="Calibri Light" panose="020F0302020204030204" pitchFamily="34" charset="0"/>
              </a:rPr>
              <a:t> </a:t>
            </a:r>
            <a:r>
              <a:rPr lang="es-CL" sz="1200" dirty="0" err="1">
                <a:solidFill>
                  <a:schemeClr val="accent4"/>
                </a:solidFill>
                <a:latin typeface="Calibri Light" panose="020F0302020204030204" pitchFamily="34" charset="0"/>
              </a:rPr>
              <a:t>healthcare</a:t>
            </a:r>
            <a:r>
              <a:rPr lang="es-CL" sz="1200" dirty="0">
                <a:solidFill>
                  <a:schemeClr val="accent4"/>
                </a:solidFill>
                <a:latin typeface="Calibri Light" panose="020F0302020204030204" pitchFamily="34" charset="0"/>
              </a:rPr>
              <a:t> </a:t>
            </a:r>
            <a:r>
              <a:rPr lang="es-CL" sz="1200" dirty="0" err="1">
                <a:solidFill>
                  <a:schemeClr val="accent4"/>
                </a:solidFill>
                <a:latin typeface="Calibri Light" panose="020F0302020204030204" pitchFamily="34" charset="0"/>
              </a:rPr>
              <a:t>quality</a:t>
            </a:r>
            <a:r>
              <a:rPr lang="es-CL" sz="1200" dirty="0">
                <a:solidFill>
                  <a:schemeClr val="accent4"/>
                </a:solidFill>
                <a:latin typeface="Calibri Light" panose="020F0302020204030204" pitchFamily="34" charset="0"/>
              </a:rPr>
              <a:t>. </a:t>
            </a:r>
            <a:r>
              <a:rPr lang="es-CL" sz="1200" i="1" dirty="0">
                <a:solidFill>
                  <a:schemeClr val="accent4"/>
                </a:solidFill>
                <a:latin typeface="Calibri Light" panose="020F0302020204030204" pitchFamily="34" charset="0"/>
              </a:rPr>
              <a:t>QA </a:t>
            </a:r>
            <a:r>
              <a:rPr lang="es-CL" sz="1200" i="1" dirty="0" err="1">
                <a:solidFill>
                  <a:schemeClr val="accent4"/>
                </a:solidFill>
                <a:latin typeface="Calibri Light" panose="020F0302020204030204" pitchFamily="34" charset="0"/>
              </a:rPr>
              <a:t>Monograph</a:t>
            </a:r>
            <a:r>
              <a:rPr lang="es-CL" sz="1200" i="1" dirty="0">
                <a:solidFill>
                  <a:schemeClr val="accent4"/>
                </a:solidFill>
                <a:latin typeface="Calibri Light" panose="020F0302020204030204" pitchFamily="34" charset="0"/>
              </a:rPr>
              <a:t> Series 1</a:t>
            </a:r>
            <a:r>
              <a:rPr lang="es-CL" sz="1200" dirty="0">
                <a:solidFill>
                  <a:schemeClr val="accent4"/>
                </a:solidFill>
                <a:latin typeface="Calibri Light" panose="020F0302020204030204" pitchFamily="34" charset="0"/>
              </a:rPr>
              <a:t>. Bethesda, MD: </a:t>
            </a:r>
            <a:r>
              <a:rPr lang="es-CL" sz="1200" dirty="0" err="1">
                <a:solidFill>
                  <a:schemeClr val="accent4"/>
                </a:solidFill>
                <a:latin typeface="Calibri Light" panose="020F0302020204030204" pitchFamily="34" charset="0"/>
              </a:rPr>
              <a:t>Quality</a:t>
            </a:r>
            <a:r>
              <a:rPr lang="es-CL" sz="1200" dirty="0">
                <a:solidFill>
                  <a:schemeClr val="accent4"/>
                </a:solidFill>
                <a:latin typeface="Calibri Light" panose="020F0302020204030204" pitchFamily="34" charset="0"/>
              </a:rPr>
              <a:t> </a:t>
            </a:r>
            <a:r>
              <a:rPr lang="es-CL" sz="1200" dirty="0" err="1">
                <a:solidFill>
                  <a:schemeClr val="accent4"/>
                </a:solidFill>
                <a:latin typeface="Calibri Light" panose="020F0302020204030204" pitchFamily="34" charset="0"/>
              </a:rPr>
              <a:t>Assurance</a:t>
            </a:r>
            <a:r>
              <a:rPr lang="es-CL" sz="1200" dirty="0">
                <a:solidFill>
                  <a:schemeClr val="accent4"/>
                </a:solidFill>
                <a:latin typeface="Calibri Light" panose="020F0302020204030204" pitchFamily="34" charset="0"/>
              </a:rPr>
              <a:t> Project, US Agency </a:t>
            </a:r>
            <a:r>
              <a:rPr lang="es-CL" sz="1200" dirty="0" err="1">
                <a:solidFill>
                  <a:schemeClr val="accent4"/>
                </a:solidFill>
                <a:latin typeface="Calibri Light" panose="020F0302020204030204" pitchFamily="34" charset="0"/>
              </a:rPr>
              <a:t>for</a:t>
            </a:r>
            <a:r>
              <a:rPr lang="es-CL" sz="1200" dirty="0">
                <a:solidFill>
                  <a:schemeClr val="accent4"/>
                </a:solidFill>
                <a:latin typeface="Calibri Light" panose="020F0302020204030204" pitchFamily="34" charset="0"/>
              </a:rPr>
              <a:t> International </a:t>
            </a:r>
            <a:r>
              <a:rPr lang="es-CL" sz="1200" dirty="0" err="1">
                <a:solidFill>
                  <a:schemeClr val="accent4"/>
                </a:solidFill>
                <a:latin typeface="Calibri Light" panose="020F0302020204030204" pitchFamily="34" charset="0"/>
              </a:rPr>
              <a:t>Development</a:t>
            </a:r>
            <a:r>
              <a:rPr lang="es-CL" sz="1200" dirty="0">
                <a:solidFill>
                  <a:schemeClr val="accent4"/>
                </a:solidFill>
                <a:latin typeface="Calibri Light" panose="020F0302020204030204" pitchFamily="34" charset="0"/>
              </a:rPr>
              <a:t> (USAID). </a:t>
            </a:r>
          </a:p>
        </p:txBody>
      </p:sp>
    </p:spTree>
    <p:extLst>
      <p:ext uri="{BB962C8B-B14F-4D97-AF65-F5344CB8AC3E}">
        <p14:creationId xmlns:p14="http://schemas.microsoft.com/office/powerpoint/2010/main" val="64889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23747" y="808673"/>
            <a:ext cx="7626927" cy="422672"/>
          </a:xfrm>
        </p:spPr>
        <p:txBody>
          <a:bodyPr>
            <a:noAutofit/>
          </a:bodyPr>
          <a:lstStyle/>
          <a:p>
            <a:pPr algn="l"/>
            <a:r>
              <a:rPr lang="en-US" dirty="0"/>
              <a:t>Types of Process Maps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6058868"/>
              </p:ext>
            </p:extLst>
          </p:nvPr>
        </p:nvGraphicFramePr>
        <p:xfrm>
          <a:off x="287079" y="2004806"/>
          <a:ext cx="8686935" cy="4114940"/>
        </p:xfrm>
        <a:graphic>
          <a:graphicData uri="http://schemas.openxmlformats.org/drawingml/2006/table">
            <a:tbl>
              <a:tblPr firstRow="1" bandRow="1">
                <a:tableStyleId>{5C22544A-7EE6-4342-B048-85BDC9FD1C3A}</a:tableStyleId>
              </a:tblPr>
              <a:tblGrid>
                <a:gridCol w="1509823">
                  <a:extLst>
                    <a:ext uri="{9D8B030D-6E8A-4147-A177-3AD203B41FA5}">
                      <a16:colId xmlns:a16="http://schemas.microsoft.com/office/drawing/2014/main" val="20000"/>
                    </a:ext>
                  </a:extLst>
                </a:gridCol>
                <a:gridCol w="3477122">
                  <a:extLst>
                    <a:ext uri="{9D8B030D-6E8A-4147-A177-3AD203B41FA5}">
                      <a16:colId xmlns:a16="http://schemas.microsoft.com/office/drawing/2014/main" val="20001"/>
                    </a:ext>
                  </a:extLst>
                </a:gridCol>
                <a:gridCol w="3699990">
                  <a:extLst>
                    <a:ext uri="{9D8B030D-6E8A-4147-A177-3AD203B41FA5}">
                      <a16:colId xmlns:a16="http://schemas.microsoft.com/office/drawing/2014/main" val="20002"/>
                    </a:ext>
                  </a:extLst>
                </a:gridCol>
              </a:tblGrid>
              <a:tr h="342986">
                <a:tc>
                  <a:txBody>
                    <a:bodyPr/>
                    <a:lstStyle/>
                    <a:p>
                      <a:pPr algn="ctr"/>
                      <a:endParaRPr lang="es-CL" sz="1800" noProof="0" dirty="0"/>
                    </a:p>
                  </a:txBody>
                  <a:tcPr marT="34299" marB="34299">
                    <a:solidFill>
                      <a:srgbClr val="37537B"/>
                    </a:solidFill>
                  </a:tcPr>
                </a:tc>
                <a:tc>
                  <a:txBody>
                    <a:bodyPr/>
                    <a:lstStyle/>
                    <a:p>
                      <a:pPr algn="ctr"/>
                      <a:r>
                        <a:rPr lang="es-CL" sz="1800" noProof="0" dirty="0"/>
                        <a:t>High </a:t>
                      </a:r>
                      <a:r>
                        <a:rPr lang="es-CL" sz="1800" noProof="0" dirty="0" err="1"/>
                        <a:t>Level</a:t>
                      </a:r>
                      <a:endParaRPr lang="es-CL" sz="1800" noProof="0" dirty="0"/>
                    </a:p>
                  </a:txBody>
                  <a:tcPr marT="34299" marB="34299" anchor="ctr">
                    <a:solidFill>
                      <a:srgbClr val="37537B"/>
                    </a:solidFill>
                  </a:tcPr>
                </a:tc>
                <a:tc>
                  <a:txBody>
                    <a:bodyPr/>
                    <a:lstStyle/>
                    <a:p>
                      <a:pPr algn="ctr"/>
                      <a:r>
                        <a:rPr lang="es-CL" sz="1800" noProof="0" dirty="0" err="1"/>
                        <a:t>Detailed</a:t>
                      </a:r>
                      <a:endParaRPr lang="es-CL" sz="1800" noProof="0" dirty="0"/>
                    </a:p>
                  </a:txBody>
                  <a:tcPr marT="34299" marB="34299" anchor="ctr">
                    <a:solidFill>
                      <a:srgbClr val="37537B"/>
                    </a:solidFill>
                  </a:tcPr>
                </a:tc>
                <a:extLst>
                  <a:ext uri="{0D108BD9-81ED-4DB2-BD59-A6C34878D82A}">
                    <a16:rowId xmlns:a16="http://schemas.microsoft.com/office/drawing/2014/main" val="10000"/>
                  </a:ext>
                </a:extLst>
              </a:tr>
              <a:tr h="857465">
                <a:tc>
                  <a:txBody>
                    <a:bodyPr/>
                    <a:lstStyle/>
                    <a:p>
                      <a:pPr algn="ctr"/>
                      <a:r>
                        <a:rPr lang="en-US" sz="1800" b="1" noProof="0" dirty="0">
                          <a:solidFill>
                            <a:srgbClr val="002060"/>
                          </a:solidFill>
                        </a:rPr>
                        <a:t>What are they?</a:t>
                      </a:r>
                    </a:p>
                  </a:txBody>
                  <a:tcPr marT="34299" marB="34299" anchor="ctr">
                    <a:solidFill>
                      <a:srgbClr val="B4C5DE"/>
                    </a:solidFill>
                  </a:tcPr>
                </a:tc>
                <a:tc>
                  <a:txBody>
                    <a:bodyPr/>
                    <a:lstStyle/>
                    <a:p>
                      <a:pPr marL="285750" indent="-285750">
                        <a:buFont typeface="Arial" panose="020B0604020202020204" pitchFamily="34" charset="0"/>
                        <a:buChar char="•"/>
                      </a:pPr>
                      <a:r>
                        <a:rPr lang="en-US" sz="1800" noProof="0" dirty="0">
                          <a:solidFill>
                            <a:srgbClr val="002060"/>
                          </a:solidFill>
                        </a:rPr>
                        <a:t>“Bird’s eye view”</a:t>
                      </a:r>
                    </a:p>
                    <a:p>
                      <a:pPr marL="742950" lvl="1" indent="-285750">
                        <a:buFont typeface="Arial" panose="020B0604020202020204" pitchFamily="34" charset="0"/>
                        <a:buChar char="•"/>
                      </a:pPr>
                      <a:r>
                        <a:rPr lang="en-US" sz="1800" noProof="0" dirty="0">
                          <a:solidFill>
                            <a:srgbClr val="002060"/>
                          </a:solidFill>
                        </a:rPr>
                        <a:t>Show only the basic</a:t>
                      </a:r>
                      <a:r>
                        <a:rPr lang="en-US" sz="1800" baseline="0" noProof="0" dirty="0">
                          <a:solidFill>
                            <a:srgbClr val="002060"/>
                          </a:solidFill>
                        </a:rPr>
                        <a:t> steps</a:t>
                      </a:r>
                      <a:endParaRPr lang="en-US" sz="1800" noProof="0" dirty="0">
                        <a:solidFill>
                          <a:srgbClr val="002060"/>
                        </a:solidFill>
                      </a:endParaRPr>
                    </a:p>
                  </a:txBody>
                  <a:tcPr marT="34299" marB="34299">
                    <a:solidFill>
                      <a:srgbClr val="B4C5DE"/>
                    </a:solidFill>
                  </a:tcPr>
                </a:tc>
                <a:tc>
                  <a:txBody>
                    <a:bodyPr/>
                    <a:lstStyle/>
                    <a:p>
                      <a:pPr marL="285750" indent="-285750">
                        <a:buFont typeface="Arial" panose="020B0604020202020204" pitchFamily="34" charset="0"/>
                        <a:buChar char="•"/>
                      </a:pPr>
                      <a:r>
                        <a:rPr lang="en-US" sz="1800" noProof="0" dirty="0">
                          <a:solidFill>
                            <a:srgbClr val="002060"/>
                          </a:solidFill>
                        </a:rPr>
                        <a:t>Detailed view</a:t>
                      </a:r>
                    </a:p>
                    <a:p>
                      <a:pPr marL="742950" lvl="1" indent="-285750">
                        <a:buFont typeface="Arial" panose="020B0604020202020204" pitchFamily="34" charset="0"/>
                        <a:buChar char="•"/>
                      </a:pPr>
                      <a:r>
                        <a:rPr lang="en-US" sz="1800" noProof="0" dirty="0">
                          <a:solidFill>
                            <a:srgbClr val="002060"/>
                          </a:solidFill>
                        </a:rPr>
                        <a:t>Show all </a:t>
                      </a:r>
                      <a:r>
                        <a:rPr lang="en-US" sz="1800" baseline="0" noProof="0" dirty="0">
                          <a:solidFill>
                            <a:srgbClr val="002060"/>
                          </a:solidFill>
                        </a:rPr>
                        <a:t>the steps and activities</a:t>
                      </a:r>
                      <a:endParaRPr lang="en-US" sz="1800" noProof="0" dirty="0">
                        <a:solidFill>
                          <a:srgbClr val="002060"/>
                        </a:solidFill>
                      </a:endParaRPr>
                    </a:p>
                  </a:txBody>
                  <a:tcPr marT="34299" marB="34299">
                    <a:solidFill>
                      <a:srgbClr val="B4C5DE"/>
                    </a:solidFill>
                  </a:tcPr>
                </a:tc>
                <a:extLst>
                  <a:ext uri="{0D108BD9-81ED-4DB2-BD59-A6C34878D82A}">
                    <a16:rowId xmlns:a16="http://schemas.microsoft.com/office/drawing/2014/main" val="10001"/>
                  </a:ext>
                </a:extLst>
              </a:tr>
              <a:tr h="1165878">
                <a:tc>
                  <a:txBody>
                    <a:bodyPr/>
                    <a:lstStyle/>
                    <a:p>
                      <a:pPr algn="ctr"/>
                      <a:r>
                        <a:rPr lang="en-US" sz="1800" b="1" noProof="0" dirty="0">
                          <a:solidFill>
                            <a:srgbClr val="002060"/>
                          </a:solidFill>
                        </a:rPr>
                        <a:t>Advantages</a:t>
                      </a:r>
                    </a:p>
                  </a:txBody>
                  <a:tcPr marT="34299" marB="34299" anchor="ctr">
                    <a:solidFill>
                      <a:schemeClr val="bg1">
                        <a:lumMod val="95000"/>
                      </a:schemeClr>
                    </a:solidFill>
                  </a:tcPr>
                </a:tc>
                <a:tc>
                  <a:txBody>
                    <a:bodyPr/>
                    <a:lstStyle/>
                    <a:p>
                      <a:pPr marL="285750" indent="-285750">
                        <a:buFont typeface="Arial" panose="020B0604020202020204" pitchFamily="34" charset="0"/>
                        <a:buChar char="•"/>
                      </a:pPr>
                      <a:r>
                        <a:rPr lang="en-US" sz="1800" noProof="0" dirty="0">
                          <a:solidFill>
                            <a:srgbClr val="002060"/>
                          </a:solidFill>
                        </a:rPr>
                        <a:t>Easy</a:t>
                      </a:r>
                      <a:r>
                        <a:rPr lang="en-US" sz="1800" baseline="0" noProof="0" dirty="0">
                          <a:solidFill>
                            <a:srgbClr val="002060"/>
                          </a:solidFill>
                        </a:rPr>
                        <a:t> to build</a:t>
                      </a:r>
                    </a:p>
                    <a:p>
                      <a:pPr marL="285750" indent="-285750">
                        <a:buFont typeface="Arial" panose="020B0604020202020204" pitchFamily="34" charset="0"/>
                        <a:buChar char="•"/>
                      </a:pPr>
                      <a:r>
                        <a:rPr lang="en-US" sz="1800" baseline="0" noProof="0" dirty="0">
                          <a:solidFill>
                            <a:srgbClr val="002060"/>
                          </a:solidFill>
                        </a:rPr>
                        <a:t>Identify key participants quickly</a:t>
                      </a:r>
                    </a:p>
                    <a:p>
                      <a:pPr marL="285750" indent="-285750">
                        <a:buFont typeface="Arial" panose="020B0604020202020204" pitchFamily="34" charset="0"/>
                        <a:buChar char="•"/>
                      </a:pPr>
                      <a:r>
                        <a:rPr lang="en-US" sz="1800" baseline="0" noProof="0" dirty="0">
                          <a:solidFill>
                            <a:srgbClr val="002060"/>
                          </a:solidFill>
                        </a:rPr>
                        <a:t>Create rapid consensus in the group </a:t>
                      </a:r>
                    </a:p>
                    <a:p>
                      <a:pPr marL="285750" indent="-285750">
                        <a:buFont typeface="Arial" panose="020B0604020202020204" pitchFamily="34" charset="0"/>
                        <a:buChar char="•"/>
                      </a:pPr>
                      <a:r>
                        <a:rPr lang="en-US" sz="1800" baseline="0" noProof="0" dirty="0">
                          <a:solidFill>
                            <a:srgbClr val="002060"/>
                          </a:solidFill>
                        </a:rPr>
                        <a:t>Inform high-level measures</a:t>
                      </a:r>
                      <a:endParaRPr lang="en-US" sz="1800" noProof="0" dirty="0">
                        <a:solidFill>
                          <a:srgbClr val="002060"/>
                        </a:solidFill>
                      </a:endParaRPr>
                    </a:p>
                  </a:txBody>
                  <a:tcPr marT="34299" marB="34299">
                    <a:solidFill>
                      <a:schemeClr val="bg1">
                        <a:lumMod val="95000"/>
                      </a:schemeClr>
                    </a:solidFill>
                  </a:tcPr>
                </a:tc>
                <a:tc>
                  <a:txBody>
                    <a:bodyPr/>
                    <a:lstStyle/>
                    <a:p>
                      <a:pPr marL="285750" indent="-285750">
                        <a:buFont typeface="Arial" panose="020B0604020202020204" pitchFamily="34" charset="0"/>
                        <a:buChar char="•"/>
                      </a:pPr>
                      <a:r>
                        <a:rPr lang="en-US" sz="1800" noProof="0" dirty="0">
                          <a:solidFill>
                            <a:srgbClr val="002060"/>
                          </a:solidFill>
                        </a:rPr>
                        <a:t>Identify</a:t>
                      </a:r>
                      <a:r>
                        <a:rPr lang="en-US" sz="1800" baseline="0" noProof="0" dirty="0">
                          <a:solidFill>
                            <a:srgbClr val="002060"/>
                          </a:solidFill>
                        </a:rPr>
                        <a:t> steps that should be redesigned to improve efficiency</a:t>
                      </a:r>
                      <a:endParaRPr lang="en-US" sz="1800" noProof="0" dirty="0">
                        <a:solidFill>
                          <a:srgbClr val="002060"/>
                        </a:solidFill>
                      </a:endParaRPr>
                    </a:p>
                  </a:txBody>
                  <a:tcPr marT="34299" marB="34299">
                    <a:solidFill>
                      <a:schemeClr val="bg1">
                        <a:lumMod val="95000"/>
                      </a:schemeClr>
                    </a:solidFill>
                  </a:tcPr>
                </a:tc>
                <a:extLst>
                  <a:ext uri="{0D108BD9-81ED-4DB2-BD59-A6C34878D82A}">
                    <a16:rowId xmlns:a16="http://schemas.microsoft.com/office/drawing/2014/main" val="10002"/>
                  </a:ext>
                </a:extLst>
              </a:tr>
              <a:tr h="891762">
                <a:tc>
                  <a:txBody>
                    <a:bodyPr/>
                    <a:lstStyle/>
                    <a:p>
                      <a:pPr algn="ctr"/>
                      <a:r>
                        <a:rPr lang="en-US" sz="1800" b="1" noProof="0" dirty="0">
                          <a:solidFill>
                            <a:srgbClr val="002060"/>
                          </a:solidFill>
                        </a:rPr>
                        <a:t>When</a:t>
                      </a:r>
                      <a:r>
                        <a:rPr lang="en-US" sz="1800" b="1" baseline="0" noProof="0" dirty="0">
                          <a:solidFill>
                            <a:srgbClr val="002060"/>
                          </a:solidFill>
                        </a:rPr>
                        <a:t> to use</a:t>
                      </a:r>
                      <a:endParaRPr lang="en-US" sz="1800" b="1" noProof="0" dirty="0">
                        <a:solidFill>
                          <a:srgbClr val="002060"/>
                        </a:solidFill>
                      </a:endParaRPr>
                    </a:p>
                  </a:txBody>
                  <a:tcPr marT="34299" marB="34299" anchor="ctr">
                    <a:solidFill>
                      <a:srgbClr val="B4C5DE"/>
                    </a:solidFill>
                  </a:tcPr>
                </a:tc>
                <a:tc>
                  <a:txBody>
                    <a:bodyPr/>
                    <a:lstStyle/>
                    <a:p>
                      <a:pPr marL="285750" indent="-285750">
                        <a:buFont typeface="Arial" panose="020B0604020202020204" pitchFamily="34" charset="0"/>
                        <a:buChar char="•"/>
                      </a:pPr>
                      <a:r>
                        <a:rPr lang="en-US" sz="1800" noProof="0" dirty="0">
                          <a:solidFill>
                            <a:srgbClr val="002060"/>
                          </a:solidFill>
                        </a:rPr>
                        <a:t>First step</a:t>
                      </a:r>
                    </a:p>
                    <a:p>
                      <a:pPr marL="285750" indent="-285750">
                        <a:buFont typeface="Arial" panose="020B0604020202020204" pitchFamily="34" charset="0"/>
                        <a:buChar char="•"/>
                      </a:pPr>
                      <a:r>
                        <a:rPr lang="en-US" sz="1800" baseline="0" noProof="0" dirty="0">
                          <a:solidFill>
                            <a:srgbClr val="002060"/>
                          </a:solidFill>
                        </a:rPr>
                        <a:t>When short on time and need a general shared vision of the process</a:t>
                      </a:r>
                      <a:endParaRPr lang="en-US" sz="1800" noProof="0" dirty="0">
                        <a:solidFill>
                          <a:srgbClr val="002060"/>
                        </a:solidFill>
                      </a:endParaRPr>
                    </a:p>
                  </a:txBody>
                  <a:tcPr marT="34299" marB="34299">
                    <a:solidFill>
                      <a:srgbClr val="B4C5DE"/>
                    </a:solidFill>
                  </a:tcPr>
                </a:tc>
                <a:tc>
                  <a:txBody>
                    <a:bodyPr/>
                    <a:lstStyle/>
                    <a:p>
                      <a:pPr marL="285750" indent="-285750">
                        <a:buFont typeface="Arial" panose="020B0604020202020204" pitchFamily="34" charset="0"/>
                        <a:buChar char="•"/>
                      </a:pPr>
                      <a:r>
                        <a:rPr lang="en-US" sz="1800" noProof="0" dirty="0">
                          <a:solidFill>
                            <a:srgbClr val="002060"/>
                          </a:solidFill>
                        </a:rPr>
                        <a:t>Identify parts</a:t>
                      </a:r>
                      <a:r>
                        <a:rPr lang="en-US" sz="1800" baseline="0" noProof="0" dirty="0">
                          <a:solidFill>
                            <a:srgbClr val="002060"/>
                          </a:solidFill>
                        </a:rPr>
                        <a:t> of the process that require improvement</a:t>
                      </a:r>
                      <a:endParaRPr lang="en-US" sz="1800" noProof="0" dirty="0">
                        <a:solidFill>
                          <a:srgbClr val="002060"/>
                        </a:solidFill>
                      </a:endParaRPr>
                    </a:p>
                  </a:txBody>
                  <a:tcPr marT="34299" marB="34299">
                    <a:solidFill>
                      <a:srgbClr val="B4C5DE"/>
                    </a:solidFill>
                  </a:tcPr>
                </a:tc>
                <a:extLst>
                  <a:ext uri="{0D108BD9-81ED-4DB2-BD59-A6C34878D82A}">
                    <a16:rowId xmlns:a16="http://schemas.microsoft.com/office/drawing/2014/main" val="10003"/>
                  </a:ext>
                </a:extLst>
              </a:tr>
            </a:tbl>
          </a:graphicData>
        </a:graphic>
      </p:graphicFrame>
      <p:sp>
        <p:nvSpPr>
          <p:cNvPr id="2" name="1 Rectángulo"/>
          <p:cNvSpPr/>
          <p:nvPr/>
        </p:nvSpPr>
        <p:spPr>
          <a:xfrm>
            <a:off x="1807534" y="1982168"/>
            <a:ext cx="3455581" cy="4137578"/>
          </a:xfrm>
          <a:prstGeom prst="rect">
            <a:avLst/>
          </a:prstGeom>
          <a:noFill/>
          <a:ln w="920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87079" y="6419147"/>
            <a:ext cx="7900265" cy="276999"/>
          </a:xfrm>
          <a:prstGeom prst="rect">
            <a:avLst/>
          </a:prstGeom>
          <a:noFill/>
        </p:spPr>
        <p:txBody>
          <a:bodyPr wrap="square" rtlCol="0">
            <a:spAutoFit/>
          </a:bodyPr>
          <a:lstStyle/>
          <a:p>
            <a:r>
              <a:rPr lang="en-US" sz="1200" dirty="0">
                <a:solidFill>
                  <a:schemeClr val="accent4"/>
                </a:solidFill>
                <a:latin typeface="Calibri" panose="020F0502020204030204" pitchFamily="34" charset="0"/>
              </a:rPr>
              <a:t>From: </a:t>
            </a:r>
            <a:r>
              <a:rPr lang="en-US" sz="1200" dirty="0" err="1">
                <a:solidFill>
                  <a:schemeClr val="accent4"/>
                </a:solidFill>
                <a:latin typeface="Calibri" panose="020F0502020204030204" pitchFamily="34" charset="0"/>
              </a:rPr>
              <a:t>Nocito</a:t>
            </a:r>
            <a:r>
              <a:rPr lang="en-US" sz="1200" dirty="0">
                <a:solidFill>
                  <a:schemeClr val="accent4"/>
                </a:solidFill>
                <a:latin typeface="Calibri" panose="020F0502020204030204" pitchFamily="34" charset="0"/>
              </a:rPr>
              <a:t>, S. &amp; </a:t>
            </a:r>
            <a:r>
              <a:rPr lang="en-US" sz="1200" dirty="0" err="1">
                <a:solidFill>
                  <a:schemeClr val="accent4"/>
                </a:solidFill>
                <a:latin typeface="Calibri" panose="020F0502020204030204" pitchFamily="34" charset="0"/>
              </a:rPr>
              <a:t>Zeribi</a:t>
            </a:r>
            <a:r>
              <a:rPr lang="en-US" sz="1200" dirty="0">
                <a:solidFill>
                  <a:schemeClr val="accent4"/>
                </a:solidFill>
                <a:latin typeface="Calibri" panose="020F0502020204030204" pitchFamily="34" charset="0"/>
              </a:rPr>
              <a:t>, K. (</a:t>
            </a:r>
            <a:r>
              <a:rPr lang="en-US" sz="1200" dirty="0" err="1">
                <a:solidFill>
                  <a:schemeClr val="accent4"/>
                </a:solidFill>
                <a:latin typeface="Calibri" panose="020F0502020204030204" pitchFamily="34" charset="0"/>
              </a:rPr>
              <a:t>n.d.</a:t>
            </a:r>
            <a:r>
              <a:rPr lang="en-US" sz="1200" dirty="0">
                <a:solidFill>
                  <a:schemeClr val="accent4"/>
                </a:solidFill>
                <a:latin typeface="Calibri" panose="020F0502020204030204" pitchFamily="34" charset="0"/>
              </a:rPr>
              <a:t>) Building a Swim Lane Flow Chart. Tutorial for </a:t>
            </a:r>
            <a:r>
              <a:rPr lang="en-US" sz="1200" dirty="0" err="1">
                <a:solidFill>
                  <a:schemeClr val="accent4"/>
                </a:solidFill>
                <a:latin typeface="Calibri" panose="020F0502020204030204" pitchFamily="34" charset="0"/>
              </a:rPr>
              <a:t>ImproveCareNow</a:t>
            </a:r>
            <a:r>
              <a:rPr lang="en-US" sz="1200" dirty="0">
                <a:solidFill>
                  <a:schemeClr val="accent4"/>
                </a:solidFill>
                <a:latin typeface="Calibri" panose="020F0502020204030204" pitchFamily="34" charset="0"/>
              </a:rPr>
              <a:t>. (</a:t>
            </a:r>
            <a:r>
              <a:rPr lang="en-US" sz="1200" dirty="0" err="1">
                <a:solidFill>
                  <a:schemeClr val="accent4"/>
                </a:solidFill>
                <a:latin typeface="Calibri" panose="020F0502020204030204" pitchFamily="34" charset="0"/>
              </a:rPr>
              <a:t>n.p</a:t>
            </a:r>
            <a:r>
              <a:rPr lang="en-US" sz="1200" dirty="0">
                <a:solidFill>
                  <a:schemeClr val="accent4"/>
                </a:solidFill>
                <a:latin typeface="Calibri" panose="020F0502020204030204" pitchFamily="34" charset="0"/>
              </a:rPr>
              <a:t>.)</a:t>
            </a:r>
          </a:p>
        </p:txBody>
      </p:sp>
    </p:spTree>
    <p:extLst>
      <p:ext uri="{BB962C8B-B14F-4D97-AF65-F5344CB8AC3E}">
        <p14:creationId xmlns:p14="http://schemas.microsoft.com/office/powerpoint/2010/main" val="353032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947" y="636814"/>
            <a:ext cx="7640448" cy="1323439"/>
          </a:xfrm>
          <a:prstGeom prst="rect">
            <a:avLst/>
          </a:prstGeom>
          <a:noFill/>
        </p:spPr>
        <p:txBody>
          <a:bodyPr wrap="square">
            <a:spAutoFit/>
          </a:bodyPr>
          <a:lstStyle/>
          <a:p>
            <a:pPr>
              <a:defRPr/>
            </a:pPr>
            <a:r>
              <a:rPr lang="en-US" sz="4000" dirty="0">
                <a:solidFill>
                  <a:schemeClr val="tx2">
                    <a:lumMod val="60000"/>
                    <a:lumOff val="40000"/>
                  </a:schemeClr>
                </a:solidFill>
                <a:latin typeface="Calibri" panose="020F0502020204030204" pitchFamily="34" charset="0"/>
                <a:ea typeface="+mj-ea"/>
                <a:cs typeface="+mj-cs"/>
              </a:rPr>
              <a:t>High-Level Process Map: Getting to Work</a:t>
            </a:r>
          </a:p>
        </p:txBody>
      </p:sp>
      <p:sp>
        <p:nvSpPr>
          <p:cNvPr id="4" name="TextBox 3"/>
          <p:cNvSpPr txBox="1"/>
          <p:nvPr/>
        </p:nvSpPr>
        <p:spPr>
          <a:xfrm>
            <a:off x="360947" y="6346963"/>
            <a:ext cx="8209854" cy="276999"/>
          </a:xfrm>
          <a:prstGeom prst="rect">
            <a:avLst/>
          </a:prstGeom>
          <a:noFill/>
        </p:spPr>
        <p:txBody>
          <a:bodyPr wrap="square" rtlCol="0">
            <a:spAutoFit/>
          </a:bodyPr>
          <a:lstStyle/>
          <a:p>
            <a:r>
              <a:rPr lang="en-US" sz="1200" dirty="0">
                <a:solidFill>
                  <a:schemeClr val="accent4"/>
                </a:solidFill>
                <a:latin typeface="Calibri" panose="020F0502020204030204" pitchFamily="34" charset="0"/>
              </a:rPr>
              <a:t>Adapted from: </a:t>
            </a:r>
            <a:r>
              <a:rPr lang="en-US" sz="1200" dirty="0" err="1">
                <a:solidFill>
                  <a:schemeClr val="accent4"/>
                </a:solidFill>
                <a:latin typeface="Calibri" panose="020F0502020204030204" pitchFamily="34" charset="0"/>
              </a:rPr>
              <a:t>Nocito</a:t>
            </a:r>
            <a:r>
              <a:rPr lang="en-US" sz="1200" dirty="0">
                <a:solidFill>
                  <a:schemeClr val="accent4"/>
                </a:solidFill>
                <a:latin typeface="Calibri" panose="020F0502020204030204" pitchFamily="34" charset="0"/>
              </a:rPr>
              <a:t>, S. &amp; </a:t>
            </a:r>
            <a:r>
              <a:rPr lang="en-US" sz="1200" dirty="0" err="1">
                <a:solidFill>
                  <a:schemeClr val="accent4"/>
                </a:solidFill>
                <a:latin typeface="Calibri" panose="020F0502020204030204" pitchFamily="34" charset="0"/>
              </a:rPr>
              <a:t>Zeribi</a:t>
            </a:r>
            <a:r>
              <a:rPr lang="en-US" sz="1200" dirty="0">
                <a:solidFill>
                  <a:schemeClr val="accent4"/>
                </a:solidFill>
                <a:latin typeface="Calibri" panose="020F0502020204030204" pitchFamily="34" charset="0"/>
              </a:rPr>
              <a:t>, K. (</a:t>
            </a:r>
            <a:r>
              <a:rPr lang="en-US" sz="1200" dirty="0" err="1">
                <a:solidFill>
                  <a:schemeClr val="accent4"/>
                </a:solidFill>
                <a:latin typeface="Calibri" panose="020F0502020204030204" pitchFamily="34" charset="0"/>
              </a:rPr>
              <a:t>n.d.</a:t>
            </a:r>
            <a:r>
              <a:rPr lang="en-US" sz="1200" dirty="0">
                <a:solidFill>
                  <a:schemeClr val="accent4"/>
                </a:solidFill>
                <a:latin typeface="Calibri" panose="020F0502020204030204" pitchFamily="34" charset="0"/>
              </a:rPr>
              <a:t>) Building a Swim Lane Flow Chart. Tutorial for </a:t>
            </a:r>
            <a:r>
              <a:rPr lang="en-US" sz="1200" dirty="0" err="1">
                <a:solidFill>
                  <a:schemeClr val="accent4"/>
                </a:solidFill>
                <a:latin typeface="Calibri" panose="020F0502020204030204" pitchFamily="34" charset="0"/>
              </a:rPr>
              <a:t>ImproveCareNow</a:t>
            </a:r>
            <a:r>
              <a:rPr lang="en-US" sz="1200" dirty="0">
                <a:solidFill>
                  <a:schemeClr val="accent4"/>
                </a:solidFill>
                <a:latin typeface="Calibri" panose="020F0502020204030204" pitchFamily="34" charset="0"/>
              </a:rPr>
              <a:t>. (</a:t>
            </a:r>
            <a:r>
              <a:rPr lang="en-US" sz="1200" dirty="0" err="1">
                <a:solidFill>
                  <a:schemeClr val="accent4"/>
                </a:solidFill>
                <a:latin typeface="Calibri" panose="020F0502020204030204" pitchFamily="34" charset="0"/>
              </a:rPr>
              <a:t>n.p</a:t>
            </a:r>
            <a:r>
              <a:rPr lang="en-US" sz="1200" dirty="0">
                <a:solidFill>
                  <a:schemeClr val="accent4"/>
                </a:solidFill>
                <a:latin typeface="Calibri" panose="020F0502020204030204" pitchFamily="34" charset="0"/>
              </a:rPr>
              <a:t>.)</a:t>
            </a:r>
          </a:p>
        </p:txBody>
      </p:sp>
      <p:graphicFrame>
        <p:nvGraphicFramePr>
          <p:cNvPr id="12" name="Diagram 11"/>
          <p:cNvGraphicFramePr/>
          <p:nvPr>
            <p:extLst>
              <p:ext uri="{D42A27DB-BD31-4B8C-83A1-F6EECF244321}">
                <p14:modId xmlns:p14="http://schemas.microsoft.com/office/powerpoint/2010/main" val="2816368246"/>
              </p:ext>
            </p:extLst>
          </p:nvPr>
        </p:nvGraphicFramePr>
        <p:xfrm>
          <a:off x="360947" y="1298533"/>
          <a:ext cx="8494293" cy="393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2387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rgbClr val="292934"/>
      </a:dk1>
      <a:lt1>
        <a:srgbClr val="FFFFFF"/>
      </a:lt1>
      <a:dk2>
        <a:srgbClr val="37537B"/>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Active_x0020_Project xmlns="1c60471c-f084-4315-a5eb-9455db01c743">true</Active_x0020_Project>
    <Category xmlns="1c60471c-f084-4315-a5eb-9455db01c743" xsi:nil="true"/>
    <Sub_Category_1 xmlns="1c60471c-f084-4315-a5eb-9455db01c743" xsi:nil="true"/>
    <_ip_UnifiedCompliancePolicyProperties xmlns="http://schemas.microsoft.com/sharepoint/v3" xsi:nil="true"/>
    <_x0074_z21 xmlns="1c60471c-f084-4315-a5eb-9455db01c743">
      <UserInfo>
        <DisplayName/>
        <AccountId xsi:nil="true"/>
        <AccountType/>
      </UserInfo>
    </_x0074_z21>
    <Date_x0020_and_x0020_Time xmlns="1c60471c-f084-4315-a5eb-9455db01c7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79EE78A01ED4B8B3596647828ED23" ma:contentTypeVersion="20" ma:contentTypeDescription="Create a new document." ma:contentTypeScope="" ma:versionID="829a532f6163e1774e110d84a2113203">
  <xsd:schema xmlns:xsd="http://www.w3.org/2001/XMLSchema" xmlns:xs="http://www.w3.org/2001/XMLSchema" xmlns:p="http://schemas.microsoft.com/office/2006/metadata/properties" xmlns:ns1="http://schemas.microsoft.com/sharepoint/v3" xmlns:ns2="http://schemas.microsoft.com/sharepoint/v3/fields" xmlns:ns3="1c60471c-f084-4315-a5eb-9455db01c743" xmlns:ns4="44439003-668a-4940-aa31-a697c9d9a1af" targetNamespace="http://schemas.microsoft.com/office/2006/metadata/properties" ma:root="true" ma:fieldsID="70e7b0f68445161a69774db384bd8e82" ns1:_="" ns2:_="" ns3:_="" ns4:_="">
    <xsd:import namespace="http://schemas.microsoft.com/sharepoint/v3"/>
    <xsd:import namespace="http://schemas.microsoft.com/sharepoint/v3/fields"/>
    <xsd:import namespace="1c60471c-f084-4315-a5eb-9455db01c743"/>
    <xsd:import namespace="44439003-668a-4940-aa31-a697c9d9a1af"/>
    <xsd:element name="properties">
      <xsd:complexType>
        <xsd:sequence>
          <xsd:element name="documentManagement">
            <xsd:complexType>
              <xsd:all>
                <xsd:element ref="ns2:_Version" minOccurs="0"/>
                <xsd:element ref="ns3:Date_x0020_and_x0020_Time" minOccurs="0"/>
                <xsd:element ref="ns4:SharedWithUsers" minOccurs="0"/>
                <xsd:element ref="ns3:Category" minOccurs="0"/>
                <xsd:element ref="ns3:Sub_Category_1" minOccurs="0"/>
                <xsd:element ref="ns4:SharingHintHash" minOccurs="0"/>
                <xsd:element ref="ns4:SharedWithDetails" minOccurs="0"/>
                <xsd:element ref="ns1:_ip_UnifiedCompliancePolicyProperties" minOccurs="0"/>
                <xsd:element ref="ns1:_ip_UnifiedCompliancePolicyUIAction" minOccurs="0"/>
                <xsd:element ref="ns4:LastSharedByUser" minOccurs="0"/>
                <xsd:element ref="ns4:LastSharedByTime" minOccurs="0"/>
                <xsd:element ref="ns3:_x0074_z21" minOccurs="0"/>
                <xsd:element ref="ns3:Active_x0020_Project"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60471c-f084-4315-a5eb-9455db01c743" elementFormDefault="qualified">
    <xsd:import namespace="http://schemas.microsoft.com/office/2006/documentManagement/types"/>
    <xsd:import namespace="http://schemas.microsoft.com/office/infopath/2007/PartnerControls"/>
    <xsd:element name="Date_x0020_and_x0020_Time" ma:index="9" nillable="true" ma:displayName="Date and Time" ma:description="Date and Time" ma:format="DateTime" ma:internalName="Date_x0020_and_x0020_Time">
      <xsd:simpleType>
        <xsd:restriction base="dms:DateTime"/>
      </xsd:simpleType>
    </xsd:element>
    <xsd:element name="Category" ma:index="11" nillable="true" ma:displayName="Category" ma:internalName="Category">
      <xsd:simpleType>
        <xsd:restriction base="dms:Text">
          <xsd:maxLength value="255"/>
        </xsd:restriction>
      </xsd:simpleType>
    </xsd:element>
    <xsd:element name="Sub_Category_1" ma:index="12" nillable="true" ma:displayName="Sub_Category_1" ma:internalName="Sub_Category_1">
      <xsd:simpleType>
        <xsd:restriction base="dms:Text">
          <xsd:maxLength value="255"/>
        </xsd:restriction>
      </xsd:simpleType>
    </xsd:element>
    <xsd:element name="_x0074_z21" ma:index="19" nillable="true" ma:displayName="Person or Group" ma:list="UserInfo" ma:internalName="_x0074_z2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ive_x0020_Project" ma:index="20" nillable="true" ma:displayName="Active Project" ma:default="1" ma:description="Column to indicate inactive project folders" ma:internalName="Active_x0020_Project">
      <xsd:simpleType>
        <xsd:restriction base="dms:Boolea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Location" ma:index="2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439003-668a-4940-aa31-a697c9d9a1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F78544-5F26-4138-AA8E-F24849F37AE3}">
  <ds:schemaRefs>
    <ds:schemaRef ds:uri="http://schemas.microsoft.com/sharepoint/v3"/>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terms/"/>
    <ds:schemaRef ds:uri="http://purl.org/dc/dcmitype/"/>
    <ds:schemaRef ds:uri="http://schemas.openxmlformats.org/package/2006/metadata/core-properties"/>
    <ds:schemaRef ds:uri="44439003-668a-4940-aa31-a697c9d9a1af"/>
    <ds:schemaRef ds:uri="1c60471c-f084-4315-a5eb-9455db01c743"/>
    <ds:schemaRef ds:uri="http://schemas.microsoft.com/sharepoint/v3/fields"/>
  </ds:schemaRefs>
</ds:datastoreItem>
</file>

<file path=customXml/itemProps2.xml><?xml version="1.0" encoding="utf-8"?>
<ds:datastoreItem xmlns:ds="http://schemas.openxmlformats.org/officeDocument/2006/customXml" ds:itemID="{77212E38-FE92-4098-AA6B-BE9D4D66F2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1c60471c-f084-4315-a5eb-9455db01c743"/>
    <ds:schemaRef ds:uri="44439003-668a-4940-aa31-a697c9d9a1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2FECF1-8E02-466D-91CB-408B76C4FE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8957</TotalTime>
  <Words>3514</Words>
  <Application>Microsoft Office PowerPoint</Application>
  <PresentationFormat>On-screen Show (4:3)</PresentationFormat>
  <Paragraphs>395</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Symbol</vt:lpstr>
      <vt:lpstr>Wingdings</vt:lpstr>
      <vt:lpstr>Clarity</vt:lpstr>
      <vt:lpstr>PowerPoint Presentation</vt:lpstr>
      <vt:lpstr>CQI Training Overview</vt:lpstr>
      <vt:lpstr>CQI Tools I: Process Maps  Learning Objectives </vt:lpstr>
      <vt:lpstr>Process maps</vt:lpstr>
      <vt:lpstr>What is a Process?</vt:lpstr>
      <vt:lpstr>What is a Map?</vt:lpstr>
      <vt:lpstr>What is a Process Map?</vt:lpstr>
      <vt:lpstr>Types of Process Maps</vt:lpstr>
      <vt:lpstr>PowerPoint Presentation</vt:lpstr>
      <vt:lpstr>Types of Process Maps</vt:lpstr>
      <vt:lpstr>PowerPoint Presentation</vt:lpstr>
      <vt:lpstr>PowerPoint Presentation</vt:lpstr>
      <vt:lpstr>Process Map Tips</vt:lpstr>
      <vt:lpstr>Process Map Logistics</vt:lpstr>
      <vt:lpstr>PROCESS map example</vt:lpstr>
      <vt:lpstr>Maternal Depression SMART 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Mapping Activity</vt:lpstr>
      <vt:lpstr>Process Mapping Activity Debrief</vt:lpstr>
      <vt:lpstr>Remember....</vt:lpstr>
      <vt:lpstr>Additional CQI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Quality Improvement for miechv grantees:    MEASUREMENT AND  UNDERSTANDING  THE pdsa PROCESS</dc:title>
  <dc:creator>Kassie Mae Miller</dc:creator>
  <cp:lastModifiedBy>Doreen Major Ryan</cp:lastModifiedBy>
  <cp:revision>373</cp:revision>
  <dcterms:modified xsi:type="dcterms:W3CDTF">2018-07-25T15:44:50Z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0x010100A6A79EE78A01ED4B8B3596647828ED23</vt:lpwstr>
  </property>
  <property fmtid="{D5CDD505-2E9C-101B-9397-08002B2CF9AE}" pid="3" name="Order">
    <vt:r8>20740700</vt:r8>
  </property>
  <property fmtid="{D5CDD505-2E9C-101B-9397-08002B2CF9AE}" pid="4" name="xd_ProgID">
    <vt:lpwstr/>
  </property>
  <property fmtid="{D5CDD505-2E9C-101B-9397-08002B2CF9AE}" pid="5" name="TemplateUrl">
    <vt:lpwstr/>
  </property>
  <property fmtid="{D5CDD505-2E9C-101B-9397-08002B2CF9AE}" pid="6" name="_CopySource">
    <vt:lpwstr>https://jbassoccom-1.sharepoint.microsoftonline.com/Projects/413 DOHVE 2/Task 6. CQI/CQI Toolkit/Module 6/CQI Universal_Module 6 06.02.17.pptx</vt:lpwstr>
  </property>
</Properties>
</file>