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7"/>
  </p:notesMasterIdLst>
  <p:handoutMasterIdLst>
    <p:handoutMasterId r:id="rId28"/>
  </p:handoutMasterIdLst>
  <p:sldIdLst>
    <p:sldId id="696" r:id="rId5"/>
    <p:sldId id="637" r:id="rId6"/>
    <p:sldId id="694" r:id="rId7"/>
    <p:sldId id="648" r:id="rId8"/>
    <p:sldId id="676" r:id="rId9"/>
    <p:sldId id="677" r:id="rId10"/>
    <p:sldId id="678" r:id="rId11"/>
    <p:sldId id="680" r:id="rId12"/>
    <p:sldId id="681" r:id="rId13"/>
    <p:sldId id="686" r:id="rId14"/>
    <p:sldId id="692" r:id="rId15"/>
    <p:sldId id="685" r:id="rId16"/>
    <p:sldId id="679" r:id="rId17"/>
    <p:sldId id="682" r:id="rId18"/>
    <p:sldId id="688" r:id="rId19"/>
    <p:sldId id="689" r:id="rId20"/>
    <p:sldId id="693" r:id="rId21"/>
    <p:sldId id="691" r:id="rId22"/>
    <p:sldId id="690" r:id="rId23"/>
    <p:sldId id="695" r:id="rId24"/>
    <p:sldId id="514" r:id="rId25"/>
    <p:sldId id="41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Zaid" initials="SZ" lastIdx="108" clrIdx="0"/>
  <p:cmAuthor id="1" name="Susan" initials="S" lastIdx="36" clrIdx="1"/>
  <p:cmAuthor id="2" name="Matthew J. Poes" initials="MJP" lastIdx="46" clrIdx="2"/>
  <p:cmAuthor id="3" name="Kate Lyon" initials="KL" lastIdx="2" clrIdx="3"/>
  <p:cmAuthor id="4" name="Waidelich, Elisa J (DOH)" initials="EJW" lastIdx="6" clrIdx="4"/>
  <p:cmAuthor id="5" name="Mallory Quigley" initials="MQ" lastIdx="59" clrIdx="5">
    <p:extLst/>
  </p:cmAuthor>
  <p:cmAuthor id="6" name="Kassie Mae Miller" initials="KMM" lastIdx="28" clrIdx="6">
    <p:extLst/>
  </p:cmAuthor>
  <p:cmAuthor id="7" name="JBA" initials="JBA" lastIdx="10" clrIdx="7">
    <p:extLst/>
  </p:cmAuthor>
  <p:cmAuthor id="8" name="DOHVE" initials="DOHVE" lastIdx="6" clrIdx="8">
    <p:extLst/>
  </p:cmAuthor>
  <p:cmAuthor id="9" name="KM Miller" initials="DOHVE" lastIdx="33" clrIdx="9">
    <p:extLst/>
  </p:cmAuthor>
  <p:cmAuthor id="10" name="Julie Leis" initials="JL" lastIdx="93" clrIdx="10">
    <p:extLst/>
  </p:cmAuthor>
  <p:cmAuthor id="11" name="Mallory Quigley Clark" initials="MC" lastIdx="15" clrIdx="11">
    <p:extLst/>
  </p:cmAuthor>
  <p:cmAuthor id="12" name="Lance Till" initials="LT" lastIdx="5" clrIdx="12">
    <p:extLst/>
  </p:cmAuthor>
  <p:cmAuthor id="13" name="Lance Till" initials="LT [2]" lastIdx="4" clrIdx="13">
    <p:extLst/>
  </p:cmAuthor>
  <p:cmAuthor id="14" name="Mallory Quigley Clark" initials="MQC" lastIdx="4" clrIdx="14">
    <p:extLst/>
  </p:cmAuthor>
  <p:cmAuthor id="15" name="Pooja Gupta" initials="PG" lastIdx="1" clrIdx="1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3A299"/>
    <a:srgbClr val="2589C7"/>
    <a:srgbClr val="37537B"/>
    <a:srgbClr val="4D5B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62" autoAdjust="0"/>
  </p:normalViewPr>
  <p:slideViewPr>
    <p:cSldViewPr snapToGrid="0">
      <p:cViewPr varScale="1">
        <p:scale>
          <a:sx n="71" d="100"/>
          <a:sy n="71" d="100"/>
        </p:scale>
        <p:origin x="1614" y="6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22B0DF-3E41-4354-8729-EF32F2F006D1}" type="datetimeFigureOut">
              <a:rPr lang="en-US" smtClean="0"/>
              <a:t>11/29/2017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43DF58-3088-4C6A-8980-7F8A83783F08}" type="slidenum">
              <a:rPr lang="en-US" smtClean="0"/>
              <a:t>‹#›</a:t>
            </a:fld>
            <a:endParaRPr 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34130-9D75-4168-9007-280E554272C1}" type="datetimeFigureOut">
              <a:rPr lang="en-US" smtClean="0"/>
              <a:t>11/29/2017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28201-4BBF-455A-9765-CF9869D2B1B3}"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This presentation is intended to be delivered by state-level CQI support staff. The notes are a suggested script for the presenter. Please see the accompanying Facilitation Guide and handouts.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55C17-EC44-4A90-A9B0-CD3F978DD129}"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fld id="{120A4E4B-C897-4641-A345-FB8C86A27A9C}" type="datetime1">
              <a:rPr lang="en-US" smtClean="0">
                <a:solidFill>
                  <a:prstClr val="black"/>
                </a:solidFill>
              </a:rPr>
              <a:pPr/>
              <a:t>11/29/2017</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DOHVE TA</a:t>
            </a:r>
          </a:p>
        </p:txBody>
      </p:sp>
    </p:spTree>
    <p:extLst>
      <p:ext uri="{BB962C8B-B14F-4D97-AF65-F5344CB8AC3E}">
        <p14:creationId xmlns:p14="http://schemas.microsoft.com/office/powerpoint/2010/main" val="866899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this second scenario, the HHB CQI team raises the same three questions included on the previous slide; however, the team continued with the 5 Whys process to identify a more precise root cause.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answering the third question (“Why do other jobs provide more compensation than home visiting?”), the team identified that not only does home visiting traditionally pay lower than similar jobs, but home visiting also pays low compared to job expectations.</a:t>
            </a:r>
            <a:r>
              <a:rPr lang="en-US" b="0" dirty="0"/>
              <a:t> The team posed two additional questions:</a:t>
            </a:r>
          </a:p>
          <a:p>
            <a:pPr marL="628650" lvl="1" indent="-171450">
              <a:buFont typeface="Courier New" panose="02070309020205020404" pitchFamily="49" charset="0"/>
              <a:buChar char="o"/>
            </a:pPr>
            <a:r>
              <a:rPr lang="en-US" b="0" dirty="0"/>
              <a:t>Why is there a discrepancy between pay and job expectations?</a:t>
            </a:r>
          </a:p>
          <a:p>
            <a:pPr marL="1085850" lvl="2" indent="-171450">
              <a:buFont typeface="Calibri" panose="020F0502020204030204" pitchFamily="34" charset="0"/>
              <a:buChar char="–"/>
            </a:pPr>
            <a:r>
              <a:rPr lang="en-US" b="0" dirty="0"/>
              <a:t>Home visitors report that expectations include travel, prep work, data entry, ongoing training, high caseloads, and encountering stressful family situations. They think other positions do not have the same expectations, and that other positions receive more support. </a:t>
            </a:r>
          </a:p>
          <a:p>
            <a:pPr marL="628650" lvl="1" indent="-171450">
              <a:buFont typeface="Courier New" panose="02070309020205020404" pitchFamily="49" charset="0"/>
              <a:buChar char="o"/>
            </a:pPr>
            <a:r>
              <a:rPr lang="en-US" b="0" dirty="0"/>
              <a:t>Why does home visiting have more expectations and offer less support?</a:t>
            </a:r>
          </a:p>
          <a:p>
            <a:pPr marL="1085850" lvl="2" indent="-171450">
              <a:buFont typeface="Calibri" panose="020F0502020204030204" pitchFamily="34" charset="0"/>
              <a:buChar char="–"/>
            </a:pPr>
            <a:r>
              <a:rPr lang="en-US" b="0" dirty="0"/>
              <a:t>Traditionally, funding was not available to provide additional levels of support. New funding requirements added expectations for serving families in a broader catchment area and expectations for data collection and entry.</a:t>
            </a:r>
            <a:endParaRPr lang="en-US" sz="1200" kern="1200" dirty="0">
              <a:solidFill>
                <a:schemeClr val="tx1"/>
              </a:solidFill>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HHB CQI team identified two additional change strategies to test based on the second 5 Whys root cause analysis. These include: </a:t>
            </a:r>
          </a:p>
          <a:p>
            <a:pPr marL="1085850" lvl="2" indent="-171450">
              <a:buFont typeface="Courier New" panose="02070309020205020404" pitchFamily="49" charset="0"/>
              <a:buChar char="o"/>
            </a:pPr>
            <a:r>
              <a:rPr lang="en-US" sz="1200" kern="1200" dirty="0">
                <a:solidFill>
                  <a:schemeClr val="tx1"/>
                </a:solidFill>
                <a:effectLst/>
                <a:latin typeface="+mn-lt"/>
                <a:ea typeface="+mn-ea"/>
                <a:cs typeface="+mn-cs"/>
              </a:rPr>
              <a:t>intentional assignment of families to home visitors based on regions where families live </a:t>
            </a:r>
          </a:p>
          <a:p>
            <a:pPr marL="1085850" lvl="2" indent="-171450">
              <a:buFont typeface="Courier New" panose="02070309020205020404" pitchFamily="49" charset="0"/>
              <a:buChar char="o"/>
            </a:pPr>
            <a:r>
              <a:rPr lang="en-US" sz="1200" kern="1200" dirty="0">
                <a:solidFill>
                  <a:schemeClr val="tx1"/>
                </a:solidFill>
                <a:effectLst/>
                <a:latin typeface="+mn-lt"/>
                <a:ea typeface="+mn-ea"/>
                <a:cs typeface="+mn-cs"/>
              </a:rPr>
              <a:t>reduction of caseloads from 25 to 22 families to provide additional time for data entry and other tasks. </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The CQI team monitored staff turnover on a monthly basis. After 12 months, staff turnover reduced from 40 percent to 25 percent. </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By continuing to ask “why” through five questions, the CQI team was able to identify more specific reasons for staff turnover other than pay rates. The team then identified more low-cost/no-cost change strategies to test that were more effective than when they just increased salaries.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D28201-4BBF-455A-9765-CF9869D2B1B3}" type="slidenum">
              <a:rPr lang="en-US" smtClean="0"/>
              <a:t>10</a:t>
            </a:fld>
            <a:endParaRPr lang="en-US"/>
          </a:p>
        </p:txBody>
      </p:sp>
    </p:spTree>
    <p:extLst>
      <p:ext uri="{BB962C8B-B14F-4D97-AF65-F5344CB8AC3E}">
        <p14:creationId xmlns:p14="http://schemas.microsoft.com/office/powerpoint/2010/main" val="1982472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1" kern="1200" dirty="0">
                <a:solidFill>
                  <a:schemeClr val="tx1"/>
                </a:solidFill>
                <a:effectLst/>
                <a:latin typeface="+mn-lt"/>
                <a:ea typeface="+mn-ea"/>
                <a:cs typeface="+mn-cs"/>
              </a:rPr>
              <a:t>Pass out the 5 Whys handout and ask participants to break into agency teams of four to six per table to complete a group activity. </a:t>
            </a:r>
          </a:p>
          <a:p>
            <a:pPr marL="171450" indent="-171450">
              <a:buFont typeface="Arial" panose="020B0604020202020204" pitchFamily="34" charset="0"/>
              <a:buChar char="•"/>
            </a:pPr>
            <a:r>
              <a:rPr lang="en-US" kern="1200" dirty="0">
                <a:effectLst/>
                <a:latin typeface="+mn-lt"/>
                <a:ea typeface="+mn-ea"/>
                <a:cs typeface="+mn-cs"/>
              </a:rPr>
              <a:t>The purpose of this activity is to practice using the 5 Whys root cause analysis technique. The “why” questions start with the problem and work backward to arrive at the root cause.</a:t>
            </a:r>
            <a:endParaRPr lang="en-US" dirty="0"/>
          </a:p>
          <a:p>
            <a:pPr marL="171450" indent="-171450">
              <a:buFont typeface="Arial" panose="020B0604020202020204" pitchFamily="34" charset="0"/>
              <a:buChar char="•"/>
            </a:pPr>
            <a:r>
              <a:rPr lang="en-US" kern="1200" dirty="0">
                <a:effectLst/>
                <a:latin typeface="+mn-lt"/>
                <a:ea typeface="+mn-ea"/>
                <a:cs typeface="+mn-cs"/>
              </a:rPr>
              <a:t>Start by identifying a problem for which the root cause is unknown. Ask the first why question. Typically, one may ask, “Why does the problem happen?” Record the response. This becomes the basis for the next question. Go back another step (walking the process backward) and ask a subsequent why question. Continue to do this until it is no longer possible to think of a response to the why question. The last response represents the root cause.</a:t>
            </a:r>
            <a:r>
              <a:rPr lang="en-US" dirty="0"/>
              <a:t> </a:t>
            </a:r>
          </a:p>
          <a:p>
            <a:pPr marL="0" indent="0">
              <a:buFont typeface="Arial" panose="020B0604020202020204" pitchFamily="34" charset="0"/>
              <a:buNone/>
            </a:pPr>
            <a:r>
              <a:rPr lang="en-US" i="1" dirty="0">
                <a:latin typeface="+mn-lt"/>
              </a:rPr>
              <a:t>Give teams 10 minutes to complete the exercise. </a:t>
            </a:r>
          </a:p>
          <a:p>
            <a:endParaRPr lang="en-US" dirty="0">
              <a:latin typeface="+mn-lt"/>
            </a:endParaRPr>
          </a:p>
        </p:txBody>
      </p:sp>
      <p:sp>
        <p:nvSpPr>
          <p:cNvPr id="4" name="Slide Number Placeholder 3"/>
          <p:cNvSpPr>
            <a:spLocks noGrp="1"/>
          </p:cNvSpPr>
          <p:nvPr>
            <p:ph type="sldNum" sz="quarter" idx="10"/>
          </p:nvPr>
        </p:nvSpPr>
        <p:spPr/>
        <p:txBody>
          <a:bodyPr/>
          <a:lstStyle/>
          <a:p>
            <a:fld id="{AED28201-4BBF-455A-9765-CF9869D2B1B3}" type="slidenum">
              <a:rPr lang="en-US" smtClean="0"/>
              <a:t>11</a:t>
            </a:fld>
            <a:endParaRPr lang="en-US"/>
          </a:p>
        </p:txBody>
      </p:sp>
    </p:spTree>
    <p:extLst>
      <p:ext uri="{BB962C8B-B14F-4D97-AF65-F5344CB8AC3E}">
        <p14:creationId xmlns:p14="http://schemas.microsoft.com/office/powerpoint/2010/main" val="782175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a:t>Lead</a:t>
            </a:r>
            <a:r>
              <a:rPr lang="en-US" i="1" baseline="0" dirty="0"/>
              <a:t> the group through a debrief session using these questions:  </a:t>
            </a:r>
          </a:p>
          <a:p>
            <a:pPr marL="171450" lvl="0" indent="-171450">
              <a:buFont typeface="Arial" panose="020B0604020202020204" pitchFamily="34" charset="0"/>
              <a:buChar char="•"/>
            </a:pPr>
            <a:r>
              <a:rPr lang="en-US" b="0" i="0" baseline="0" dirty="0"/>
              <a:t>How many steps did it take to discover the root cause?</a:t>
            </a:r>
          </a:p>
          <a:p>
            <a:pPr marL="171450" lvl="0" indent="-171450">
              <a:buFont typeface="Arial" panose="020B0604020202020204" pitchFamily="34" charset="0"/>
              <a:buChar char="•"/>
            </a:pPr>
            <a:r>
              <a:rPr lang="en-US" b="0" i="0" baseline="0" dirty="0"/>
              <a:t>Did the team have any difficulty coming up with potential responses to the why questions?</a:t>
            </a:r>
          </a:p>
          <a:p>
            <a:pPr marL="171450" lvl="0" indent="-171450">
              <a:buFont typeface="Arial" panose="020B0604020202020204" pitchFamily="34" charset="0"/>
              <a:buChar char="•"/>
            </a:pPr>
            <a:r>
              <a:rPr lang="en-US" b="0" i="0" baseline="0" dirty="0"/>
              <a:t>Did the team gain new insight into the problem? If not, why not?</a:t>
            </a:r>
          </a:p>
          <a:p>
            <a:pPr marL="171450" lvl="0" indent="-171450">
              <a:buFont typeface="Arial" panose="020B0604020202020204" pitchFamily="34" charset="0"/>
              <a:buChar char="•"/>
            </a:pPr>
            <a:r>
              <a:rPr lang="en-US" b="0" i="0" baseline="0" dirty="0"/>
              <a:t>When would this tool be helpful in improvement efforts?</a:t>
            </a:r>
          </a:p>
        </p:txBody>
      </p:sp>
      <p:sp>
        <p:nvSpPr>
          <p:cNvPr id="4" name="Slide Number Placeholder 3"/>
          <p:cNvSpPr>
            <a:spLocks noGrp="1"/>
          </p:cNvSpPr>
          <p:nvPr>
            <p:ph type="sldNum" sz="quarter" idx="10"/>
          </p:nvPr>
        </p:nvSpPr>
        <p:spPr/>
        <p:txBody>
          <a:bodyPr/>
          <a:lstStyle/>
          <a:p>
            <a:fld id="{AED28201-4BBF-455A-9765-CF9869D2B1B3}" type="slidenum">
              <a:rPr lang="en-US" smtClean="0"/>
              <a:t>12</a:t>
            </a:fld>
            <a:endParaRPr lang="en-US"/>
          </a:p>
        </p:txBody>
      </p:sp>
    </p:spTree>
    <p:extLst>
      <p:ext uri="{BB962C8B-B14F-4D97-AF65-F5344CB8AC3E}">
        <p14:creationId xmlns:p14="http://schemas.microsoft.com/office/powerpoint/2010/main" val="2882268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kern="1200" dirty="0">
                <a:effectLst/>
                <a:latin typeface="+mn-lt"/>
                <a:ea typeface="+mn-ea"/>
                <a:cs typeface="+mn-cs"/>
              </a:rPr>
              <a:t>The next tool we’ll discuss is Brainstorming, another </a:t>
            </a:r>
            <a:r>
              <a:rPr lang="en-US" sz="1200" kern="1200" dirty="0">
                <a:solidFill>
                  <a:schemeClr val="tx1"/>
                </a:solidFill>
                <a:effectLst/>
                <a:latin typeface="+mn-lt"/>
                <a:ea typeface="+mn-ea"/>
                <a:cs typeface="+mn-cs"/>
              </a:rPr>
              <a:t>quick, easy-to-use tool to determine the root causes of a problem</a:t>
            </a:r>
            <a:r>
              <a:rPr lang="en-US" kern="1200" dirty="0">
                <a:effectLst/>
                <a:latin typeface="+mn-lt"/>
                <a:ea typeface="+mn-ea"/>
                <a:cs typeface="+mn-cs"/>
              </a:rPr>
              <a:t>. </a:t>
            </a:r>
          </a:p>
          <a:p>
            <a:pPr marL="171450" indent="-171450">
              <a:buFont typeface="Arial" panose="020B0604020202020204" pitchFamily="34" charset="0"/>
              <a:buChar char="•"/>
            </a:pPr>
            <a:r>
              <a:rPr lang="en-US" kern="1200" dirty="0">
                <a:effectLst/>
                <a:latin typeface="+mn-lt"/>
                <a:ea typeface="+mn-ea"/>
                <a:cs typeface="+mn-cs"/>
              </a:rPr>
              <a:t>Brainstorming is a group approach used to generate ideas about potential root causes and to identify change strategies that can be used to solve problems.</a:t>
            </a:r>
            <a:r>
              <a:rPr lang="en-US" dirty="0"/>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are several rules to keep in mind when using the Brainstorming approach: </a:t>
            </a:r>
          </a:p>
          <a:p>
            <a:pPr marL="628650" lvl="1" indent="-171450">
              <a:buFont typeface="Courier New" panose="02070309020205020404" pitchFamily="49" charset="0"/>
              <a:buChar char="o"/>
            </a:pPr>
            <a:r>
              <a:rPr lang="en-US" b="0" kern="1200" dirty="0">
                <a:effectLst/>
              </a:rPr>
              <a:t>Do not judge others’ ideas. No ideas are more or less important than others. Avoid using positions or titles in the process, as this can reinforce a hierarchy</a:t>
            </a:r>
            <a:r>
              <a:rPr lang="en-US" b="0" dirty="0"/>
              <a:t>.</a:t>
            </a:r>
            <a:r>
              <a:rPr lang="en-US" b="0" kern="1200" dirty="0">
                <a:effectLst/>
              </a:rPr>
              <a:t> Make sure the facilitator engages all members. Consider taking turns while sharing ideas.</a:t>
            </a:r>
            <a:r>
              <a:rPr lang="en-US" b="0" dirty="0"/>
              <a:t> </a:t>
            </a:r>
            <a:endParaRPr lang="en-US" b="0" kern="1200" dirty="0">
              <a:effectLst/>
            </a:endParaRPr>
          </a:p>
          <a:p>
            <a:pPr marL="628650" lvl="1" indent="-171450">
              <a:buFont typeface="Courier New" panose="02070309020205020404" pitchFamily="49" charset="0"/>
              <a:buChar char="o"/>
            </a:pPr>
            <a:r>
              <a:rPr lang="en-US" b="0" kern="1200" dirty="0">
                <a:effectLst/>
              </a:rPr>
              <a:t>Encourage out-of-the-box thinking. Do not rely on old processes</a:t>
            </a:r>
            <a:r>
              <a:rPr lang="en-US" b="0" dirty="0"/>
              <a:t>.</a:t>
            </a:r>
            <a:endParaRPr lang="en-US" b="0" kern="1200" dirty="0">
              <a:effectLst/>
            </a:endParaRPr>
          </a:p>
          <a:p>
            <a:pPr marL="628650" lvl="1" indent="-171450">
              <a:buFont typeface="Courier New" panose="02070309020205020404" pitchFamily="49" charset="0"/>
              <a:buChar char="o"/>
            </a:pPr>
            <a:r>
              <a:rPr lang="en-US" b="0" kern="1200" dirty="0">
                <a:effectLst/>
              </a:rPr>
              <a:t>Generate as many ideas as possible. Ideally, Brainstorming is a group process, and ideas should be shared in the larger group. However, consider learning styles and comfort levels. Give individuals a few minutes to think of initial ideas before sharing</a:t>
            </a:r>
            <a:r>
              <a:rPr lang="en-US" b="0" dirty="0"/>
              <a:t>.</a:t>
            </a:r>
            <a:endParaRPr lang="en-US" b="0" kern="1200" dirty="0">
              <a:effectLst/>
            </a:endParaRPr>
          </a:p>
          <a:p>
            <a:pPr marL="628650" lvl="1" indent="-171450">
              <a:buFont typeface="Courier New" panose="02070309020205020404" pitchFamily="49" charset="0"/>
              <a:buChar char="o"/>
            </a:pPr>
            <a:r>
              <a:rPr lang="en-US" b="0" kern="1200" dirty="0">
                <a:effectLst/>
              </a:rPr>
              <a:t>Build on </a:t>
            </a:r>
            <a:r>
              <a:rPr lang="en-US" b="0" dirty="0"/>
              <a:t>ideas. Encourage team members to expand on the presented ideas and suggestions. </a:t>
            </a:r>
          </a:p>
          <a:p>
            <a:pPr marL="628650" lvl="1" indent="-171450">
              <a:buFont typeface="Courier New" panose="02070309020205020404" pitchFamily="49" charset="0"/>
              <a:buChar char="o"/>
            </a:pPr>
            <a:r>
              <a:rPr lang="en-US" b="0" dirty="0"/>
              <a:t>Record </a:t>
            </a:r>
            <a:r>
              <a:rPr lang="en-US" b="0" kern="1200" dirty="0">
                <a:effectLst/>
              </a:rPr>
              <a:t>ideas. Have a scribe. Take pictures of the end result rather than just writing things down</a:t>
            </a:r>
            <a:r>
              <a:rPr lang="en-US" b="0" dirty="0"/>
              <a:t>.</a:t>
            </a:r>
            <a:endParaRPr lang="en-US" b="0" dirty="0">
              <a:latin typeface="+mn-lt"/>
            </a:endParaRPr>
          </a:p>
          <a:p>
            <a:pPr marL="171450" indent="-171450">
              <a:buFont typeface="Arial" panose="020B0604020202020204" pitchFamily="34" charset="0"/>
              <a:buChar char="•"/>
            </a:pPr>
            <a:r>
              <a:rPr lang="en-US" kern="1200" dirty="0">
                <a:effectLst/>
                <a:latin typeface="+mn-lt"/>
                <a:ea typeface="+mn-ea"/>
                <a:cs typeface="+mn-cs"/>
              </a:rPr>
              <a:t>Provide an opportunity for analysis after ideas are identified. Try to group ideas by category. Use a tool such as the Fishbone Diagram, which we’ll discuss next, or mind mapping to organize thoughts by ‘why’ (is this an issue) and ‘how’ (will this achieve the desired goal if any suggestions become a change strategy).</a:t>
            </a:r>
            <a:r>
              <a:rPr lang="en-US" dirty="0"/>
              <a:t>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13</a:t>
            </a:fld>
            <a:endParaRPr lang="en-US"/>
          </a:p>
        </p:txBody>
      </p:sp>
    </p:spTree>
    <p:extLst>
      <p:ext uri="{BB962C8B-B14F-4D97-AF65-F5344CB8AC3E}">
        <p14:creationId xmlns:p14="http://schemas.microsoft.com/office/powerpoint/2010/main" val="905641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last root cause analysis tool we’ll discuss is the Fishbone Diagram — also known as an Ishikawa or cause and effect diagram. The diagram provides a visual depiction of the potential causes of a known problem. This helps detect areas with the greatest variability and opportunity for improvement.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Fishbone Diagram consists of several components: </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Head </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The fish head represents the primary problem of interest for which a CQI team is attempting to determine the root causes.</a:t>
            </a: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Spine </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The spine connects the stated problem to the ribs of the diagram.</a:t>
            </a: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Ribs </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The ribs represent the major categories under which the root causes for the problem are captured. Some industries, such as manufacturing or the service industry, have </a:t>
            </a:r>
            <a:r>
              <a:rPr lang="en-US" sz="1200" kern="1200" dirty="0">
                <a:solidFill>
                  <a:schemeClr val="tx1"/>
                </a:solidFill>
                <a:effectLst/>
                <a:latin typeface="+mn-lt"/>
                <a:ea typeface="+mn-ea"/>
                <a:cs typeface="+mn-cs"/>
              </a:rPr>
              <a:t>common categories that are frequently used in root cause analysis. These include-</a:t>
            </a:r>
          </a:p>
          <a:p>
            <a:pPr marL="1085850" lvl="2" indent="-171450">
              <a:buFont typeface="Calibri" panose="020F0502020204030204" pitchFamily="34" charset="0"/>
              <a:buChar char="–"/>
            </a:pPr>
            <a:r>
              <a:rPr lang="en-US" sz="1200" u="none" kern="1200" dirty="0">
                <a:solidFill>
                  <a:schemeClr val="tx1"/>
                </a:solidFill>
                <a:effectLst/>
                <a:latin typeface="+mn-lt"/>
                <a:ea typeface="+mn-ea"/>
                <a:cs typeface="+mn-cs"/>
              </a:rPr>
              <a:t>The 6 </a:t>
            </a:r>
            <a:r>
              <a:rPr lang="en-US" sz="1200" u="none" kern="1200" dirty="0" err="1">
                <a:solidFill>
                  <a:schemeClr val="tx1"/>
                </a:solidFill>
                <a:effectLst/>
                <a:latin typeface="+mn-lt"/>
                <a:ea typeface="+mn-ea"/>
                <a:cs typeface="+mn-cs"/>
              </a:rPr>
              <a:t>Ms</a:t>
            </a:r>
            <a:r>
              <a:rPr lang="en-US" sz="1200" u="none" kern="1200" dirty="0">
                <a:solidFill>
                  <a:schemeClr val="tx1"/>
                </a:solidFill>
                <a:effectLst/>
                <a:latin typeface="+mn-lt"/>
                <a:ea typeface="+mn-ea"/>
                <a:cs typeface="+mn-cs"/>
              </a:rPr>
              <a:t>: machines, methods, materials, measurements, mother nature (environment), and manpower (people)</a:t>
            </a:r>
          </a:p>
          <a:p>
            <a:pPr marL="1085850" lvl="2" indent="-171450">
              <a:buFont typeface="Calibri" panose="020F0502020204030204" pitchFamily="34" charset="0"/>
              <a:buChar char="–"/>
            </a:pPr>
            <a:r>
              <a:rPr lang="en-US" sz="1200" u="none" kern="1200" dirty="0">
                <a:solidFill>
                  <a:schemeClr val="tx1"/>
                </a:solidFill>
                <a:effectLst/>
                <a:latin typeface="+mn-lt"/>
                <a:ea typeface="+mn-ea"/>
                <a:cs typeface="+mn-cs"/>
              </a:rPr>
              <a:t>The 4 </a:t>
            </a:r>
            <a:r>
              <a:rPr lang="en-US" sz="1200" u="none" kern="1200" dirty="0" err="1">
                <a:solidFill>
                  <a:schemeClr val="tx1"/>
                </a:solidFill>
                <a:effectLst/>
                <a:latin typeface="+mn-lt"/>
                <a:ea typeface="+mn-ea"/>
                <a:cs typeface="+mn-cs"/>
              </a:rPr>
              <a:t>Ss</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suppliers, systems, surroundings, and skills</a:t>
            </a:r>
          </a:p>
          <a:p>
            <a:pPr marL="1085850" lvl="2" indent="-171450">
              <a:buFont typeface="Calibri" panose="020F0502020204030204" pitchFamily="34" charset="0"/>
              <a:buChar char="–"/>
            </a:pPr>
            <a:r>
              <a:rPr lang="en-US" sz="1200" kern="1200" dirty="0">
                <a:solidFill>
                  <a:schemeClr val="tx1"/>
                </a:solidFill>
                <a:effectLst/>
                <a:latin typeface="+mn-lt"/>
                <a:ea typeface="+mn-ea"/>
                <a:cs typeface="+mn-cs"/>
              </a:rPr>
              <a:t>It’s not necessary to use predetermined categories; however, these can assist with identifying broader categories for the diagram. In addition to these common categories, it is also possible to group categories by functions. Label categories using terms that are easily understood and make sense given the home visiting context.</a:t>
            </a:r>
            <a:endParaRPr lang="en-US" sz="1200" b="1"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Lines </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The lines connected to the ribs denote the root causes associated with the categories. As with the 5 Whys, it’s possible to continue identifying causes to stem off an already identified cause (resulting in multiple lines), but it’s sufficient to only have one level of lines off the ribs.</a:t>
            </a:r>
            <a:r>
              <a:rPr lang="en-US" sz="1200" b="0" dirty="0"/>
              <a:t>  </a:t>
            </a:r>
          </a:p>
        </p:txBody>
      </p:sp>
      <p:sp>
        <p:nvSpPr>
          <p:cNvPr id="4" name="Slide Number Placeholder 3"/>
          <p:cNvSpPr>
            <a:spLocks noGrp="1"/>
          </p:cNvSpPr>
          <p:nvPr>
            <p:ph type="sldNum" sz="quarter" idx="10"/>
          </p:nvPr>
        </p:nvSpPr>
        <p:spPr/>
        <p:txBody>
          <a:bodyPr/>
          <a:lstStyle/>
          <a:p>
            <a:fld id="{AED28201-4BBF-455A-9765-CF9869D2B1B3}" type="slidenum">
              <a:rPr lang="en-US" smtClean="0"/>
              <a:t>14</a:t>
            </a:fld>
            <a:endParaRPr lang="en-US"/>
          </a:p>
        </p:txBody>
      </p:sp>
    </p:spTree>
    <p:extLst>
      <p:ext uri="{BB962C8B-B14F-4D97-AF65-F5344CB8AC3E}">
        <p14:creationId xmlns:p14="http://schemas.microsoft.com/office/powerpoint/2010/main" val="3459647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number of steps necessary to construct a fishbone diagram varies, but it can typically be completed in four steps.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The first step is to s</a:t>
            </a:r>
            <a:r>
              <a:rPr lang="en-US" sz="1200" kern="1200" dirty="0">
                <a:solidFill>
                  <a:schemeClr val="tx1"/>
                </a:solidFill>
                <a:effectLst/>
                <a:latin typeface="+mn-lt"/>
                <a:ea typeface="+mn-ea"/>
                <a:cs typeface="+mn-cs"/>
              </a:rPr>
              <a:t>tate the problem and include it at the head of the fishbone diagram.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this example, the problem is that the home visiting program is not screening as many mothers for intimate partner violence as it should.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ED28201-4BBF-455A-9765-CF9869D2B1B3}" type="slidenum">
              <a:rPr lang="en-US" smtClean="0"/>
              <a:t>15</a:t>
            </a:fld>
            <a:endParaRPr lang="en-US" dirty="0"/>
          </a:p>
        </p:txBody>
      </p:sp>
    </p:spTree>
    <p:extLst>
      <p:ext uri="{BB962C8B-B14F-4D97-AF65-F5344CB8AC3E}">
        <p14:creationId xmlns:p14="http://schemas.microsoft.com/office/powerpoint/2010/main" val="1926812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kern="1200" dirty="0">
                <a:solidFill>
                  <a:schemeClr val="tx1"/>
                </a:solidFill>
                <a:effectLst/>
                <a:latin typeface="+mn-lt"/>
                <a:ea typeface="+mn-ea"/>
                <a:cs typeface="+mn-cs"/>
              </a:rPr>
              <a:t>The second step is to i</a:t>
            </a:r>
            <a:r>
              <a:rPr lang="en-US" sz="1200" kern="1200" dirty="0">
                <a:solidFill>
                  <a:schemeClr val="tx1"/>
                </a:solidFill>
                <a:effectLst/>
                <a:latin typeface="+mn-lt"/>
                <a:ea typeface="+mn-ea"/>
                <a:cs typeface="+mn-cs"/>
              </a:rPr>
              <a:t>dentify the main categories that contribute to the problem. Use these categories to label the ribs of the fish.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Potential categories contributing to low intimate partner violence screening rates include people (e.g., home visitors, families), procedures, environment, materials, and reporting.</a:t>
            </a: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16</a:t>
            </a:fld>
            <a:endParaRPr lang="en-US" dirty="0"/>
          </a:p>
        </p:txBody>
      </p:sp>
    </p:spTree>
    <p:extLst>
      <p:ext uri="{BB962C8B-B14F-4D97-AF65-F5344CB8AC3E}">
        <p14:creationId xmlns:p14="http://schemas.microsoft.com/office/powerpoint/2010/main" val="1055831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third step, use the Brainstorming or 5 Whys techniques to identify causes.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After identifying all potential root causes, place the causes on the lines connected to the ribs. Do not try to categorize the root causes as they are identified, as causes can be captured under multiple categories.</a:t>
            </a:r>
            <a:r>
              <a:rPr lang="en-US" sz="1200" kern="1200" baseline="0" dirty="0">
                <a:solidFill>
                  <a:schemeClr val="tx1"/>
                </a:solidFill>
                <a:effectLst/>
                <a:latin typeface="+mn-lt"/>
                <a:ea typeface="+mn-ea"/>
                <a:cs typeface="+mn-cs"/>
              </a:rPr>
              <a:t> After all causes are identified, place each cause in</a:t>
            </a:r>
            <a:r>
              <a:rPr lang="en-US" sz="1200" kern="1200" dirty="0">
                <a:solidFill>
                  <a:schemeClr val="tx1"/>
                </a:solidFill>
                <a:effectLst/>
                <a:latin typeface="+mn-lt"/>
                <a:ea typeface="+mn-ea"/>
                <a:cs typeface="+mn-cs"/>
              </a:rPr>
              <a:t> the category where it fits best.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Potential causes are listed for each category. These include:</a:t>
            </a:r>
          </a:p>
          <a:p>
            <a:pPr marL="628650" lvl="1" indent="-171450">
              <a:buFont typeface="Courier New" panose="02070309020205020404" pitchFamily="49" charset="0"/>
              <a:buChar char="o"/>
            </a:pPr>
            <a:r>
              <a:rPr lang="en-US" sz="1200" u="none" kern="1200" dirty="0">
                <a:solidFill>
                  <a:schemeClr val="tx1"/>
                </a:solidFill>
                <a:effectLst/>
                <a:latin typeface="+mn-lt"/>
                <a:ea typeface="+mn-ea"/>
                <a:cs typeface="+mn-cs"/>
              </a:rPr>
              <a:t>People </a:t>
            </a:r>
            <a:r>
              <a:rPr lang="en-US" sz="1200"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Home visitors lack training. Some home visitors are not comfortable asking about sensitive topics. Mothers are hesitant to be screened. </a:t>
            </a:r>
          </a:p>
          <a:p>
            <a:pPr marL="628650" lvl="1" indent="-171450">
              <a:buFont typeface="Courier New" panose="02070309020205020404" pitchFamily="49" charset="0"/>
              <a:buChar char="o"/>
            </a:pPr>
            <a:r>
              <a:rPr lang="en-US" sz="1200" u="none" kern="1200" dirty="0">
                <a:solidFill>
                  <a:schemeClr val="tx1"/>
                </a:solidFill>
                <a:effectLst/>
                <a:latin typeface="+mn-lt"/>
                <a:ea typeface="+mn-ea"/>
                <a:cs typeface="+mn-cs"/>
              </a:rPr>
              <a:t>Procedures </a:t>
            </a:r>
            <a:r>
              <a:rPr lang="en-US" sz="1200"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There is currently no formal screening procedure.</a:t>
            </a:r>
          </a:p>
          <a:p>
            <a:pPr marL="628650" lvl="1" indent="-171450">
              <a:buFont typeface="Courier New" panose="02070309020205020404" pitchFamily="49" charset="0"/>
              <a:buChar char="o"/>
            </a:pPr>
            <a:r>
              <a:rPr lang="en-US" sz="1200" u="none" kern="1200" dirty="0">
                <a:solidFill>
                  <a:schemeClr val="tx1"/>
                </a:solidFill>
                <a:effectLst/>
                <a:latin typeface="+mn-lt"/>
                <a:ea typeface="+mn-ea"/>
                <a:cs typeface="+mn-cs"/>
              </a:rPr>
              <a:t>Materials </a:t>
            </a:r>
            <a:r>
              <a:rPr lang="en-US" sz="1200"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The screening tool is not validated. The tool is also cost prohibitive to implement as intended.</a:t>
            </a:r>
          </a:p>
          <a:p>
            <a:pPr marL="628650" lvl="1" indent="-171450">
              <a:buFont typeface="Courier New" panose="02070309020205020404" pitchFamily="49" charset="0"/>
              <a:buChar char="o"/>
            </a:pPr>
            <a:r>
              <a:rPr lang="en-US" sz="1200" u="none" kern="1200" dirty="0">
                <a:solidFill>
                  <a:schemeClr val="tx1"/>
                </a:solidFill>
                <a:effectLst/>
                <a:latin typeface="+mn-lt"/>
                <a:ea typeface="+mn-ea"/>
                <a:cs typeface="+mn-cs"/>
              </a:rPr>
              <a:t>Reporting </a:t>
            </a:r>
            <a:r>
              <a:rPr lang="en-US" sz="1200"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The data system auto-scoring function does not work; therefore, home visitors do not want to input completed screens.</a:t>
            </a:r>
          </a:p>
          <a:p>
            <a:pPr marL="628650" lvl="1" indent="-171450">
              <a:buFont typeface="Courier New" panose="02070309020205020404" pitchFamily="49" charset="0"/>
              <a:buChar char="o"/>
            </a:pPr>
            <a:r>
              <a:rPr lang="en-US" sz="1200" u="none" kern="1200" dirty="0">
                <a:solidFill>
                  <a:schemeClr val="tx1"/>
                </a:solidFill>
                <a:effectLst/>
                <a:latin typeface="+mn-lt"/>
                <a:ea typeface="+mn-ea"/>
                <a:cs typeface="+mn-cs"/>
              </a:rPr>
              <a:t>Environment </a:t>
            </a:r>
            <a:r>
              <a:rPr lang="en-US" sz="1200" kern="1200" dirty="0">
                <a:solidFill>
                  <a:schemeClr val="tx1"/>
                </a:solidFill>
                <a:effectLst/>
                <a:latin typeface="+mn-lt"/>
                <a:ea typeface="+mn-ea"/>
                <a:cs typeface="+mn-cs"/>
              </a:rPr>
              <a:t>— The community lacks services for intimate partner violence, so even if women are identified, there is nowhere to refer them.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fourth step, analyze the final root causes and associated categories to ensure that the entire team agrees with the groupings. Assess which root causes are most likely to affect the identified problem and have the greatest opportunity for improvement. Once a root cause is identified, begin identifying potential change strategies to test that address the root cause.</a:t>
            </a:r>
            <a:endParaRPr lang="en-US" b="1" dirty="0"/>
          </a:p>
        </p:txBody>
      </p:sp>
      <p:sp>
        <p:nvSpPr>
          <p:cNvPr id="4" name="Slide Number Placeholder 3"/>
          <p:cNvSpPr>
            <a:spLocks noGrp="1"/>
          </p:cNvSpPr>
          <p:nvPr>
            <p:ph type="sldNum" sz="quarter" idx="10"/>
          </p:nvPr>
        </p:nvSpPr>
        <p:spPr/>
        <p:txBody>
          <a:bodyPr/>
          <a:lstStyle/>
          <a:p>
            <a:fld id="{AED28201-4BBF-455A-9765-CF9869D2B1B3}" type="slidenum">
              <a:rPr lang="en-US" smtClean="0"/>
              <a:t>17</a:t>
            </a:fld>
            <a:endParaRPr lang="en-US" dirty="0"/>
          </a:p>
        </p:txBody>
      </p:sp>
    </p:spTree>
    <p:extLst>
      <p:ext uri="{BB962C8B-B14F-4D97-AF65-F5344CB8AC3E}">
        <p14:creationId xmlns:p14="http://schemas.microsoft.com/office/powerpoint/2010/main" val="935597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dirty="0">
                <a:solidFill>
                  <a:schemeClr val="tx1"/>
                </a:solidFill>
                <a:effectLst/>
                <a:latin typeface="+mn-lt"/>
                <a:ea typeface="+mn-ea"/>
                <a:cs typeface="+mn-cs"/>
              </a:rPr>
              <a:t>Pass out the Fishbone Diagram handout and ask participants to break into agency teams of four to six per table to complete a group activity. </a:t>
            </a:r>
          </a:p>
          <a:p>
            <a:pPr marL="171450" indent="-171450">
              <a:buFont typeface="Arial" panose="020B0604020202020204" pitchFamily="34" charset="0"/>
              <a:buChar char="•"/>
            </a:pPr>
            <a:r>
              <a:rPr lang="en-US" kern="1200" dirty="0">
                <a:effectLst/>
                <a:latin typeface="+mn-lt"/>
                <a:ea typeface="+mn-ea"/>
                <a:cs typeface="+mn-cs"/>
              </a:rPr>
              <a:t>The purposes of this activity are to:</a:t>
            </a:r>
          </a:p>
          <a:p>
            <a:pPr marL="628650" lvl="1" indent="-171450">
              <a:buFont typeface="Courier New" panose="02070309020205020404" pitchFamily="49" charset="0"/>
              <a:buChar char="o"/>
            </a:pPr>
            <a:r>
              <a:rPr lang="en-US" kern="1200" dirty="0">
                <a:effectLst/>
                <a:latin typeface="+mn-lt"/>
                <a:ea typeface="+mn-ea"/>
                <a:cs typeface="+mn-cs"/>
              </a:rPr>
              <a:t>practice using a Fishbone Diagram to identify the root causes of an identified problem </a:t>
            </a:r>
          </a:p>
          <a:p>
            <a:pPr marL="628650" lvl="1" indent="-171450">
              <a:buFont typeface="Courier New" panose="02070309020205020404" pitchFamily="49" charset="0"/>
              <a:buChar char="o"/>
            </a:pPr>
            <a:r>
              <a:rPr lang="en-US" kern="1200" dirty="0">
                <a:effectLst/>
                <a:latin typeface="+mn-lt"/>
                <a:ea typeface="+mn-ea"/>
                <a:cs typeface="+mn-cs"/>
              </a:rPr>
              <a:t>analyze the results and select an area that is ripe for CQI.</a:t>
            </a:r>
            <a:r>
              <a:rPr lang="en-US" dirty="0"/>
              <a:t> </a:t>
            </a:r>
            <a:endParaRPr lang="en-US" dirty="0">
              <a:latin typeface="+mn-lt"/>
            </a:endParaRPr>
          </a:p>
          <a:p>
            <a:pPr marL="171450" indent="-171450">
              <a:buFont typeface="Arial" panose="020B0604020202020204" pitchFamily="34" charset="0"/>
              <a:buChar char="•"/>
            </a:pPr>
            <a:r>
              <a:rPr lang="en-US" kern="1200" dirty="0">
                <a:effectLst/>
                <a:latin typeface="+mn-lt"/>
                <a:ea typeface="+mn-ea"/>
                <a:cs typeface="+mn-cs"/>
              </a:rPr>
              <a:t>Use the four steps listed on the slide to guide the Fishbone Diagram process. Start by identifying the problem of interest. List the problem on the fish’s head. </a:t>
            </a:r>
          </a:p>
          <a:p>
            <a:pPr marL="171450" indent="-171450">
              <a:buFont typeface="Arial" panose="020B0604020202020204" pitchFamily="34" charset="0"/>
              <a:buChar char="•"/>
            </a:pPr>
            <a:r>
              <a:rPr lang="en-US" kern="1200" dirty="0">
                <a:effectLst/>
                <a:latin typeface="+mn-lt"/>
                <a:ea typeface="+mn-ea"/>
                <a:cs typeface="+mn-cs"/>
              </a:rPr>
              <a:t>Identify categories and place those on the ribs. </a:t>
            </a:r>
          </a:p>
          <a:p>
            <a:pPr marL="171450" indent="-171450">
              <a:buFont typeface="Arial" panose="020B0604020202020204" pitchFamily="34" charset="0"/>
              <a:buChar char="•"/>
            </a:pPr>
            <a:r>
              <a:rPr lang="en-US" kern="1200" dirty="0">
                <a:effectLst/>
                <a:latin typeface="+mn-lt"/>
                <a:ea typeface="+mn-ea"/>
                <a:cs typeface="+mn-cs"/>
              </a:rPr>
              <a:t>Next, identify and write the root causes on the lines coming off the ribs. </a:t>
            </a:r>
          </a:p>
          <a:p>
            <a:pPr marL="171450" indent="-171450">
              <a:buFont typeface="Arial" panose="020B0604020202020204" pitchFamily="34" charset="0"/>
              <a:buChar char="•"/>
            </a:pPr>
            <a:r>
              <a:rPr lang="en-US" kern="1200" dirty="0">
                <a:effectLst/>
                <a:latin typeface="+mn-lt"/>
                <a:ea typeface="+mn-ea"/>
                <a:cs typeface="+mn-cs"/>
              </a:rPr>
              <a:t>Last, consider which area of the Fishbone Diagram presents the most variability related to the problem. Determine whether addressing this or another root cause will be the primary focus for the next step in the team’s CQI process.</a:t>
            </a: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latin typeface="+mn-lt"/>
              </a:rPr>
              <a:t>Give teams 10-15 minutes to complete the exercise. </a:t>
            </a:r>
            <a:r>
              <a:rPr lang="en-US" i="1" kern="1200" dirty="0">
                <a:effectLst/>
                <a:latin typeface="+mn-lt"/>
                <a:ea typeface="+mn-ea"/>
                <a:cs typeface="+mn-cs"/>
              </a:rPr>
              <a:t>Encourage teams to use the 5 Whys or Brainstorming tools to identify root causes. If teams finish early and have time to consider potential change strategies, suggest that they use the Brainstorming technique to do so.</a:t>
            </a:r>
            <a:endParaRPr lang="en-US" i="1" dirty="0"/>
          </a:p>
        </p:txBody>
      </p:sp>
      <p:sp>
        <p:nvSpPr>
          <p:cNvPr id="4" name="Slide Number Placeholder 3"/>
          <p:cNvSpPr>
            <a:spLocks noGrp="1"/>
          </p:cNvSpPr>
          <p:nvPr>
            <p:ph type="sldNum" sz="quarter" idx="10"/>
          </p:nvPr>
        </p:nvSpPr>
        <p:spPr/>
        <p:txBody>
          <a:bodyPr/>
          <a:lstStyle/>
          <a:p>
            <a:fld id="{AED28201-4BBF-455A-9765-CF9869D2B1B3}" type="slidenum">
              <a:rPr lang="en-US" smtClean="0"/>
              <a:t>18</a:t>
            </a:fld>
            <a:endParaRPr lang="en-US" dirty="0"/>
          </a:p>
        </p:txBody>
      </p:sp>
    </p:spTree>
    <p:extLst>
      <p:ext uri="{BB962C8B-B14F-4D97-AF65-F5344CB8AC3E}">
        <p14:creationId xmlns:p14="http://schemas.microsoft.com/office/powerpoint/2010/main" val="1755357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1" kern="1200" dirty="0">
                <a:solidFill>
                  <a:schemeClr val="tx1"/>
                </a:solidFill>
                <a:effectLst/>
                <a:latin typeface="+mn-lt"/>
                <a:ea typeface="+mn-ea"/>
                <a:cs typeface="+mn-cs"/>
              </a:rPr>
              <a:t>Lead the group through a debrief session using the following questions: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Prior to completing the Fishbone Diagram, what were teams’ assumptions concerning the root cause for the stated problem?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did assumptions change after completing the diagram?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did teams identify the root cause(s) on which to focus?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might teams use this process in future CQI work?</a:t>
            </a:r>
          </a:p>
        </p:txBody>
      </p:sp>
      <p:sp>
        <p:nvSpPr>
          <p:cNvPr id="4" name="Slide Number Placeholder 3"/>
          <p:cNvSpPr>
            <a:spLocks noGrp="1"/>
          </p:cNvSpPr>
          <p:nvPr>
            <p:ph type="sldNum" sz="quarter" idx="10"/>
          </p:nvPr>
        </p:nvSpPr>
        <p:spPr/>
        <p:txBody>
          <a:bodyPr/>
          <a:lstStyle/>
          <a:p>
            <a:fld id="{AED28201-4BBF-455A-9765-CF9869D2B1B3}" type="slidenum">
              <a:rPr lang="en-US" smtClean="0"/>
              <a:t>19</a:t>
            </a:fld>
            <a:endParaRPr lang="en-US" dirty="0"/>
          </a:p>
        </p:txBody>
      </p:sp>
    </p:spTree>
    <p:extLst>
      <p:ext uri="{BB962C8B-B14F-4D97-AF65-F5344CB8AC3E}">
        <p14:creationId xmlns:p14="http://schemas.microsoft.com/office/powerpoint/2010/main" val="283747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the seventh module in a nine-part series.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session focuses on root cause analysis and three root cause analysis tools: 5 Whys, Brainstorming, and the Fishbone Diagram.</a:t>
            </a:r>
          </a:p>
        </p:txBody>
      </p:sp>
      <p:sp>
        <p:nvSpPr>
          <p:cNvPr id="4" name="Slide Number Placeholder 3"/>
          <p:cNvSpPr>
            <a:spLocks noGrp="1"/>
          </p:cNvSpPr>
          <p:nvPr>
            <p:ph type="sldNum" sz="quarter" idx="10"/>
          </p:nvPr>
        </p:nvSpPr>
        <p:spPr/>
        <p:txBody>
          <a:bodyPr/>
          <a:lstStyle/>
          <a:p>
            <a:fld id="{AED28201-4BBF-455A-9765-CF9869D2B1B3}" type="slidenum">
              <a:rPr lang="en-US" smtClean="0"/>
              <a:t>2</a:t>
            </a:fld>
            <a:endParaRPr lang="en-US"/>
          </a:p>
        </p:txBody>
      </p:sp>
    </p:spTree>
    <p:extLst>
      <p:ext uri="{BB962C8B-B14F-4D97-AF65-F5344CB8AC3E}">
        <p14:creationId xmlns:p14="http://schemas.microsoft.com/office/powerpoint/2010/main" val="3518071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dirty="0"/>
              <a:t>Keep</a:t>
            </a:r>
            <a:r>
              <a:rPr lang="en-US" i="0" baseline="0" dirty="0"/>
              <a:t> these key tips in mind as you use root cause tools in your CQI projects:</a:t>
            </a:r>
          </a:p>
          <a:p>
            <a:pPr marL="628650" lvl="1" indent="-171450">
              <a:buFont typeface="Courier New" panose="02070309020205020404" pitchFamily="49" charset="0"/>
              <a:buChar char="o"/>
            </a:pPr>
            <a:r>
              <a:rPr lang="en-US" sz="1200" i="0" kern="1200" baseline="0" dirty="0">
                <a:solidFill>
                  <a:schemeClr val="tx1"/>
                </a:solidFill>
                <a:latin typeface="+mn-lt"/>
                <a:ea typeface="+mn-ea"/>
                <a:cs typeface="+mn-cs"/>
              </a:rPr>
              <a:t>Root cause analysis helps CQI teams identify factors that lead to problems through a systematic process. Completing a root cause analysis can identify change strategies to be tested in order to solve a problem. </a:t>
            </a:r>
          </a:p>
          <a:p>
            <a:pPr marL="628650" lvl="1" indent="-171450">
              <a:buFont typeface="Courier New" panose="02070309020205020404" pitchFamily="49" charset="0"/>
              <a:buChar char="o"/>
            </a:pPr>
            <a:r>
              <a:rPr lang="en-US" sz="1200" i="0" kern="1200" baseline="0" dirty="0">
                <a:solidFill>
                  <a:schemeClr val="tx1"/>
                </a:solidFill>
                <a:latin typeface="+mn-lt"/>
                <a:ea typeface="+mn-ea"/>
                <a:cs typeface="+mn-cs"/>
              </a:rPr>
              <a:t>Numerous tools are available to help teams complete a root cause analysis, including the 5 Whys, Brainstorming, and the Fishbone Diagram.  </a:t>
            </a:r>
            <a:endParaRPr lang="en-US"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D28201-4BBF-455A-9765-CF9869D2B1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0944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21</a:t>
            </a:fld>
            <a:endParaRPr lang="en-US" dirty="0"/>
          </a:p>
        </p:txBody>
      </p:sp>
    </p:spTree>
    <p:extLst>
      <p:ext uri="{BB962C8B-B14F-4D97-AF65-F5344CB8AC3E}">
        <p14:creationId xmlns:p14="http://schemas.microsoft.com/office/powerpoint/2010/main" val="753797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22</a:t>
            </a:fld>
            <a:endParaRPr lang="en-US" dirty="0"/>
          </a:p>
        </p:txBody>
      </p:sp>
    </p:spTree>
    <p:extLst>
      <p:ext uri="{BB962C8B-B14F-4D97-AF65-F5344CB8AC3E}">
        <p14:creationId xmlns:p14="http://schemas.microsoft.com/office/powerpoint/2010/main" val="184079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0" kern="1200" dirty="0">
                <a:solidFill>
                  <a:schemeClr val="tx1"/>
                </a:solidFill>
                <a:effectLst/>
                <a:latin typeface="+mn-lt"/>
                <a:ea typeface="+mn-ea"/>
                <a:cs typeface="+mn-cs"/>
              </a:rPr>
              <a:t>The learning objectives for this module are for participants to be able to: </a:t>
            </a:r>
          </a:p>
          <a:p>
            <a:pPr marL="628650" lvl="1" indent="-171450">
              <a:buFont typeface="Courier New" panose="02070309020205020404" pitchFamily="49" charset="0"/>
              <a:buChar char="o"/>
            </a:pPr>
            <a:r>
              <a:rPr lang="en-US" sz="1200" i="0" kern="1200" dirty="0">
                <a:solidFill>
                  <a:schemeClr val="tx1"/>
                </a:solidFill>
                <a:effectLst/>
                <a:latin typeface="+mn-lt"/>
                <a:ea typeface="+mn-ea"/>
                <a:cs typeface="+mn-cs"/>
              </a:rPr>
              <a:t>Describe root cause analysis and three root cause analysis tools </a:t>
            </a:r>
          </a:p>
          <a:p>
            <a:pPr marL="628650" lvl="1" indent="-171450">
              <a:buFont typeface="Courier New" panose="02070309020205020404" pitchFamily="49" charset="0"/>
              <a:buChar char="o"/>
            </a:pPr>
            <a:r>
              <a:rPr lang="en-US" sz="1200" i="0" kern="1200" dirty="0">
                <a:solidFill>
                  <a:schemeClr val="tx1"/>
                </a:solidFill>
                <a:effectLst/>
                <a:latin typeface="+mn-lt"/>
                <a:ea typeface="+mn-ea"/>
                <a:cs typeface="+mn-cs"/>
              </a:rPr>
              <a:t>Apply systematic processes to identify root causes</a:t>
            </a:r>
          </a:p>
          <a:p>
            <a:pPr marL="628650" lvl="1" indent="-171450">
              <a:buFont typeface="Courier New" panose="02070309020205020404" pitchFamily="49" charset="0"/>
              <a:buChar char="o"/>
            </a:pPr>
            <a:r>
              <a:rPr lang="en-US" sz="1200" i="0" kern="1200" dirty="0">
                <a:solidFill>
                  <a:schemeClr val="tx1"/>
                </a:solidFill>
                <a:effectLst/>
                <a:latin typeface="+mn-lt"/>
                <a:ea typeface="+mn-ea"/>
                <a:cs typeface="+mn-cs"/>
              </a:rPr>
              <a:t>Analyze findings to determine where to focus CQI efforts.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module introduces three root cause analysis tools that are used to help identify the causes of a problem. Participants will learn to apply systematic processes for identifying the causes of a problem, which will help identify change strategies that are most likely to lead to improvement. By understanding the causes of problems, teams can focus their CQI efforts on testing change strategies that address the causes.</a:t>
            </a: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3</a:t>
            </a:fld>
            <a:endParaRPr lang="en-US"/>
          </a:p>
        </p:txBody>
      </p:sp>
    </p:spTree>
    <p:extLst>
      <p:ext uri="{BB962C8B-B14F-4D97-AF65-F5344CB8AC3E}">
        <p14:creationId xmlns:p14="http://schemas.microsoft.com/office/powerpoint/2010/main" val="71866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 root cause is an initiating cause in a causal chain leading to an outcome.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 change an outcome, it is helpful to identify the factors or causal chain that contributed to the outcome. Although there are many causes that contribute to an outcome — and some are outside of a program’s control  — root cause analysis can help identify where breakdowns in program processes may be occurring and what changes in program processes might lead to improvement.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following section discusses root cause analysis as an approach to help identify root causes of a problem. </a:t>
            </a:r>
          </a:p>
        </p:txBody>
      </p:sp>
      <p:sp>
        <p:nvSpPr>
          <p:cNvPr id="4" name="Slide Number Placeholder 3"/>
          <p:cNvSpPr>
            <a:spLocks noGrp="1"/>
          </p:cNvSpPr>
          <p:nvPr>
            <p:ph type="sldNum" sz="quarter" idx="10"/>
          </p:nvPr>
        </p:nvSpPr>
        <p:spPr/>
        <p:txBody>
          <a:bodyPr/>
          <a:lstStyle/>
          <a:p>
            <a:fld id="{AED28201-4BBF-455A-9765-CF9869D2B1B3}" type="slidenum">
              <a:rPr lang="en-US" smtClean="0"/>
              <a:t>4</a:t>
            </a:fld>
            <a:endParaRPr lang="en-US"/>
          </a:p>
        </p:txBody>
      </p:sp>
    </p:spTree>
    <p:extLst>
      <p:ext uri="{BB962C8B-B14F-4D97-AF65-F5344CB8AC3E}">
        <p14:creationId xmlns:p14="http://schemas.microsoft.com/office/powerpoint/2010/main" val="290278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Although there are many root cause analysis tools, all rely on a systematic approach to understanding what factors contribute to an outcome. By focusing on the causes of a problem rather than the symptoms, root cause analysis targets change strategies to areas where they are most likely to be successful.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ED28201-4BBF-455A-9765-CF9869D2B1B3}" type="slidenum">
              <a:rPr lang="en-US" smtClean="0"/>
              <a:t>5</a:t>
            </a:fld>
            <a:endParaRPr lang="en-US"/>
          </a:p>
        </p:txBody>
      </p:sp>
    </p:spTree>
    <p:extLst>
      <p:ext uri="{BB962C8B-B14F-4D97-AF65-F5344CB8AC3E}">
        <p14:creationId xmlns:p14="http://schemas.microsoft.com/office/powerpoint/2010/main" val="150344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programs understand what exactly is causing a problem, they are more like to identify change strategies that help them to be successful in reaching their goal.</a:t>
            </a:r>
          </a:p>
          <a:p>
            <a:pPr marL="171450" indent="-171450">
              <a:buFont typeface="Arial" panose="020B0604020202020204" pitchFamily="34" charset="0"/>
              <a:buChar char="•"/>
            </a:pPr>
            <a:r>
              <a:rPr lang="en-US" dirty="0"/>
              <a:t>In contrast, when programs operate on hunches, they are more likely to try a series of change strategies that do not effectively address the problem. When change strategies are targeted to align with the root cause, they are more likely to lead to improvements in the desired outcome.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following example uses the fictitious Happy Healthy Babies (HHB) home visiting program to illustrate how using root cause analysis can yield favorable results by focusing efforts on factors that contribute to an identified problem.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HHB home visiting program found that 60 percent of children received developmental screening. HHB wants to increase the number of children screened from 60 percent to 80 percent. The HHB CQI team met and decided on a change strategy to improve how many children are screened. The team thought one likely cause was that home visitors often failed to remember to administer the developmental screenings, so a solution would be to remind home visitors to administer the screenings. HHB modified their data system to add a screening reminder to prompt home visitors to administer screenings during specific home visits.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After launching the reminder, the team reviewed screening data. Results showed the percentage of children screened increased to 64 percent. All home visitors shared that they received the reminder prior to the home visit where the screening should be conducted.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Since they did not reach the 80 percent goal, the CQI team continued to focus efforts to improve the number of children screened. The team discovered that many home visitors were having difficulty completing screenings. This time, the team engaged in a formal root cause analysis and identified that many families are not comfortable with having their children screened. The team developed a script for the home visitor to use with the families to both identify family concerns and provide information on the importance of developmental screening and activities to promote child development. Starting with one home visitor, HHB will test this change strategy.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Using root cause analysis, the team was able to identify a change strategy that may have a greater impact on increasing the percentage of developmental screenings completed. If the team had started with a root cause analysis prior to launching a new change strategy based on a “hunch,” they might have been able to identify the underlying issue that needed to be addressed more efficiently.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6</a:t>
            </a:fld>
            <a:endParaRPr lang="en-US"/>
          </a:p>
        </p:txBody>
      </p:sp>
    </p:spTree>
    <p:extLst>
      <p:ext uri="{BB962C8B-B14F-4D97-AF65-F5344CB8AC3E}">
        <p14:creationId xmlns:p14="http://schemas.microsoft.com/office/powerpoint/2010/main" val="206195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Numerous methodologies and tools are used as part of root cause analysis. This module focuses on three root cause analysis tools: 5 Whys, Brainstorming, and the Fishbone Diagram.  </a:t>
            </a:r>
          </a:p>
        </p:txBody>
      </p:sp>
      <p:sp>
        <p:nvSpPr>
          <p:cNvPr id="4" name="Slide Number Placeholder 3"/>
          <p:cNvSpPr>
            <a:spLocks noGrp="1"/>
          </p:cNvSpPr>
          <p:nvPr>
            <p:ph type="sldNum" sz="quarter" idx="10"/>
          </p:nvPr>
        </p:nvSpPr>
        <p:spPr/>
        <p:txBody>
          <a:bodyPr/>
          <a:lstStyle/>
          <a:p>
            <a:fld id="{AED28201-4BBF-455A-9765-CF9869D2B1B3}" type="slidenum">
              <a:rPr lang="en-US" smtClean="0"/>
              <a:t>7</a:t>
            </a:fld>
            <a:endParaRPr lang="en-US"/>
          </a:p>
        </p:txBody>
      </p:sp>
    </p:spTree>
    <p:extLst>
      <p:ext uri="{BB962C8B-B14F-4D97-AF65-F5344CB8AC3E}">
        <p14:creationId xmlns:p14="http://schemas.microsoft.com/office/powerpoint/2010/main" val="1295671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Let’s start with the 5 Whys. This is a quick, easy to use tool to determine root causes of a problem.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 use this tool, start with the identified problem and walk backwards from the problem using a series of “why” questions.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root cause can often be identified after asking five why questions. However, the number of times one asks why can be greater than five. If it is difficult to move past a few why questions, consider what occurred prior to that step. </a:t>
            </a:r>
          </a:p>
        </p:txBody>
      </p:sp>
      <p:sp>
        <p:nvSpPr>
          <p:cNvPr id="4" name="Slide Number Placeholder 3"/>
          <p:cNvSpPr>
            <a:spLocks noGrp="1"/>
          </p:cNvSpPr>
          <p:nvPr>
            <p:ph type="sldNum" sz="quarter" idx="10"/>
          </p:nvPr>
        </p:nvSpPr>
        <p:spPr/>
        <p:txBody>
          <a:bodyPr/>
          <a:lstStyle/>
          <a:p>
            <a:fld id="{AED28201-4BBF-455A-9765-CF9869D2B1B3}" type="slidenum">
              <a:rPr lang="en-US" smtClean="0"/>
              <a:t>8</a:t>
            </a:fld>
            <a:endParaRPr lang="en-US"/>
          </a:p>
        </p:txBody>
      </p:sp>
    </p:spTree>
    <p:extLst>
      <p:ext uri="{BB962C8B-B14F-4D97-AF65-F5344CB8AC3E}">
        <p14:creationId xmlns:p14="http://schemas.microsoft.com/office/powerpoint/2010/main" val="2200156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next two slides use the fictitious HHB program to provide an example of how to use the 5 Whys to do root cause analysis.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first slide provides an example of where the team ended the 5 Whys process after asking “why” three times.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problem is that HHB is experiencing staff turnover at a rate of 40 percent over an 18-month period. To determine the reasons for high staff turnover, the HHB CQI team engaged in the 5 Whys process. The team generated the following questions and responses:</a:t>
            </a: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Why is the rate of staff turnover high?</a:t>
            </a:r>
          </a:p>
          <a:p>
            <a:pPr marL="1085850" lvl="2" indent="-171450">
              <a:buFont typeface="Calibri" panose="020F0502020204030204" pitchFamily="34" charset="0"/>
              <a:buChar char="–"/>
            </a:pPr>
            <a:r>
              <a:rPr lang="en-US" sz="1200" b="0" kern="1200" dirty="0">
                <a:solidFill>
                  <a:schemeClr val="tx1"/>
                </a:solidFill>
                <a:effectLst/>
                <a:latin typeface="+mn-lt"/>
                <a:ea typeface="+mn-ea"/>
                <a:cs typeface="+mn-cs"/>
              </a:rPr>
              <a:t>Staff are leaving to take other jobs.</a:t>
            </a: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Why are staff applying for other jobs?</a:t>
            </a:r>
          </a:p>
          <a:p>
            <a:pPr marL="1085850" lvl="2" indent="-171450">
              <a:buFont typeface="Calibri" panose="020F0502020204030204" pitchFamily="34" charset="0"/>
              <a:buChar char="–"/>
            </a:pPr>
            <a:r>
              <a:rPr lang="en-US" sz="1200" b="0" kern="1200" dirty="0">
                <a:solidFill>
                  <a:schemeClr val="tx1"/>
                </a:solidFill>
                <a:effectLst/>
                <a:latin typeface="+mn-lt"/>
                <a:ea typeface="+mn-ea"/>
                <a:cs typeface="+mn-cs"/>
              </a:rPr>
              <a:t>Staff report that other jobs pay more. </a:t>
            </a: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Why do other jobs provide more compensation than home visiting?</a:t>
            </a:r>
          </a:p>
          <a:p>
            <a:pPr marL="1085850" lvl="2" indent="-171450">
              <a:buFont typeface="Calibri" panose="020F0502020204030204" pitchFamily="34" charset="0"/>
              <a:buChar char="–"/>
            </a:pPr>
            <a:r>
              <a:rPr lang="en-US" sz="1200" b="0" kern="1200" dirty="0">
                <a:solidFill>
                  <a:schemeClr val="tx1"/>
                </a:solidFill>
                <a:effectLst/>
                <a:latin typeface="+mn-lt"/>
                <a:ea typeface="+mn-ea"/>
                <a:cs typeface="+mn-cs"/>
              </a:rPr>
              <a:t>Home visiting has traditionally paid lower wages than similar positions.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Based on this information, the CQI team identified staff compensation as the root cause. To improve staff turnover, agency leadership agreed to the CQI team’s recommendation of a 5 percent pay increase for home visitors.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CQI team monitored staff turnover on a monthly basis. After 12 months, staff turnover remained approximately the same.</a:t>
            </a:r>
          </a:p>
        </p:txBody>
      </p:sp>
      <p:sp>
        <p:nvSpPr>
          <p:cNvPr id="4" name="Slide Number Placeholder 3"/>
          <p:cNvSpPr>
            <a:spLocks noGrp="1"/>
          </p:cNvSpPr>
          <p:nvPr>
            <p:ph type="sldNum" sz="quarter" idx="10"/>
          </p:nvPr>
        </p:nvSpPr>
        <p:spPr/>
        <p:txBody>
          <a:bodyPr/>
          <a:lstStyle/>
          <a:p>
            <a:fld id="{AED28201-4BBF-455A-9765-CF9869D2B1B3}" type="slidenum">
              <a:rPr lang="en-US" smtClean="0"/>
              <a:t>9</a:t>
            </a:fld>
            <a:endParaRPr lang="en-US"/>
          </a:p>
        </p:txBody>
      </p:sp>
    </p:spTree>
    <p:extLst>
      <p:ext uri="{BB962C8B-B14F-4D97-AF65-F5344CB8AC3E}">
        <p14:creationId xmlns:p14="http://schemas.microsoft.com/office/powerpoint/2010/main" val="2803979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chemeClr val="tx2">
                    <a:lumMod val="60000"/>
                    <a:lumOff val="40000"/>
                  </a:schemeClr>
                </a:solidFill>
              </a:defRPr>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500D2D-5FA3-4587-93AA-D9E2D82C27E8}"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60000"/>
                    <a:lumOff val="4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1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7537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731520" y="4599432"/>
            <a:ext cx="7848600" cy="15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3589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9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375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37537B"/>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p:nvCxnSpPr>
        <p:spPr>
          <a:xfrm rot="5400000">
            <a:off x="2217817" y="4045823"/>
            <a:ext cx="4709160" cy="79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80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418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65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solidFill>
                  <a:schemeClr val="accent5">
                    <a:lumMod val="75000"/>
                  </a:schemeClr>
                </a:solidFill>
              </a:defRPr>
            </a:lvl1pPr>
            <a:lvl2pPr>
              <a:defRPr sz="2800">
                <a:solidFill>
                  <a:schemeClr val="accent5">
                    <a:lumMod val="75000"/>
                  </a:schemeClr>
                </a:solidFill>
              </a:defRPr>
            </a:lvl2pPr>
            <a:lvl3pPr>
              <a:defRPr sz="2400">
                <a:solidFill>
                  <a:schemeClr val="accent5">
                    <a:lumMod val="75000"/>
                  </a:schemeClr>
                </a:solidFill>
              </a:defRPr>
            </a:lvl3pPr>
            <a:lvl4pPr>
              <a:defRPr sz="2000">
                <a:solidFill>
                  <a:schemeClr val="accent5">
                    <a:lumMod val="75000"/>
                  </a:schemeClr>
                </a:solidFill>
              </a:defRPr>
            </a:lvl4pPr>
            <a:lvl5pPr>
              <a:defRPr sz="2000">
                <a:solidFill>
                  <a:schemeClr val="accent5">
                    <a:lumMod val="7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solidFill>
                  <a:schemeClr val="accent5">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rot="5400000">
            <a:off x="-13116" y="3580206"/>
            <a:ext cx="5577840" cy="15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89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966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2500D2D-5FA3-4587-93AA-D9E2D82C27E8}" type="slidenum">
              <a:rPr lang="en-US" smtClean="0"/>
              <a:pPr/>
              <a:t>‹#›</a:t>
            </a:fld>
            <a:endParaRPr lang="en-US" dirty="0"/>
          </a:p>
        </p:txBody>
      </p:sp>
    </p:spTree>
    <p:extLst>
      <p:ext uri="{BB962C8B-B14F-4D97-AF65-F5344CB8AC3E}">
        <p14:creationId xmlns:p14="http://schemas.microsoft.com/office/powerpoint/2010/main" val="3416224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spcBef>
          <a:spcPct val="0"/>
        </a:spcBef>
        <a:buNone/>
        <a:defRPr sz="4000" kern="1200" spc="-100" baseline="0">
          <a:solidFill>
            <a:schemeClr val="tx2">
              <a:lumMod val="60000"/>
              <a:lumOff val="40000"/>
            </a:schemeClr>
          </a:solidFill>
          <a:latin typeface="Calibri" panose="020F050202020403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jbassoc.com/reports-publications/dohv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hrsa.gov/quality/toolbox/methodology/qualityimprovement/index.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066452" y="2153892"/>
            <a:ext cx="5077548" cy="4348286"/>
          </a:xfrm>
          <a:prstGeom prst="rect">
            <a:avLst/>
          </a:prstGeom>
        </p:spPr>
      </p:pic>
      <p:sp>
        <p:nvSpPr>
          <p:cNvPr id="2" name="Title 1"/>
          <p:cNvSpPr>
            <a:spLocks noGrp="1"/>
          </p:cNvSpPr>
          <p:nvPr>
            <p:ph type="ctrTitle" idx="4294967295"/>
          </p:nvPr>
        </p:nvSpPr>
        <p:spPr>
          <a:xfrm>
            <a:off x="391064" y="1241193"/>
            <a:ext cx="6821466" cy="1192513"/>
          </a:xfrm>
        </p:spPr>
        <p:txBody>
          <a:bodyPr>
            <a:noAutofit/>
          </a:bodyPr>
          <a:lstStyle/>
          <a:p>
            <a:r>
              <a:rPr lang="en-US" sz="4800" b="1" cap="all" dirty="0"/>
              <a:t>Continuous Quality Improvement for </a:t>
            </a:r>
            <a:r>
              <a:rPr lang="en-US" sz="4800" b="1" cap="all" dirty="0" err="1"/>
              <a:t>miechv</a:t>
            </a:r>
            <a:r>
              <a:rPr lang="en-US" sz="4800" b="1" cap="all" dirty="0"/>
              <a:t> Awardees:</a:t>
            </a:r>
            <a:endParaRPr lang="en-US" sz="3200" cap="all"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20" y="4536211"/>
            <a:ext cx="2028938" cy="1268086"/>
          </a:xfrm>
          <a:prstGeom prst="rect">
            <a:avLst/>
          </a:prstGeom>
        </p:spPr>
      </p:pic>
      <p:sp>
        <p:nvSpPr>
          <p:cNvPr id="6" name="TextBox 5"/>
          <p:cNvSpPr txBox="1"/>
          <p:nvPr/>
        </p:nvSpPr>
        <p:spPr>
          <a:xfrm>
            <a:off x="416116" y="5871237"/>
            <a:ext cx="2276980" cy="630942"/>
          </a:xfrm>
          <a:prstGeom prst="rect">
            <a:avLst/>
          </a:prstGeom>
        </p:spPr>
        <p:txBody>
          <a:bodyPr wrap="square" rtlCol="0">
            <a:spAutoFit/>
          </a:bodyPr>
          <a:lstStyle/>
          <a:p>
            <a:r>
              <a:rPr lang="en-US" sz="700" dirty="0">
                <a:solidFill>
                  <a:schemeClr val="bg1">
                    <a:lumMod val="50000"/>
                  </a:schemeClr>
                </a:solidFill>
                <a:latin typeface="Calibri" panose="020F0502020204030204" pitchFamily="34" charset="0"/>
              </a:rPr>
              <a:t>This document was prepared for the U.S. Department of Health and Human Services (HHS), HRSA, and ACF by James Bell Associates, Inc., under ACF contract number HHSP233201500133I. For more information, see </a:t>
            </a:r>
            <a:r>
              <a:rPr lang="en-US" sz="700" u="sng" dirty="0">
                <a:solidFill>
                  <a:schemeClr val="bg1">
                    <a:lumMod val="50000"/>
                  </a:schemeClr>
                </a:solidFill>
                <a:latin typeface="Calibri" panose="020F0502020204030204" pitchFamily="34" charset="0"/>
              </a:rPr>
              <a:t>http://www.jbassoc.com/reports-publications/dohve</a:t>
            </a:r>
            <a:r>
              <a:rPr lang="en-US" sz="700" dirty="0">
                <a:solidFill>
                  <a:schemeClr val="bg1">
                    <a:lumMod val="50000"/>
                  </a:schemeClr>
                </a:solidFill>
                <a:latin typeface="Calibri" panose="020F0502020204030204" pitchFamily="34" charset="0"/>
              </a:rPr>
              <a:t>.</a:t>
            </a:r>
          </a:p>
        </p:txBody>
      </p:sp>
      <p:cxnSp>
        <p:nvCxnSpPr>
          <p:cNvPr id="8" name="Straight Connector 7"/>
          <p:cNvCxnSpPr/>
          <p:nvPr/>
        </p:nvCxnSpPr>
        <p:spPr>
          <a:xfrm>
            <a:off x="391064" y="3067562"/>
            <a:ext cx="41148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91064" y="3204007"/>
            <a:ext cx="4821397" cy="1077218"/>
          </a:xfrm>
          <a:prstGeom prst="rect">
            <a:avLst/>
          </a:prstGeom>
          <a:noFill/>
        </p:spPr>
        <p:txBody>
          <a:bodyPr wrap="square" rtlCol="0">
            <a:spAutoFit/>
          </a:bodyPr>
          <a:lstStyle/>
          <a:p>
            <a:r>
              <a:rPr lang="en-US" sz="3200" cap="all" spc="-100" dirty="0">
                <a:solidFill>
                  <a:srgbClr val="37537B">
                    <a:lumMod val="60000"/>
                    <a:lumOff val="40000"/>
                  </a:srgbClr>
                </a:solidFill>
                <a:latin typeface="Calibri" panose="020F0502020204030204" pitchFamily="34" charset="0"/>
                <a:ea typeface="+mj-ea"/>
                <a:cs typeface="+mj-cs"/>
              </a:rPr>
              <a:t>MODULE 7: </a:t>
            </a:r>
            <a:r>
              <a:rPr lang="en-US" sz="3200" cap="all" spc="-100" dirty="0" err="1">
                <a:solidFill>
                  <a:srgbClr val="37537B">
                    <a:lumMod val="60000"/>
                    <a:lumOff val="40000"/>
                  </a:srgbClr>
                </a:solidFill>
                <a:latin typeface="Calibri" panose="020F0502020204030204" pitchFamily="34" charset="0"/>
                <a:ea typeface="+mj-ea"/>
                <a:cs typeface="+mj-cs"/>
              </a:rPr>
              <a:t>Cqi</a:t>
            </a:r>
            <a:r>
              <a:rPr lang="en-US" sz="3200" cap="all" spc="-100" dirty="0">
                <a:solidFill>
                  <a:srgbClr val="37537B">
                    <a:lumMod val="60000"/>
                    <a:lumOff val="40000"/>
                  </a:srgbClr>
                </a:solidFill>
                <a:latin typeface="Calibri" panose="020F0502020204030204" pitchFamily="34" charset="0"/>
                <a:ea typeface="+mj-ea"/>
                <a:cs typeface="+mj-cs"/>
              </a:rPr>
              <a:t> tools ii: </a:t>
            </a:r>
          </a:p>
          <a:p>
            <a:r>
              <a:rPr lang="en-US" sz="3200" cap="all" spc="-100" dirty="0">
                <a:solidFill>
                  <a:srgbClr val="37537B">
                    <a:lumMod val="60000"/>
                    <a:lumOff val="40000"/>
                  </a:srgbClr>
                </a:solidFill>
                <a:latin typeface="Calibri" panose="020F0502020204030204" pitchFamily="34" charset="0"/>
                <a:ea typeface="+mj-ea"/>
                <a:cs typeface="+mj-cs"/>
              </a:rPr>
              <a:t>root cause analysis Tools</a:t>
            </a:r>
            <a:endParaRPr lang="en-US" dirty="0"/>
          </a:p>
        </p:txBody>
      </p:sp>
    </p:spTree>
    <p:extLst>
      <p:ext uri="{BB962C8B-B14F-4D97-AF65-F5344CB8AC3E}">
        <p14:creationId xmlns:p14="http://schemas.microsoft.com/office/powerpoint/2010/main" val="123694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771C-BA42-411E-A365-81270EF83A49}"/>
              </a:ext>
            </a:extLst>
          </p:cNvPr>
          <p:cNvSpPr>
            <a:spLocks noGrp="1"/>
          </p:cNvSpPr>
          <p:nvPr>
            <p:ph type="title"/>
          </p:nvPr>
        </p:nvSpPr>
        <p:spPr/>
        <p:txBody>
          <a:bodyPr/>
          <a:lstStyle/>
          <a:p>
            <a:r>
              <a:rPr lang="en-US"/>
              <a:t>5 Whys</a:t>
            </a:r>
          </a:p>
        </p:txBody>
      </p:sp>
      <p:sp>
        <p:nvSpPr>
          <p:cNvPr id="3" name="Content Placeholder 2">
            <a:extLst>
              <a:ext uri="{FF2B5EF4-FFF2-40B4-BE49-F238E27FC236}">
                <a16:creationId xmlns:a16="http://schemas.microsoft.com/office/drawing/2014/main" id="{A08B789E-E9C4-42DF-A615-B6AE0246777D}"/>
              </a:ext>
            </a:extLst>
          </p:cNvPr>
          <p:cNvSpPr>
            <a:spLocks noGrp="1"/>
          </p:cNvSpPr>
          <p:nvPr>
            <p:ph idx="1"/>
          </p:nvPr>
        </p:nvSpPr>
        <p:spPr/>
        <p:txBody>
          <a:bodyPr>
            <a:normAutofit lnSpcReduction="10000"/>
          </a:bodyPr>
          <a:lstStyle/>
          <a:p>
            <a:pPr marL="457200" indent="-457200">
              <a:buFont typeface="+mj-lt"/>
              <a:buAutoNum type="arabicPeriod"/>
            </a:pPr>
            <a:r>
              <a:rPr lang="en-US" dirty="0"/>
              <a:t>Why is the rate of staff turnover high?</a:t>
            </a:r>
          </a:p>
          <a:p>
            <a:pPr marL="457200" indent="-457200">
              <a:buFont typeface="+mj-lt"/>
              <a:buAutoNum type="arabicPeriod"/>
            </a:pPr>
            <a:endParaRPr lang="en-US" dirty="0"/>
          </a:p>
          <a:p>
            <a:pPr marL="457200" indent="-457200">
              <a:buFont typeface="+mj-lt"/>
              <a:buAutoNum type="arabicPeriod"/>
            </a:pPr>
            <a:r>
              <a:rPr lang="en-US" dirty="0"/>
              <a:t>Why are staff applying for other jobs?</a:t>
            </a:r>
          </a:p>
          <a:p>
            <a:pPr marL="457200" indent="-457200">
              <a:buFont typeface="+mj-lt"/>
              <a:buAutoNum type="arabicPeriod"/>
            </a:pPr>
            <a:endParaRPr lang="en-US" dirty="0"/>
          </a:p>
          <a:p>
            <a:pPr marL="457200" indent="-457200">
              <a:buFont typeface="+mj-lt"/>
              <a:buAutoNum type="arabicPeriod"/>
            </a:pPr>
            <a:r>
              <a:rPr lang="en-US" dirty="0"/>
              <a:t>Why do other jobs provide more compensation than home visiting?</a:t>
            </a:r>
          </a:p>
          <a:p>
            <a:pPr marL="457200" indent="-457200">
              <a:buFont typeface="+mj-lt"/>
              <a:buAutoNum type="arabicPeriod"/>
            </a:pPr>
            <a:endParaRPr lang="en-US" dirty="0"/>
          </a:p>
          <a:p>
            <a:pPr marL="457200" indent="-457200">
              <a:buFont typeface="+mj-lt"/>
              <a:buAutoNum type="arabicPeriod"/>
            </a:pPr>
            <a:r>
              <a:rPr lang="en-US" dirty="0"/>
              <a:t>Why is there a discrepancy between pay and job expectations?</a:t>
            </a:r>
          </a:p>
          <a:p>
            <a:pPr marL="457200" indent="-457200">
              <a:buFont typeface="+mj-lt"/>
              <a:buAutoNum type="arabicPeriod"/>
            </a:pPr>
            <a:endParaRPr lang="en-US" dirty="0"/>
          </a:p>
          <a:p>
            <a:pPr marL="457200" indent="-457200">
              <a:buFont typeface="+mj-lt"/>
              <a:buAutoNum type="arabicPeriod"/>
            </a:pPr>
            <a:r>
              <a:rPr lang="en-US" dirty="0"/>
              <a:t>Why does home visiting have more expectations and offer less support?</a:t>
            </a:r>
          </a:p>
        </p:txBody>
      </p:sp>
    </p:spTree>
    <p:extLst>
      <p:ext uri="{BB962C8B-B14F-4D97-AF65-F5344CB8AC3E}">
        <p14:creationId xmlns:p14="http://schemas.microsoft.com/office/powerpoint/2010/main" val="32656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5 Whys Activity</a:t>
            </a:r>
          </a:p>
        </p:txBody>
      </p:sp>
      <p:sp>
        <p:nvSpPr>
          <p:cNvPr id="3" name="Content Placeholder 2"/>
          <p:cNvSpPr>
            <a:spLocks noGrp="1"/>
          </p:cNvSpPr>
          <p:nvPr>
            <p:ph sz="half" idx="1"/>
          </p:nvPr>
        </p:nvSpPr>
        <p:spPr/>
        <p:txBody>
          <a:bodyPr>
            <a:normAutofit/>
          </a:bodyPr>
          <a:lstStyle/>
          <a:p>
            <a:r>
              <a:rPr lang="en-US" sz="2400" b="1" dirty="0"/>
              <a:t>Step 1: </a:t>
            </a:r>
            <a:r>
              <a:rPr lang="en-US" sz="2400" dirty="0"/>
              <a:t>Identify the problem</a:t>
            </a:r>
          </a:p>
          <a:p>
            <a:r>
              <a:rPr lang="en-US" sz="2400" b="1" dirty="0"/>
              <a:t>Step 2</a:t>
            </a:r>
            <a:r>
              <a:rPr lang="en-US" sz="2400" dirty="0"/>
              <a:t>: Ask the first why question</a:t>
            </a:r>
          </a:p>
          <a:p>
            <a:r>
              <a:rPr lang="en-US" sz="2400" b="1" dirty="0"/>
              <a:t>Step 3</a:t>
            </a:r>
            <a:r>
              <a:rPr lang="en-US" sz="2400" dirty="0"/>
              <a:t>: Walk the process backward, asking the next why question</a:t>
            </a:r>
            <a:endParaRPr lang="en-US" sz="2400" b="1" dirty="0"/>
          </a:p>
          <a:p>
            <a:r>
              <a:rPr lang="en-US" sz="2400" b="1" dirty="0"/>
              <a:t>Step 4</a:t>
            </a:r>
            <a:r>
              <a:rPr lang="en-US" sz="2400" dirty="0"/>
              <a:t>: Continue until arriving at the root cause</a:t>
            </a:r>
            <a:endParaRPr lang="en-US" sz="2400" b="1" dirty="0"/>
          </a:p>
        </p:txBody>
      </p:sp>
      <p:grpSp>
        <p:nvGrpSpPr>
          <p:cNvPr id="4" name="Group 3"/>
          <p:cNvGrpSpPr/>
          <p:nvPr/>
        </p:nvGrpSpPr>
        <p:grpSpPr>
          <a:xfrm>
            <a:off x="7906258" y="152400"/>
            <a:ext cx="1161542" cy="1110343"/>
            <a:chOff x="8077200" y="152400"/>
            <a:chExt cx="1161542" cy="1110343"/>
          </a:xfrm>
        </p:grpSpPr>
        <p:sp>
          <p:nvSpPr>
            <p:cNvPr id="5" name="Oval 4"/>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pic>
        <p:nvPicPr>
          <p:cNvPr id="14" name="Picture 13">
            <a:extLst>
              <a:ext uri="{FF2B5EF4-FFF2-40B4-BE49-F238E27FC236}">
                <a16:creationId xmlns:a16="http://schemas.microsoft.com/office/drawing/2014/main" id="{101449CC-7CBA-44EA-B472-4368E8CEC663}"/>
              </a:ext>
            </a:extLst>
          </p:cNvPr>
          <p:cNvPicPr>
            <a:picLocks noChangeAspect="1"/>
          </p:cNvPicPr>
          <p:nvPr/>
        </p:nvPicPr>
        <p:blipFill>
          <a:blip r:embed="rId4"/>
          <a:stretch>
            <a:fillRect/>
          </a:stretch>
        </p:blipFill>
        <p:spPr>
          <a:xfrm rot="878010">
            <a:off x="4333402" y="1128170"/>
            <a:ext cx="3974259" cy="5019874"/>
          </a:xfrm>
          <a:prstGeom prst="rect">
            <a:avLst/>
          </a:prstGeom>
          <a:solidFill>
            <a:srgbClr val="FFFFFF">
              <a:shade val="85000"/>
            </a:srgbClr>
          </a:solidFill>
          <a:ln w="88900">
            <a:solidFill>
              <a:srgbClr val="FFFFFF"/>
            </a:solidFill>
          </a:ln>
          <a:effectLst>
            <a:outerShdw dist="17780" dir="5400000" algn="ctr" rotWithShape="0">
              <a:srgbClr val="000000">
                <a:alpha val="40000"/>
              </a:srgbClr>
            </a:outerShdw>
          </a:effectLst>
          <a:scene3d>
            <a:camera prst="orthographicFront"/>
            <a:lightRig rig="threePt" dir="t">
              <a:rot lat="0" lon="0" rev="7200000"/>
            </a:lightRig>
          </a:scene3d>
          <a:sp3d>
            <a:bevelT w="25400" h="19050"/>
          </a:sp3d>
        </p:spPr>
      </p:pic>
    </p:spTree>
    <p:extLst>
      <p:ext uri="{BB962C8B-B14F-4D97-AF65-F5344CB8AC3E}">
        <p14:creationId xmlns:p14="http://schemas.microsoft.com/office/powerpoint/2010/main" val="3266129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5 Whys Activity Debrief</a:t>
            </a:r>
          </a:p>
        </p:txBody>
      </p:sp>
      <p:grpSp>
        <p:nvGrpSpPr>
          <p:cNvPr id="4" name="Group 3"/>
          <p:cNvGrpSpPr/>
          <p:nvPr/>
        </p:nvGrpSpPr>
        <p:grpSpPr>
          <a:xfrm>
            <a:off x="7906258" y="152400"/>
            <a:ext cx="1161542" cy="1110343"/>
            <a:chOff x="8077200" y="152400"/>
            <a:chExt cx="1161542" cy="1110343"/>
          </a:xfrm>
        </p:grpSpPr>
        <p:sp>
          <p:nvSpPr>
            <p:cNvPr id="5" name="Oval 4"/>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5053" y="1729092"/>
            <a:ext cx="6013664" cy="4967434"/>
          </a:xfrm>
          <a:prstGeom prst="rect">
            <a:avLst/>
          </a:prstGeom>
        </p:spPr>
      </p:pic>
    </p:spTree>
    <p:extLst>
      <p:ext uri="{BB962C8B-B14F-4D97-AF65-F5344CB8AC3E}">
        <p14:creationId xmlns:p14="http://schemas.microsoft.com/office/powerpoint/2010/main" val="745472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0" y="368710"/>
            <a:ext cx="9144000" cy="6489290"/>
          </a:xfrm>
          <a:prstGeom prst="rect">
            <a:avLst/>
          </a:prstGeom>
        </p:spPr>
      </p:pic>
      <p:cxnSp>
        <p:nvCxnSpPr>
          <p:cNvPr id="9" name="Straight Connector 8"/>
          <p:cNvCxnSpPr/>
          <p:nvPr/>
        </p:nvCxnSpPr>
        <p:spPr>
          <a:xfrm>
            <a:off x="3934704" y="816908"/>
            <a:ext cx="147484" cy="575187"/>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075248" y="855406"/>
            <a:ext cx="83573" cy="609599"/>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6983A5A-C998-490E-B718-AC8AC4A4CD93}"/>
              </a:ext>
            </a:extLst>
          </p:cNvPr>
          <p:cNvSpPr>
            <a:spLocks noGrp="1"/>
          </p:cNvSpPr>
          <p:nvPr>
            <p:ph type="title"/>
          </p:nvPr>
        </p:nvSpPr>
        <p:spPr>
          <a:xfrm>
            <a:off x="0" y="368710"/>
            <a:ext cx="9144000" cy="990600"/>
          </a:xfrm>
          <a:solidFill>
            <a:srgbClr val="FFFFFF">
              <a:alpha val="50196"/>
            </a:srgbClr>
          </a:solidFill>
        </p:spPr>
        <p:txBody>
          <a:bodyPr/>
          <a:lstStyle/>
          <a:p>
            <a:pPr algn="ctr"/>
            <a:r>
              <a:rPr lang="en-US" b="1" dirty="0"/>
              <a:t>Brainstorming</a:t>
            </a:r>
          </a:p>
        </p:txBody>
      </p:sp>
    </p:spTree>
    <p:extLst>
      <p:ext uri="{BB962C8B-B14F-4D97-AF65-F5344CB8AC3E}">
        <p14:creationId xmlns:p14="http://schemas.microsoft.com/office/powerpoint/2010/main" val="22369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9422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1DAF-F8D8-4793-BEC8-F81037B83CE3}"/>
              </a:ext>
            </a:extLst>
          </p:cNvPr>
          <p:cNvSpPr>
            <a:spLocks noGrp="1"/>
          </p:cNvSpPr>
          <p:nvPr>
            <p:ph type="title"/>
          </p:nvPr>
        </p:nvSpPr>
        <p:spPr/>
        <p:txBody>
          <a:bodyPr/>
          <a:lstStyle/>
          <a:p>
            <a:r>
              <a:rPr lang="en-US" dirty="0"/>
              <a:t>Fishbone Diagram</a:t>
            </a:r>
          </a:p>
        </p:txBody>
      </p:sp>
      <p:pic>
        <p:nvPicPr>
          <p:cNvPr id="12" name="Content Placeholder 11">
            <a:extLst>
              <a:ext uri="{FF2B5EF4-FFF2-40B4-BE49-F238E27FC236}">
                <a16:creationId xmlns:a16="http://schemas.microsoft.com/office/drawing/2014/main" id="{C8148EC7-FD68-4C5F-A225-9739AFB79ED2}"/>
              </a:ext>
            </a:extLst>
          </p:cNvPr>
          <p:cNvPicPr>
            <a:picLocks noGrp="1" noChangeAspect="1"/>
          </p:cNvPicPr>
          <p:nvPr>
            <p:ph idx="1"/>
          </p:nvPr>
        </p:nvPicPr>
        <p:blipFill>
          <a:blip r:embed="rId3"/>
          <a:stretch>
            <a:fillRect/>
          </a:stretch>
        </p:blipFill>
        <p:spPr>
          <a:xfrm>
            <a:off x="83343" y="3330086"/>
            <a:ext cx="8977313" cy="1381125"/>
          </a:xfrm>
          <a:prstGeom prst="rect">
            <a:avLst/>
          </a:prstGeom>
        </p:spPr>
      </p:pic>
    </p:spTree>
    <p:extLst>
      <p:ext uri="{BB962C8B-B14F-4D97-AF65-F5344CB8AC3E}">
        <p14:creationId xmlns:p14="http://schemas.microsoft.com/office/powerpoint/2010/main" val="384921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3037-C928-4B87-BB39-73747A058221}"/>
              </a:ext>
            </a:extLst>
          </p:cNvPr>
          <p:cNvSpPr>
            <a:spLocks noGrp="1"/>
          </p:cNvSpPr>
          <p:nvPr>
            <p:ph type="title"/>
          </p:nvPr>
        </p:nvSpPr>
        <p:spPr/>
        <p:txBody>
          <a:bodyPr/>
          <a:lstStyle/>
          <a:p>
            <a:r>
              <a:rPr lang="en-US" dirty="0"/>
              <a:t>Fishbone Diagram</a:t>
            </a:r>
          </a:p>
        </p:txBody>
      </p:sp>
      <p:pic>
        <p:nvPicPr>
          <p:cNvPr id="19" name="Content Placeholder 18">
            <a:extLst>
              <a:ext uri="{FF2B5EF4-FFF2-40B4-BE49-F238E27FC236}">
                <a16:creationId xmlns:a16="http://schemas.microsoft.com/office/drawing/2014/main" id="{BE98A9DB-7E1B-4722-95A6-665825D414D2}"/>
              </a:ext>
            </a:extLst>
          </p:cNvPr>
          <p:cNvPicPr>
            <a:picLocks noGrp="1" noChangeAspect="1"/>
          </p:cNvPicPr>
          <p:nvPr>
            <p:ph idx="1"/>
          </p:nvPr>
        </p:nvPicPr>
        <p:blipFill>
          <a:blip r:embed="rId3"/>
          <a:stretch>
            <a:fillRect/>
          </a:stretch>
        </p:blipFill>
        <p:spPr>
          <a:xfrm>
            <a:off x="82764" y="1657350"/>
            <a:ext cx="8978472" cy="4550731"/>
          </a:xfrm>
          <a:prstGeom prst="rect">
            <a:avLst/>
          </a:prstGeom>
        </p:spPr>
      </p:pic>
    </p:spTree>
    <p:extLst>
      <p:ext uri="{BB962C8B-B14F-4D97-AF65-F5344CB8AC3E}">
        <p14:creationId xmlns:p14="http://schemas.microsoft.com/office/powerpoint/2010/main" val="181207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23350-7F9E-4286-9AED-635038AF2296}"/>
              </a:ext>
            </a:extLst>
          </p:cNvPr>
          <p:cNvSpPr>
            <a:spLocks noGrp="1"/>
          </p:cNvSpPr>
          <p:nvPr>
            <p:ph type="title"/>
          </p:nvPr>
        </p:nvSpPr>
        <p:spPr/>
        <p:txBody>
          <a:bodyPr/>
          <a:lstStyle/>
          <a:p>
            <a:r>
              <a:rPr lang="en-US" dirty="0"/>
              <a:t>Fishbone Diagram</a:t>
            </a:r>
          </a:p>
        </p:txBody>
      </p:sp>
      <p:pic>
        <p:nvPicPr>
          <p:cNvPr id="11" name="Content Placeholder 10">
            <a:extLst>
              <a:ext uri="{FF2B5EF4-FFF2-40B4-BE49-F238E27FC236}">
                <a16:creationId xmlns:a16="http://schemas.microsoft.com/office/drawing/2014/main" id="{E85C6782-BE60-4D54-A026-6FC52FE64312}"/>
              </a:ext>
            </a:extLst>
          </p:cNvPr>
          <p:cNvPicPr>
            <a:picLocks noGrp="1" noChangeAspect="1"/>
          </p:cNvPicPr>
          <p:nvPr>
            <p:ph idx="1"/>
          </p:nvPr>
        </p:nvPicPr>
        <p:blipFill>
          <a:blip r:embed="rId3"/>
          <a:stretch>
            <a:fillRect/>
          </a:stretch>
        </p:blipFill>
        <p:spPr>
          <a:xfrm>
            <a:off x="46876" y="1662544"/>
            <a:ext cx="9026498" cy="4585588"/>
          </a:xfrm>
          <a:prstGeom prst="rect">
            <a:avLst/>
          </a:prstGeom>
        </p:spPr>
      </p:pic>
    </p:spTree>
    <p:extLst>
      <p:ext uri="{BB962C8B-B14F-4D97-AF65-F5344CB8AC3E}">
        <p14:creationId xmlns:p14="http://schemas.microsoft.com/office/powerpoint/2010/main" val="451802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Fishbone Diagram Activity</a:t>
            </a:r>
          </a:p>
        </p:txBody>
      </p:sp>
      <p:sp>
        <p:nvSpPr>
          <p:cNvPr id="3" name="Content Placeholder 2"/>
          <p:cNvSpPr>
            <a:spLocks noGrp="1"/>
          </p:cNvSpPr>
          <p:nvPr>
            <p:ph sz="half" idx="1"/>
          </p:nvPr>
        </p:nvSpPr>
        <p:spPr>
          <a:xfrm>
            <a:off x="457199" y="1673352"/>
            <a:ext cx="3219084" cy="4718304"/>
          </a:xfrm>
        </p:spPr>
        <p:txBody>
          <a:bodyPr>
            <a:normAutofit/>
          </a:bodyPr>
          <a:lstStyle/>
          <a:p>
            <a:r>
              <a:rPr lang="en-US" sz="2400" b="1" dirty="0"/>
              <a:t>Step 1</a:t>
            </a:r>
            <a:r>
              <a:rPr lang="en-US" sz="2400" dirty="0"/>
              <a:t>: Identify the problem</a:t>
            </a:r>
          </a:p>
          <a:p>
            <a:r>
              <a:rPr lang="en-US" sz="2400" b="1" dirty="0"/>
              <a:t>Step 2</a:t>
            </a:r>
            <a:r>
              <a:rPr lang="en-US" sz="2400" dirty="0"/>
              <a:t>: Identify the main categories</a:t>
            </a:r>
          </a:p>
          <a:p>
            <a:r>
              <a:rPr lang="en-US" sz="2400" b="1" dirty="0"/>
              <a:t>Step 3</a:t>
            </a:r>
            <a:r>
              <a:rPr lang="en-US" sz="2400" dirty="0"/>
              <a:t>: Identify root causes</a:t>
            </a:r>
          </a:p>
          <a:p>
            <a:r>
              <a:rPr lang="en-US" sz="2400" b="1" dirty="0"/>
              <a:t>Step 4</a:t>
            </a:r>
            <a:r>
              <a:rPr lang="en-US" sz="2400" dirty="0"/>
              <a:t>: Analyze</a:t>
            </a:r>
            <a:endParaRPr lang="en-US" sz="2400" b="1" dirty="0"/>
          </a:p>
        </p:txBody>
      </p:sp>
      <p:grpSp>
        <p:nvGrpSpPr>
          <p:cNvPr id="4" name="Group 3"/>
          <p:cNvGrpSpPr/>
          <p:nvPr/>
        </p:nvGrpSpPr>
        <p:grpSpPr>
          <a:xfrm>
            <a:off x="7906258" y="152400"/>
            <a:ext cx="1161542" cy="1110343"/>
            <a:chOff x="8077200" y="152400"/>
            <a:chExt cx="1161542" cy="1110343"/>
          </a:xfrm>
        </p:grpSpPr>
        <p:sp>
          <p:nvSpPr>
            <p:cNvPr id="5" name="Oval 4"/>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pic>
        <p:nvPicPr>
          <p:cNvPr id="10" name="Picture 9">
            <a:extLst>
              <a:ext uri="{FF2B5EF4-FFF2-40B4-BE49-F238E27FC236}">
                <a16:creationId xmlns:a16="http://schemas.microsoft.com/office/drawing/2014/main" id="{25218056-CEF8-48BB-9983-55AB6B3EE7E4}"/>
              </a:ext>
            </a:extLst>
          </p:cNvPr>
          <p:cNvPicPr>
            <a:picLocks noChangeAspect="1"/>
          </p:cNvPicPr>
          <p:nvPr/>
        </p:nvPicPr>
        <p:blipFill>
          <a:blip r:embed="rId4"/>
          <a:stretch>
            <a:fillRect/>
          </a:stretch>
        </p:blipFill>
        <p:spPr>
          <a:xfrm rot="541106">
            <a:off x="3771638" y="2037697"/>
            <a:ext cx="4938792" cy="3679053"/>
          </a:xfrm>
          <a:prstGeom prst="rect">
            <a:avLst/>
          </a:prstGeom>
          <a:ln w="88900">
            <a:solidFill>
              <a:srgbClr val="FFFFFF"/>
            </a:solidFill>
          </a:ln>
          <a:effectLst>
            <a:outerShdw blurRad="54991" dist="25400" dir="5400000" algn="ctr" rotWithShape="0">
              <a:srgbClr val="000000">
                <a:alpha val="40000"/>
              </a:srgbClr>
            </a:outerShdw>
          </a:effectLst>
          <a:scene3d>
            <a:camera prst="orthographicFront"/>
            <a:lightRig rig="threePt" dir="t">
              <a:rot lat="0" lon="0" rev="7200000"/>
            </a:lightRig>
          </a:scene3d>
          <a:sp3d>
            <a:bevelT w="25400" h="19050"/>
          </a:sp3d>
        </p:spPr>
      </p:pic>
    </p:spTree>
    <p:extLst>
      <p:ext uri="{BB962C8B-B14F-4D97-AF65-F5344CB8AC3E}">
        <p14:creationId xmlns:p14="http://schemas.microsoft.com/office/powerpoint/2010/main" val="3469288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Fishbone Diagram Activity Debrief</a:t>
            </a:r>
          </a:p>
        </p:txBody>
      </p:sp>
      <p:sp>
        <p:nvSpPr>
          <p:cNvPr id="3" name="Content Placeholder 2"/>
          <p:cNvSpPr>
            <a:spLocks noGrp="1"/>
          </p:cNvSpPr>
          <p:nvPr>
            <p:ph idx="1"/>
          </p:nvPr>
        </p:nvSpPr>
        <p:spPr/>
        <p:txBody>
          <a:bodyPr/>
          <a:lstStyle/>
          <a:p>
            <a:pPr>
              <a:spcAft>
                <a:spcPts val="1200"/>
              </a:spcAft>
            </a:pPr>
            <a:r>
              <a:rPr lang="en-US" dirty="0"/>
              <a:t>Prior to completing the fishbone diagram, what were teams’ assumptions concerning the root cause for the stated problem?</a:t>
            </a:r>
          </a:p>
          <a:p>
            <a:pPr>
              <a:spcAft>
                <a:spcPts val="1200"/>
              </a:spcAft>
            </a:pPr>
            <a:r>
              <a:rPr lang="en-US" dirty="0"/>
              <a:t>How did assumptions change after completing the diagram?</a:t>
            </a:r>
          </a:p>
          <a:p>
            <a:pPr>
              <a:spcAft>
                <a:spcPts val="1200"/>
              </a:spcAft>
            </a:pPr>
            <a:r>
              <a:rPr lang="en-US" dirty="0"/>
              <a:t>How did teams identify the root cause(s) on which to focus?</a:t>
            </a:r>
          </a:p>
          <a:p>
            <a:pPr>
              <a:spcAft>
                <a:spcPts val="1200"/>
              </a:spcAft>
            </a:pPr>
            <a:r>
              <a:rPr lang="en-US" dirty="0"/>
              <a:t>How might teams use this process in future CQI work?</a:t>
            </a:r>
          </a:p>
        </p:txBody>
      </p:sp>
      <p:grpSp>
        <p:nvGrpSpPr>
          <p:cNvPr id="4" name="Group 3"/>
          <p:cNvGrpSpPr/>
          <p:nvPr/>
        </p:nvGrpSpPr>
        <p:grpSpPr>
          <a:xfrm>
            <a:off x="7906258" y="152400"/>
            <a:ext cx="1161542" cy="1110343"/>
            <a:chOff x="8077200" y="152400"/>
            <a:chExt cx="1161542" cy="1110343"/>
          </a:xfrm>
        </p:grpSpPr>
        <p:sp>
          <p:nvSpPr>
            <p:cNvPr id="5" name="Oval 4"/>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Tree>
    <p:extLst>
      <p:ext uri="{BB962C8B-B14F-4D97-AF65-F5344CB8AC3E}">
        <p14:creationId xmlns:p14="http://schemas.microsoft.com/office/powerpoint/2010/main" val="4224985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CQI Training Overview</a:t>
            </a:r>
          </a:p>
        </p:txBody>
      </p:sp>
      <p:sp>
        <p:nvSpPr>
          <p:cNvPr id="3" name="Content Placeholder 2"/>
          <p:cNvSpPr>
            <a:spLocks noGrp="1"/>
          </p:cNvSpPr>
          <p:nvPr>
            <p:ph idx="1"/>
          </p:nvPr>
        </p:nvSpPr>
        <p:spPr>
          <a:xfrm>
            <a:off x="1257300" y="1466850"/>
            <a:ext cx="7562850" cy="4876800"/>
          </a:xfrm>
        </p:spPr>
        <p:txBody>
          <a:bodyPr>
            <a:noAutofit/>
          </a:bodyPr>
          <a:lstStyle/>
          <a:p>
            <a:pPr marL="0" indent="0">
              <a:lnSpc>
                <a:spcPts val="4000"/>
              </a:lnSpc>
              <a:spcBef>
                <a:spcPts val="0"/>
              </a:spcBef>
              <a:buNone/>
            </a:pPr>
            <a:r>
              <a:rPr lang="en-US" dirty="0">
                <a:solidFill>
                  <a:schemeClr val="bg1">
                    <a:lumMod val="75000"/>
                  </a:schemeClr>
                </a:solidFill>
              </a:rPr>
              <a:t>Introduction to CQI</a:t>
            </a:r>
          </a:p>
          <a:p>
            <a:pPr marL="0" indent="0">
              <a:lnSpc>
                <a:spcPts val="4000"/>
              </a:lnSpc>
              <a:spcBef>
                <a:spcPts val="0"/>
              </a:spcBef>
              <a:buNone/>
            </a:pPr>
            <a:r>
              <a:rPr lang="en-US" dirty="0">
                <a:solidFill>
                  <a:schemeClr val="bg1">
                    <a:lumMod val="75000"/>
                  </a:schemeClr>
                </a:solidFill>
              </a:rPr>
              <a:t>Using Data to Drive CQI and Identify Topics</a:t>
            </a:r>
          </a:p>
          <a:p>
            <a:pPr marL="0" indent="0">
              <a:lnSpc>
                <a:spcPts val="4000"/>
              </a:lnSpc>
              <a:spcBef>
                <a:spcPts val="0"/>
              </a:spcBef>
              <a:buNone/>
            </a:pPr>
            <a:r>
              <a:rPr lang="en-US" dirty="0">
                <a:solidFill>
                  <a:schemeClr val="bg1">
                    <a:lumMod val="75000"/>
                  </a:schemeClr>
                </a:solidFill>
              </a:rPr>
              <a:t>Creating the CQI Culture and Forming a Team</a:t>
            </a:r>
          </a:p>
          <a:p>
            <a:pPr marL="0" indent="0">
              <a:lnSpc>
                <a:spcPts val="4000"/>
              </a:lnSpc>
              <a:spcBef>
                <a:spcPts val="0"/>
              </a:spcBef>
              <a:buNone/>
            </a:pPr>
            <a:r>
              <a:rPr lang="en-US" dirty="0">
                <a:solidFill>
                  <a:schemeClr val="bg1">
                    <a:lumMod val="75000"/>
                  </a:schemeClr>
                </a:solidFill>
              </a:rPr>
              <a:t>Creating SMART Aims</a:t>
            </a:r>
          </a:p>
          <a:p>
            <a:pPr marL="0" indent="0">
              <a:lnSpc>
                <a:spcPts val="4000"/>
              </a:lnSpc>
              <a:spcBef>
                <a:spcPts val="0"/>
              </a:spcBef>
              <a:buNone/>
            </a:pPr>
            <a:r>
              <a:rPr lang="en-US" dirty="0">
                <a:solidFill>
                  <a:schemeClr val="bg1">
                    <a:lumMod val="75000"/>
                  </a:schemeClr>
                </a:solidFill>
              </a:rPr>
              <a:t>Understanding the PDSA Process &amp; Measurement</a:t>
            </a:r>
          </a:p>
          <a:p>
            <a:pPr marL="0" indent="0">
              <a:lnSpc>
                <a:spcPts val="4000"/>
              </a:lnSpc>
              <a:spcBef>
                <a:spcPts val="0"/>
              </a:spcBef>
              <a:buNone/>
            </a:pPr>
            <a:r>
              <a:rPr lang="en-US" dirty="0">
                <a:solidFill>
                  <a:schemeClr val="bg1">
                    <a:lumMod val="75000"/>
                  </a:schemeClr>
                </a:solidFill>
              </a:rPr>
              <a:t>CQI Tools I: Process Maps</a:t>
            </a:r>
          </a:p>
          <a:p>
            <a:pPr marL="0" indent="0">
              <a:lnSpc>
                <a:spcPts val="4000"/>
              </a:lnSpc>
              <a:spcBef>
                <a:spcPts val="0"/>
              </a:spcBef>
              <a:buNone/>
            </a:pPr>
            <a:r>
              <a:rPr lang="en-US" sz="2600" b="1" dirty="0"/>
              <a:t>CQI Tools II: Root Cause Analysis Tools</a:t>
            </a:r>
          </a:p>
          <a:p>
            <a:pPr marL="0" indent="0">
              <a:lnSpc>
                <a:spcPts val="4000"/>
              </a:lnSpc>
              <a:spcBef>
                <a:spcPts val="0"/>
              </a:spcBef>
              <a:buNone/>
            </a:pPr>
            <a:r>
              <a:rPr lang="en-US" dirty="0">
                <a:solidFill>
                  <a:schemeClr val="bg1">
                    <a:lumMod val="75000"/>
                  </a:schemeClr>
                </a:solidFill>
              </a:rPr>
              <a:t>CQI Tools III: Key Driver Diagrams</a:t>
            </a:r>
          </a:p>
          <a:p>
            <a:pPr marL="0" indent="0">
              <a:lnSpc>
                <a:spcPts val="4000"/>
              </a:lnSpc>
              <a:spcBef>
                <a:spcPts val="0"/>
              </a:spcBef>
              <a:buNone/>
            </a:pPr>
            <a:r>
              <a:rPr lang="en-US" dirty="0">
                <a:solidFill>
                  <a:schemeClr val="bg1">
                    <a:lumMod val="75000"/>
                  </a:schemeClr>
                </a:solidFill>
              </a:rPr>
              <a:t>Reliability Concepts and Sustaining Gains</a:t>
            </a: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p:txBody>
      </p:sp>
      <p:sp>
        <p:nvSpPr>
          <p:cNvPr id="5" name="Content Placeholder 2"/>
          <p:cNvSpPr txBox="1">
            <a:spLocks/>
          </p:cNvSpPr>
          <p:nvPr/>
        </p:nvSpPr>
        <p:spPr>
          <a:xfrm>
            <a:off x="609600" y="1524000"/>
            <a:ext cx="514350" cy="487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ts val="4000"/>
              </a:lnSpc>
              <a:spcBef>
                <a:spcPts val="0"/>
              </a:spcBef>
              <a:buFont typeface="Arial" pitchFamily="34" charset="0"/>
              <a:buNone/>
            </a:pPr>
            <a:r>
              <a:rPr lang="en-US" sz="3600" b="1">
                <a:solidFill>
                  <a:schemeClr val="tx2">
                    <a:lumMod val="40000"/>
                    <a:lumOff val="60000"/>
                  </a:schemeClr>
                </a:solidFill>
              </a:rPr>
              <a:t>1</a:t>
            </a:r>
          </a:p>
          <a:p>
            <a:pPr marL="0" indent="0">
              <a:lnSpc>
                <a:spcPts val="4000"/>
              </a:lnSpc>
              <a:spcBef>
                <a:spcPts val="0"/>
              </a:spcBef>
              <a:buFont typeface="Arial" pitchFamily="34" charset="0"/>
              <a:buNone/>
            </a:pPr>
            <a:r>
              <a:rPr lang="en-US" sz="3600" b="1">
                <a:solidFill>
                  <a:schemeClr val="tx2">
                    <a:lumMod val="40000"/>
                    <a:lumOff val="60000"/>
                  </a:schemeClr>
                </a:solidFill>
              </a:rPr>
              <a:t>2</a:t>
            </a:r>
          </a:p>
          <a:p>
            <a:pPr marL="0" indent="0">
              <a:lnSpc>
                <a:spcPts val="4000"/>
              </a:lnSpc>
              <a:spcBef>
                <a:spcPts val="0"/>
              </a:spcBef>
              <a:buFont typeface="Arial" pitchFamily="34" charset="0"/>
              <a:buNone/>
            </a:pPr>
            <a:r>
              <a:rPr lang="en-US" sz="3600" b="1">
                <a:solidFill>
                  <a:schemeClr val="tx2">
                    <a:lumMod val="40000"/>
                    <a:lumOff val="60000"/>
                  </a:schemeClr>
                </a:solidFill>
              </a:rPr>
              <a:t>3</a:t>
            </a:r>
          </a:p>
          <a:p>
            <a:pPr marL="0" indent="0">
              <a:lnSpc>
                <a:spcPts val="4000"/>
              </a:lnSpc>
              <a:spcBef>
                <a:spcPts val="0"/>
              </a:spcBef>
              <a:buFont typeface="Arial" pitchFamily="34" charset="0"/>
              <a:buNone/>
            </a:pPr>
            <a:r>
              <a:rPr lang="en-US" sz="3600" b="1">
                <a:solidFill>
                  <a:schemeClr val="tx2">
                    <a:lumMod val="40000"/>
                    <a:lumOff val="60000"/>
                  </a:schemeClr>
                </a:solidFill>
              </a:rPr>
              <a:t>4</a:t>
            </a:r>
          </a:p>
          <a:p>
            <a:pPr marL="0" indent="0">
              <a:lnSpc>
                <a:spcPts val="4000"/>
              </a:lnSpc>
              <a:spcBef>
                <a:spcPts val="0"/>
              </a:spcBef>
              <a:buFont typeface="Arial" pitchFamily="34" charset="0"/>
              <a:buNone/>
            </a:pPr>
            <a:r>
              <a:rPr lang="en-US" sz="3600" b="1">
                <a:solidFill>
                  <a:schemeClr val="tx2">
                    <a:lumMod val="40000"/>
                    <a:lumOff val="60000"/>
                  </a:schemeClr>
                </a:solidFill>
              </a:rPr>
              <a:t>5</a:t>
            </a:r>
          </a:p>
          <a:p>
            <a:pPr marL="0" indent="0">
              <a:lnSpc>
                <a:spcPts val="4000"/>
              </a:lnSpc>
              <a:spcBef>
                <a:spcPts val="0"/>
              </a:spcBef>
              <a:buFont typeface="Arial" pitchFamily="34" charset="0"/>
              <a:buNone/>
            </a:pPr>
            <a:r>
              <a:rPr lang="en-US" sz="3600" b="1">
                <a:solidFill>
                  <a:schemeClr val="tx2">
                    <a:lumMod val="40000"/>
                    <a:lumOff val="60000"/>
                  </a:schemeClr>
                </a:solidFill>
              </a:rPr>
              <a:t>6</a:t>
            </a:r>
          </a:p>
          <a:p>
            <a:pPr marL="0" indent="0">
              <a:lnSpc>
                <a:spcPts val="4000"/>
              </a:lnSpc>
              <a:spcBef>
                <a:spcPts val="0"/>
              </a:spcBef>
              <a:buFont typeface="Arial" pitchFamily="34" charset="0"/>
              <a:buNone/>
            </a:pPr>
            <a:r>
              <a:rPr lang="en-US" sz="3600" b="1">
                <a:solidFill>
                  <a:schemeClr val="tx2">
                    <a:lumMod val="40000"/>
                    <a:lumOff val="60000"/>
                  </a:schemeClr>
                </a:solidFill>
              </a:rPr>
              <a:t>7</a:t>
            </a:r>
          </a:p>
          <a:p>
            <a:pPr marL="0" indent="0">
              <a:lnSpc>
                <a:spcPts val="4000"/>
              </a:lnSpc>
              <a:spcBef>
                <a:spcPts val="0"/>
              </a:spcBef>
              <a:buFont typeface="Arial" pitchFamily="34" charset="0"/>
              <a:buNone/>
            </a:pPr>
            <a:r>
              <a:rPr lang="en-US" sz="3600" b="1">
                <a:solidFill>
                  <a:schemeClr val="tx2">
                    <a:lumMod val="40000"/>
                    <a:lumOff val="60000"/>
                  </a:schemeClr>
                </a:solidFill>
              </a:rPr>
              <a:t>8</a:t>
            </a:r>
          </a:p>
          <a:p>
            <a:pPr marL="0" indent="0">
              <a:lnSpc>
                <a:spcPts val="4000"/>
              </a:lnSpc>
              <a:spcBef>
                <a:spcPts val="0"/>
              </a:spcBef>
              <a:buFont typeface="Arial" pitchFamily="34" charset="0"/>
              <a:buNone/>
            </a:pPr>
            <a:r>
              <a:rPr lang="en-US" sz="3600" b="1">
                <a:solidFill>
                  <a:schemeClr val="tx2">
                    <a:lumMod val="40000"/>
                    <a:lumOff val="60000"/>
                  </a:schemeClr>
                </a:solidFill>
              </a:rPr>
              <a:t>9</a:t>
            </a:r>
          </a:p>
          <a:p>
            <a:pPr marL="0" indent="0">
              <a:lnSpc>
                <a:spcPts val="4000"/>
              </a:lnSpc>
              <a:spcBef>
                <a:spcPts val="0"/>
              </a:spcBef>
              <a:buFont typeface="Arial" pitchFamily="34" charset="0"/>
              <a:buNone/>
            </a:pPr>
            <a:endParaRPr lang="en-US" sz="3600" b="1">
              <a:solidFill>
                <a:schemeClr val="tx2">
                  <a:lumMod val="40000"/>
                  <a:lumOff val="60000"/>
                </a:schemeClr>
              </a:solidFill>
            </a:endParaRPr>
          </a:p>
          <a:p>
            <a:pPr marL="0" indent="0">
              <a:lnSpc>
                <a:spcPts val="4000"/>
              </a:lnSpc>
              <a:spcBef>
                <a:spcPts val="0"/>
              </a:spcBef>
              <a:buFont typeface="Arial" pitchFamily="34" charset="0"/>
              <a:buNone/>
            </a:pPr>
            <a:endParaRPr lang="en-US" sz="3600" b="1">
              <a:solidFill>
                <a:schemeClr val="tx2">
                  <a:lumMod val="40000"/>
                  <a:lumOff val="60000"/>
                </a:schemeClr>
              </a:solidFill>
            </a:endParaRPr>
          </a:p>
          <a:p>
            <a:pPr marL="0" indent="0">
              <a:lnSpc>
                <a:spcPts val="4000"/>
              </a:lnSpc>
              <a:spcBef>
                <a:spcPts val="0"/>
              </a:spcBef>
              <a:buFont typeface="Arial" pitchFamily="34" charset="0"/>
              <a:buNone/>
            </a:pPr>
            <a:endParaRPr lang="en-US" sz="3600" b="1">
              <a:solidFill>
                <a:schemeClr val="tx2">
                  <a:lumMod val="40000"/>
                  <a:lumOff val="60000"/>
                </a:schemeClr>
              </a:solidFill>
            </a:endParaRPr>
          </a:p>
          <a:p>
            <a:pPr marL="0" indent="0">
              <a:lnSpc>
                <a:spcPts val="4000"/>
              </a:lnSpc>
              <a:spcBef>
                <a:spcPts val="0"/>
              </a:spcBef>
              <a:buFont typeface="Arial" pitchFamily="34" charset="0"/>
              <a:buNone/>
            </a:pPr>
            <a:endParaRPr lang="en-US" sz="3600" b="1">
              <a:solidFill>
                <a:schemeClr val="tx2">
                  <a:lumMod val="40000"/>
                  <a:lumOff val="60000"/>
                </a:schemeClr>
              </a:solidFill>
            </a:endParaRPr>
          </a:p>
          <a:p>
            <a:pPr marL="0" indent="0">
              <a:lnSpc>
                <a:spcPts val="4000"/>
              </a:lnSpc>
              <a:spcBef>
                <a:spcPts val="0"/>
              </a:spcBef>
              <a:buFont typeface="Arial" pitchFamily="34" charset="0"/>
              <a:buNone/>
            </a:pPr>
            <a:endParaRPr lang="en-US" sz="3600" b="1">
              <a:solidFill>
                <a:schemeClr val="tx2">
                  <a:lumMod val="40000"/>
                  <a:lumOff val="60000"/>
                </a:schemeClr>
              </a:solidFill>
            </a:endParaRPr>
          </a:p>
          <a:p>
            <a:pPr marL="0" indent="0">
              <a:lnSpc>
                <a:spcPts val="4000"/>
              </a:lnSpc>
              <a:spcBef>
                <a:spcPts val="0"/>
              </a:spcBef>
              <a:buFont typeface="Arial" pitchFamily="34" charset="0"/>
              <a:buNone/>
            </a:pPr>
            <a:endParaRPr lang="en-US" sz="3600" b="1">
              <a:solidFill>
                <a:schemeClr val="tx2">
                  <a:lumMod val="40000"/>
                  <a:lumOff val="60000"/>
                </a:schemeClr>
              </a:solidFill>
            </a:endParaRPr>
          </a:p>
          <a:p>
            <a:pPr marL="0" indent="0">
              <a:lnSpc>
                <a:spcPts val="4000"/>
              </a:lnSpc>
              <a:spcBef>
                <a:spcPts val="0"/>
              </a:spcBef>
              <a:buFont typeface="Arial" pitchFamily="34" charset="0"/>
              <a:buNone/>
            </a:pPr>
            <a:endParaRPr lang="en-US" sz="3600" b="1">
              <a:solidFill>
                <a:schemeClr val="tx2">
                  <a:lumMod val="40000"/>
                  <a:lumOff val="60000"/>
                </a:schemeClr>
              </a:solidFill>
            </a:endParaRPr>
          </a:p>
          <a:p>
            <a:pPr marL="0" indent="0">
              <a:lnSpc>
                <a:spcPts val="4000"/>
              </a:lnSpc>
              <a:spcBef>
                <a:spcPts val="0"/>
              </a:spcBef>
              <a:buFont typeface="Arial" pitchFamily="34" charset="0"/>
              <a:buNone/>
            </a:pPr>
            <a:endParaRPr lang="en-US" sz="3600" b="1">
              <a:solidFill>
                <a:schemeClr val="tx2">
                  <a:lumMod val="40000"/>
                  <a:lumOff val="60000"/>
                </a:schemeClr>
              </a:solidFill>
            </a:endParaRPr>
          </a:p>
        </p:txBody>
      </p:sp>
    </p:spTree>
    <p:extLst>
      <p:ext uri="{BB962C8B-B14F-4D97-AF65-F5344CB8AC3E}">
        <p14:creationId xmlns:p14="http://schemas.microsoft.com/office/powerpoint/2010/main" val="202385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0440" y="1524000"/>
            <a:ext cx="4892040" cy="4876800"/>
          </a:xfrm>
        </p:spPr>
        <p:txBody>
          <a:bodyPr>
            <a:normAutofit/>
          </a:bodyPr>
          <a:lstStyle/>
          <a:p>
            <a:pPr marL="514350" indent="-514350">
              <a:buFont typeface="+mj-lt"/>
              <a:buAutoNum type="arabicPeriod"/>
            </a:pPr>
            <a:r>
              <a:rPr lang="en-US" dirty="0">
                <a:solidFill>
                  <a:schemeClr val="accent5"/>
                </a:solidFill>
              </a:rPr>
              <a:t>Root cause analysis helps CQI teams identify factors that lead to problems. </a:t>
            </a:r>
          </a:p>
          <a:p>
            <a:pPr marL="514350" indent="-514350">
              <a:buFont typeface="+mj-lt"/>
              <a:buAutoNum type="arabicPeriod"/>
            </a:pPr>
            <a:r>
              <a:rPr lang="en-US" dirty="0">
                <a:solidFill>
                  <a:schemeClr val="accent5"/>
                </a:solidFill>
              </a:rPr>
              <a:t>5 Whys, Brainstorming, Fishbone Diagram can be used to complete a root cause analysis. </a:t>
            </a:r>
          </a:p>
        </p:txBody>
      </p:sp>
      <p:sp>
        <p:nvSpPr>
          <p:cNvPr id="4" name="Title 3"/>
          <p:cNvSpPr>
            <a:spLocks noGrp="1"/>
          </p:cNvSpPr>
          <p:nvPr>
            <p:ph type="title"/>
          </p:nvPr>
        </p:nvSpPr>
        <p:spPr>
          <a:xfrm>
            <a:off x="3520440" y="533400"/>
            <a:ext cx="4892040" cy="990600"/>
          </a:xfrm>
        </p:spPr>
        <p:txBody>
          <a:bodyPr/>
          <a:lstStyle/>
          <a:p>
            <a:r>
              <a:rPr lang="en-US" dirty="0"/>
              <a:t>Remember...</a:t>
            </a:r>
          </a:p>
        </p:txBody>
      </p:sp>
      <p:sp>
        <p:nvSpPr>
          <p:cNvPr id="5" name="Rectangle 4"/>
          <p:cNvSpPr/>
          <p:nvPr/>
        </p:nvSpPr>
        <p:spPr>
          <a:xfrm>
            <a:off x="0" y="365760"/>
            <a:ext cx="3177540" cy="6492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2351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CQI Resources</a:t>
            </a:r>
          </a:p>
        </p:txBody>
      </p:sp>
      <p:sp>
        <p:nvSpPr>
          <p:cNvPr id="3" name="Content Placeholder 2"/>
          <p:cNvSpPr>
            <a:spLocks noGrp="1"/>
          </p:cNvSpPr>
          <p:nvPr>
            <p:ph idx="1"/>
          </p:nvPr>
        </p:nvSpPr>
        <p:spPr/>
        <p:txBody>
          <a:bodyPr/>
          <a:lstStyle/>
          <a:p>
            <a:pPr marL="0" indent="0">
              <a:buNone/>
            </a:pPr>
            <a:r>
              <a:rPr lang="en-US" dirty="0"/>
              <a:t>CQI Briefs: </a:t>
            </a:r>
            <a:r>
              <a:rPr lang="en-US" dirty="0">
                <a:hlinkClick r:id="rId3"/>
              </a:rPr>
              <a:t>http://www.jbassoc.com/reports-publications/dohve</a:t>
            </a:r>
            <a:endParaRPr lang="en-US" dirty="0"/>
          </a:p>
          <a:p>
            <a:pPr marL="0" indent="0">
              <a:buNone/>
            </a:pPr>
            <a:endParaRPr lang="en-US" dirty="0"/>
          </a:p>
          <a:p>
            <a:pPr marL="0" indent="0">
              <a:buNone/>
            </a:pPr>
            <a:r>
              <a:rPr lang="en-US" dirty="0"/>
              <a:t>Quality Improvement Toolbox: </a:t>
            </a:r>
            <a:r>
              <a:rPr lang="en-US" dirty="0">
                <a:hlinkClick r:id="rId4"/>
              </a:rPr>
              <a:t>http://www.hrsa.gov/quality/toolbox/methodology/qualityimprovement/index.html</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719318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rmAutofit/>
          </a:bodyPr>
          <a:lstStyle/>
          <a:p>
            <a:pPr marL="0" indent="0">
              <a:buNone/>
            </a:pPr>
            <a:r>
              <a:rPr lang="en-US" sz="2000" dirty="0">
                <a:solidFill>
                  <a:schemeClr val="tx1">
                    <a:lumMod val="75000"/>
                    <a:lumOff val="25000"/>
                  </a:schemeClr>
                </a:solidFill>
              </a:rPr>
              <a:t>The purpose of the Design Options for Home Visiting Evaluation (DOHVE) is to provide research and evaluation support for the Maternal, Infant, and Early Childhood Home Visiting (MIECHV) Program. The project is funded by the Administration for Children and Families (ACF) in collaboration with the Health Resources and Services Administration (HRSA) under contract number HHSP233201500133I.</a:t>
            </a:r>
          </a:p>
          <a:p>
            <a:pPr marL="0" indent="0">
              <a:buNone/>
            </a:pPr>
            <a:endParaRPr lang="en-US" sz="2000" dirty="0">
              <a:solidFill>
                <a:schemeClr val="tx1">
                  <a:lumMod val="75000"/>
                  <a:lumOff val="25000"/>
                </a:schemeClr>
              </a:solidFill>
            </a:endParaRPr>
          </a:p>
          <a:p>
            <a:pPr marL="0" indent="0">
              <a:buNone/>
            </a:pPr>
            <a:r>
              <a:rPr lang="en-US" sz="2000" dirty="0">
                <a:solidFill>
                  <a:schemeClr val="tx1">
                    <a:lumMod val="75000"/>
                    <a:lumOff val="25000"/>
                  </a:schemeClr>
                </a:solidFill>
              </a:rPr>
              <a:t>This publication was developed by James Bell Associates on behalf of the U.S. Department of Health and Human Services (HHS), HRSA, and ACF. Its contents are the sole responsibility of the authors and do not necessarily represent the official views of HHS, HRSA, or ACF. </a:t>
            </a:r>
          </a:p>
        </p:txBody>
      </p:sp>
    </p:spTree>
    <p:extLst>
      <p:ext uri="{BB962C8B-B14F-4D97-AF65-F5344CB8AC3E}">
        <p14:creationId xmlns:p14="http://schemas.microsoft.com/office/powerpoint/2010/main" val="280481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6E58-1E73-4A1C-9B31-67A53C8E940F}"/>
              </a:ext>
            </a:extLst>
          </p:cNvPr>
          <p:cNvSpPr>
            <a:spLocks noGrp="1"/>
          </p:cNvSpPr>
          <p:nvPr>
            <p:ph type="title"/>
          </p:nvPr>
        </p:nvSpPr>
        <p:spPr/>
        <p:txBody>
          <a:bodyPr>
            <a:normAutofit fontScale="90000"/>
          </a:bodyPr>
          <a:lstStyle/>
          <a:p>
            <a:r>
              <a:rPr lang="en-US" dirty="0"/>
              <a:t>CQI Tools II: Root Cause Analysis Tools </a:t>
            </a:r>
            <a:br>
              <a:rPr lang="en-US" dirty="0"/>
            </a:br>
            <a:r>
              <a:rPr lang="en-US" dirty="0"/>
              <a:t>Learning Objectives</a:t>
            </a:r>
          </a:p>
        </p:txBody>
      </p:sp>
      <p:sp>
        <p:nvSpPr>
          <p:cNvPr id="3" name="Content Placeholder 2">
            <a:extLst>
              <a:ext uri="{FF2B5EF4-FFF2-40B4-BE49-F238E27FC236}">
                <a16:creationId xmlns:a16="http://schemas.microsoft.com/office/drawing/2014/main" id="{23109258-A834-40F8-9409-8D2F9D67D398}"/>
              </a:ext>
            </a:extLst>
          </p:cNvPr>
          <p:cNvSpPr>
            <a:spLocks noGrp="1"/>
          </p:cNvSpPr>
          <p:nvPr>
            <p:ph idx="1"/>
          </p:nvPr>
        </p:nvSpPr>
        <p:spPr>
          <a:xfrm>
            <a:off x="457200" y="1823220"/>
            <a:ext cx="8229600" cy="4555273"/>
          </a:xfrm>
        </p:spPr>
        <p:txBody>
          <a:bodyPr/>
          <a:lstStyle/>
          <a:p>
            <a:endParaRPr lang="en-US" dirty="0"/>
          </a:p>
          <a:p>
            <a:r>
              <a:rPr lang="en-US" dirty="0"/>
              <a:t>Describe root cause analysis and three root cause analysis tools</a:t>
            </a:r>
          </a:p>
          <a:p>
            <a:r>
              <a:rPr lang="en-US" dirty="0"/>
              <a:t>Apply systematic processes to identify root causes</a:t>
            </a:r>
          </a:p>
          <a:p>
            <a:r>
              <a:rPr lang="en-US" dirty="0"/>
              <a:t>Analyze findings to determine where to focus CQI efforts</a:t>
            </a:r>
          </a:p>
          <a:p>
            <a:endParaRPr lang="en-US" dirty="0"/>
          </a:p>
        </p:txBody>
      </p:sp>
    </p:spTree>
    <p:extLst>
      <p:ext uri="{BB962C8B-B14F-4D97-AF65-F5344CB8AC3E}">
        <p14:creationId xmlns:p14="http://schemas.microsoft.com/office/powerpoint/2010/main" val="2729546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Root Cause Analysis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757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E921-A929-4BF7-A2C5-28F03713F098}"/>
              </a:ext>
            </a:extLst>
          </p:cNvPr>
          <p:cNvSpPr>
            <a:spLocks noGrp="1"/>
          </p:cNvSpPr>
          <p:nvPr>
            <p:ph type="title"/>
            <p:extLst/>
          </p:nvPr>
        </p:nvSpPr>
        <p:spPr>
          <a:xfrm>
            <a:off x="457200" y="533399"/>
            <a:ext cx="3377381" cy="1487129"/>
          </a:xfrm>
        </p:spPr>
        <p:txBody>
          <a:bodyPr/>
          <a:lstStyle/>
          <a:p>
            <a:r>
              <a:rPr lang="en-US" dirty="0"/>
              <a:t>What Is Root Cause Analysis?</a:t>
            </a:r>
          </a:p>
        </p:txBody>
      </p:sp>
      <p:sp>
        <p:nvSpPr>
          <p:cNvPr id="4" name="Content Placeholder 3">
            <a:extLst>
              <a:ext uri="{FF2B5EF4-FFF2-40B4-BE49-F238E27FC236}">
                <a16:creationId xmlns:a16="http://schemas.microsoft.com/office/drawing/2014/main" id="{6CD9D735-2AEA-46EF-85DA-7B3B2CCDDD50}"/>
              </a:ext>
            </a:extLst>
          </p:cNvPr>
          <p:cNvSpPr>
            <a:spLocks noGrp="1"/>
          </p:cNvSpPr>
          <p:nvPr>
            <p:ph sz="half" idx="1"/>
          </p:nvPr>
        </p:nvSpPr>
        <p:spPr>
          <a:xfrm>
            <a:off x="457200" y="2190275"/>
            <a:ext cx="3156155" cy="4253140"/>
          </a:xfrm>
        </p:spPr>
        <p:txBody>
          <a:bodyPr>
            <a:normAutofit/>
          </a:bodyPr>
          <a:lstStyle/>
          <a:p>
            <a:r>
              <a:rPr lang="en-US" sz="2400" dirty="0"/>
              <a:t>Systematic process</a:t>
            </a:r>
          </a:p>
          <a:p>
            <a:r>
              <a:rPr lang="en-US" sz="2400" dirty="0"/>
              <a:t>Identifies causes associated with a problem of interest</a:t>
            </a:r>
          </a:p>
          <a:p>
            <a:r>
              <a:rPr lang="en-US" sz="2400" dirty="0"/>
              <a:t>Detects why causes are present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0" y="368135"/>
            <a:ext cx="5143500" cy="6501740"/>
          </a:xfrm>
          <a:prstGeom prst="rect">
            <a:avLst/>
          </a:prstGeom>
        </p:spPr>
      </p:pic>
    </p:spTree>
    <p:extLst>
      <p:ext uri="{BB962C8B-B14F-4D97-AF65-F5344CB8AC3E}">
        <p14:creationId xmlns:p14="http://schemas.microsoft.com/office/powerpoint/2010/main" val="107933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3831DD-7AEC-4189-B73F-6A643800ED9E}"/>
              </a:ext>
            </a:extLst>
          </p:cNvPr>
          <p:cNvSpPr>
            <a:spLocks noGrp="1"/>
          </p:cNvSpPr>
          <p:nvPr>
            <p:ph type="title"/>
          </p:nvPr>
        </p:nvSpPr>
        <p:spPr>
          <a:xfrm>
            <a:off x="457200" y="533399"/>
            <a:ext cx="3437906" cy="1449779"/>
          </a:xfrm>
        </p:spPr>
        <p:txBody>
          <a:bodyPr/>
          <a:lstStyle/>
          <a:p>
            <a:r>
              <a:rPr lang="en-US" dirty="0"/>
              <a:t>Why Root Cause Analysis?</a:t>
            </a:r>
          </a:p>
        </p:txBody>
      </p:sp>
      <p:sp>
        <p:nvSpPr>
          <p:cNvPr id="6" name="Content Placeholder 5">
            <a:extLst>
              <a:ext uri="{FF2B5EF4-FFF2-40B4-BE49-F238E27FC236}">
                <a16:creationId xmlns:a16="http://schemas.microsoft.com/office/drawing/2014/main" id="{840D48CA-3ED5-4D1B-AC74-8353D1D9D07B}"/>
              </a:ext>
            </a:extLst>
          </p:cNvPr>
          <p:cNvSpPr>
            <a:spLocks noGrp="1"/>
          </p:cNvSpPr>
          <p:nvPr>
            <p:ph idx="1"/>
            <p:extLst/>
          </p:nvPr>
        </p:nvSpPr>
        <p:spPr>
          <a:xfrm>
            <a:off x="457200" y="2244436"/>
            <a:ext cx="3544784" cy="4232564"/>
          </a:xfrm>
        </p:spPr>
        <p:txBody>
          <a:bodyPr vert="horz" lIns="91440" tIns="45720" rIns="91440" bIns="45720" rtlCol="0" anchor="t">
            <a:normAutofit/>
          </a:bodyPr>
          <a:lstStyle/>
          <a:p>
            <a:r>
              <a:rPr lang="en-US" dirty="0"/>
              <a:t>Reduces inefficiencies</a:t>
            </a:r>
          </a:p>
          <a:p>
            <a:r>
              <a:rPr lang="en-US" dirty="0"/>
              <a:t>Change strategies are targeted and more likely to be successful</a:t>
            </a:r>
          </a:p>
          <a:p>
            <a:endParaRPr lang="en-US" dirty="0"/>
          </a:p>
        </p:txBody>
      </p:sp>
      <p:pic>
        <p:nvPicPr>
          <p:cNvPr id="3" name="Picture 2" descr="towards which they climb and roots which contort themselves among the ..."/>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21188" r="18676"/>
          <a:stretch/>
        </p:blipFill>
        <p:spPr>
          <a:xfrm>
            <a:off x="4310742" y="847872"/>
            <a:ext cx="4833258" cy="6010128"/>
          </a:xfrm>
          <a:prstGeom prst="rect">
            <a:avLst/>
          </a:prstGeom>
        </p:spPr>
      </p:pic>
    </p:spTree>
    <p:extLst>
      <p:ext uri="{BB962C8B-B14F-4D97-AF65-F5344CB8AC3E}">
        <p14:creationId xmlns:p14="http://schemas.microsoft.com/office/powerpoint/2010/main" val="193988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426589"/>
            <a:ext cx="7772400" cy="2200275"/>
          </a:xfrm>
        </p:spPr>
        <p:txBody>
          <a:bodyPr/>
          <a:lstStyle/>
          <a:p>
            <a:r>
              <a:rPr lang="en-US"/>
              <a:t>Root Cause Analysis Tools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019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7840"/>
          <a:stretch/>
        </p:blipFill>
        <p:spPr>
          <a:xfrm>
            <a:off x="-1" y="0"/>
            <a:ext cx="9144001" cy="6858000"/>
          </a:xfrm>
          <a:prstGeom prst="rect">
            <a:avLst/>
          </a:prstGeom>
        </p:spPr>
      </p:pic>
    </p:spTree>
    <p:extLst>
      <p:ext uri="{BB962C8B-B14F-4D97-AF65-F5344CB8AC3E}">
        <p14:creationId xmlns:p14="http://schemas.microsoft.com/office/powerpoint/2010/main" val="271047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771C-BA42-411E-A365-81270EF83A49}"/>
              </a:ext>
            </a:extLst>
          </p:cNvPr>
          <p:cNvSpPr>
            <a:spLocks noGrp="1"/>
          </p:cNvSpPr>
          <p:nvPr>
            <p:ph type="title"/>
          </p:nvPr>
        </p:nvSpPr>
        <p:spPr/>
        <p:txBody>
          <a:bodyPr/>
          <a:lstStyle/>
          <a:p>
            <a:r>
              <a:rPr lang="en-US"/>
              <a:t>5 Whys</a:t>
            </a:r>
          </a:p>
        </p:txBody>
      </p:sp>
      <p:sp>
        <p:nvSpPr>
          <p:cNvPr id="3" name="Content Placeholder 2">
            <a:extLst>
              <a:ext uri="{FF2B5EF4-FFF2-40B4-BE49-F238E27FC236}">
                <a16:creationId xmlns:a16="http://schemas.microsoft.com/office/drawing/2014/main" id="{A08B789E-E9C4-42DF-A615-B6AE0246777D}"/>
              </a:ext>
            </a:extLst>
          </p:cNvPr>
          <p:cNvSpPr>
            <a:spLocks noGrp="1"/>
          </p:cNvSpPr>
          <p:nvPr>
            <p:ph idx="1"/>
          </p:nvPr>
        </p:nvSpPr>
        <p:spPr/>
        <p:txBody>
          <a:bodyPr/>
          <a:lstStyle/>
          <a:p>
            <a:pPr marL="0" indent="0">
              <a:buNone/>
            </a:pPr>
            <a:r>
              <a:rPr lang="en-US" b="1" dirty="0"/>
              <a:t>Problem</a:t>
            </a:r>
            <a:r>
              <a:rPr lang="en-US" dirty="0"/>
              <a:t>: Happy Healthy Babies is experiencing staff turnover at a rate of 40% over an 18-month period.</a:t>
            </a:r>
          </a:p>
          <a:p>
            <a:pPr marL="0" indent="0">
              <a:buNone/>
            </a:pPr>
            <a:endParaRPr lang="en-US" sz="1400" dirty="0"/>
          </a:p>
          <a:p>
            <a:pPr marL="457200" indent="-457200">
              <a:buFont typeface="+mj-lt"/>
              <a:buAutoNum type="arabicPeriod"/>
            </a:pPr>
            <a:r>
              <a:rPr lang="en-US" dirty="0"/>
              <a:t>Why is the rate of staff turnover high?</a:t>
            </a:r>
          </a:p>
          <a:p>
            <a:pPr marL="457200" indent="-457200">
              <a:buFont typeface="+mj-lt"/>
              <a:buAutoNum type="arabicPeriod"/>
            </a:pPr>
            <a:endParaRPr lang="en-US" dirty="0"/>
          </a:p>
          <a:p>
            <a:pPr marL="457200" indent="-457200">
              <a:buFont typeface="+mj-lt"/>
              <a:buAutoNum type="arabicPeriod"/>
            </a:pPr>
            <a:r>
              <a:rPr lang="en-US" dirty="0"/>
              <a:t>Why are staff applying for other jobs?</a:t>
            </a:r>
          </a:p>
          <a:p>
            <a:pPr marL="457200" indent="-457200">
              <a:buFont typeface="+mj-lt"/>
              <a:buAutoNum type="arabicPeriod"/>
            </a:pPr>
            <a:endParaRPr lang="en-US" dirty="0"/>
          </a:p>
          <a:p>
            <a:pPr marL="457200" indent="-457200">
              <a:buFont typeface="+mj-lt"/>
              <a:buAutoNum type="arabicPeriod"/>
            </a:pPr>
            <a:r>
              <a:rPr lang="en-US" dirty="0"/>
              <a:t>Why do other jobs provide more compensation than home visiting?</a:t>
            </a:r>
          </a:p>
        </p:txBody>
      </p:sp>
    </p:spTree>
    <p:extLst>
      <p:ext uri="{BB962C8B-B14F-4D97-AF65-F5344CB8AC3E}">
        <p14:creationId xmlns:p14="http://schemas.microsoft.com/office/powerpoint/2010/main" val="835179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rgbClr val="292934"/>
      </a:dk1>
      <a:lt1>
        <a:srgbClr val="FFFFFF"/>
      </a:lt1>
      <a:dk2>
        <a:srgbClr val="37537B"/>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A79EE78A01ED4B8B3596647828ED23" ma:contentTypeVersion="20" ma:contentTypeDescription="Create a new document." ma:contentTypeScope="" ma:versionID="829a532f6163e1774e110d84a2113203">
  <xsd:schema xmlns:xsd="http://www.w3.org/2001/XMLSchema" xmlns:xs="http://www.w3.org/2001/XMLSchema" xmlns:p="http://schemas.microsoft.com/office/2006/metadata/properties" xmlns:ns1="http://schemas.microsoft.com/sharepoint/v3" xmlns:ns2="http://schemas.microsoft.com/sharepoint/v3/fields" xmlns:ns3="1c60471c-f084-4315-a5eb-9455db01c743" xmlns:ns4="44439003-668a-4940-aa31-a697c9d9a1af" targetNamespace="http://schemas.microsoft.com/office/2006/metadata/properties" ma:root="true" ma:fieldsID="70e7b0f68445161a69774db384bd8e82" ns1:_="" ns2:_="" ns3:_="" ns4:_="">
    <xsd:import namespace="http://schemas.microsoft.com/sharepoint/v3"/>
    <xsd:import namespace="http://schemas.microsoft.com/sharepoint/v3/fields"/>
    <xsd:import namespace="1c60471c-f084-4315-a5eb-9455db01c743"/>
    <xsd:import namespace="44439003-668a-4940-aa31-a697c9d9a1af"/>
    <xsd:element name="properties">
      <xsd:complexType>
        <xsd:sequence>
          <xsd:element name="documentManagement">
            <xsd:complexType>
              <xsd:all>
                <xsd:element ref="ns2:_Version" minOccurs="0"/>
                <xsd:element ref="ns3:Date_x0020_and_x0020_Time" minOccurs="0"/>
                <xsd:element ref="ns4:SharedWithUsers" minOccurs="0"/>
                <xsd:element ref="ns3:Category" minOccurs="0"/>
                <xsd:element ref="ns3:Sub_Category_1" minOccurs="0"/>
                <xsd:element ref="ns4:SharingHintHash" minOccurs="0"/>
                <xsd:element ref="ns4:SharedWithDetails" minOccurs="0"/>
                <xsd:element ref="ns1:_ip_UnifiedCompliancePolicyProperties" minOccurs="0"/>
                <xsd:element ref="ns1:_ip_UnifiedCompliancePolicyUIAction" minOccurs="0"/>
                <xsd:element ref="ns4:LastSharedByUser" minOccurs="0"/>
                <xsd:element ref="ns4:LastSharedByTime" minOccurs="0"/>
                <xsd:element ref="ns3:_x0074_z21" minOccurs="0"/>
                <xsd:element ref="ns3:Active_x0020_Project"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60471c-f084-4315-a5eb-9455db01c743" elementFormDefault="qualified">
    <xsd:import namespace="http://schemas.microsoft.com/office/2006/documentManagement/types"/>
    <xsd:import namespace="http://schemas.microsoft.com/office/infopath/2007/PartnerControls"/>
    <xsd:element name="Date_x0020_and_x0020_Time" ma:index="9" nillable="true" ma:displayName="Date and Time" ma:description="Date and Time" ma:format="DateTime" ma:internalName="Date_x0020_and_x0020_Time">
      <xsd:simpleType>
        <xsd:restriction base="dms:DateTime"/>
      </xsd:simpleType>
    </xsd:element>
    <xsd:element name="Category" ma:index="11" nillable="true" ma:displayName="Category" ma:internalName="Category">
      <xsd:simpleType>
        <xsd:restriction base="dms:Text">
          <xsd:maxLength value="255"/>
        </xsd:restriction>
      </xsd:simpleType>
    </xsd:element>
    <xsd:element name="Sub_Category_1" ma:index="12" nillable="true" ma:displayName="Sub_Category_1" ma:internalName="Sub_Category_1">
      <xsd:simpleType>
        <xsd:restriction base="dms:Text">
          <xsd:maxLength value="255"/>
        </xsd:restriction>
      </xsd:simpleType>
    </xsd:element>
    <xsd:element name="_x0074_z21" ma:index="19" nillable="true" ma:displayName="Person or Group" ma:list="UserInfo" ma:internalName="_x0074_z2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ive_x0020_Project" ma:index="20" nillable="true" ma:displayName="Active Project" ma:default="1" ma:description="Column to indicate inactive project folders" ma:internalName="Active_x0020_Project">
      <xsd:simpleType>
        <xsd:restriction base="dms:Boolean"/>
      </xsd:simpleType>
    </xsd:element>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DateTaken" ma:index="23" nillable="true" ma:displayName="MediaServiceDateTaken" ma:description="" ma:hidden="true" ma:internalName="MediaServiceDateTaken" ma:readOnly="true">
      <xsd:simpleType>
        <xsd:restriction base="dms:Text"/>
      </xsd:simpleType>
    </xsd:element>
    <xsd:element name="MediaServiceAutoTags" ma:index="24" nillable="true" ma:displayName="MediaServiceAutoTags" ma:description="" ma:internalName="MediaServiceAutoTags"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Location" ma:index="26"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439003-668a-4940-aa31-a697c9d9a1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3" nillable="true" ma:displayName="Sharing Hint Hash" ma:internalName="SharingHintHash" ma:readOnly="true">
      <xsd:simpleType>
        <xsd:restriction base="dms:Text"/>
      </xsd:simpleType>
    </xsd:element>
    <xsd:element name="SharedWithDetails" ma:index="14" nillable="true" ma:displayName="Shared With Details"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Version xmlns="http://schemas.microsoft.com/sharepoint/v3/fields" xsi:nil="true"/>
    <Active_x0020_Project xmlns="1c60471c-f084-4315-a5eb-9455db01c743">true</Active_x0020_Project>
    <Category xmlns="1c60471c-f084-4315-a5eb-9455db01c743" xsi:nil="true"/>
    <Sub_Category_1 xmlns="1c60471c-f084-4315-a5eb-9455db01c743" xsi:nil="true"/>
    <_ip_UnifiedCompliancePolicyProperties xmlns="http://schemas.microsoft.com/sharepoint/v3" xsi:nil="true"/>
    <_x0074_z21 xmlns="1c60471c-f084-4315-a5eb-9455db01c743">
      <UserInfo>
        <DisplayName/>
        <AccountId xsi:nil="true"/>
        <AccountType/>
      </UserInfo>
    </_x0074_z21>
    <Date_x0020_and_x0020_Time xmlns="1c60471c-f084-4315-a5eb-9455db01c743" xsi:nil="true"/>
  </documentManagement>
</p:properties>
</file>

<file path=customXml/itemProps1.xml><?xml version="1.0" encoding="utf-8"?>
<ds:datastoreItem xmlns:ds="http://schemas.openxmlformats.org/officeDocument/2006/customXml" ds:itemID="{102FECF1-8E02-466D-91CB-408B76C4FE2F}">
  <ds:schemaRefs>
    <ds:schemaRef ds:uri="http://schemas.microsoft.com/sharepoint/v3/contenttype/forms"/>
  </ds:schemaRefs>
</ds:datastoreItem>
</file>

<file path=customXml/itemProps2.xml><?xml version="1.0" encoding="utf-8"?>
<ds:datastoreItem xmlns:ds="http://schemas.openxmlformats.org/officeDocument/2006/customXml" ds:itemID="{9038CC1B-46C7-48B9-AA65-3CFB0568E364}"/>
</file>

<file path=customXml/itemProps3.xml><?xml version="1.0" encoding="utf-8"?>
<ds:datastoreItem xmlns:ds="http://schemas.openxmlformats.org/officeDocument/2006/customXml" ds:itemID="{3DF78544-5F26-4138-AA8E-F24849F37AE3}">
  <ds:schemaRef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sharepoint/v3"/>
    <ds:schemaRef ds:uri="http://schemas.openxmlformats.org/package/2006/metadata/core-properties"/>
    <ds:schemaRef ds:uri="44439003-668a-4940-aa31-a697c9d9a1af"/>
    <ds:schemaRef ds:uri="http://purl.org/dc/terms/"/>
    <ds:schemaRef ds:uri="1c60471c-f084-4315-a5eb-9455db01c743"/>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1778</TotalTime>
  <Words>2768</Words>
  <Application>Microsoft Office PowerPoint</Application>
  <PresentationFormat>On-screen Show (4:3)</PresentationFormat>
  <Paragraphs>229</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Courier New</vt:lpstr>
      <vt:lpstr>Clarity</vt:lpstr>
      <vt:lpstr>Continuous Quality Improvement for miechv Awardees:</vt:lpstr>
      <vt:lpstr>CQI Training Overview</vt:lpstr>
      <vt:lpstr>CQI Tools II: Root Cause Analysis Tools  Learning Objectives</vt:lpstr>
      <vt:lpstr>Root Cause Analysis</vt:lpstr>
      <vt:lpstr>What Is Root Cause Analysis?</vt:lpstr>
      <vt:lpstr>Why Root Cause Analysis?</vt:lpstr>
      <vt:lpstr>Root Cause Analysis Tools</vt:lpstr>
      <vt:lpstr>PowerPoint Presentation</vt:lpstr>
      <vt:lpstr>5 Whys</vt:lpstr>
      <vt:lpstr>5 Whys</vt:lpstr>
      <vt:lpstr>5 Whys Activity</vt:lpstr>
      <vt:lpstr>5 Whys Activity Debrief</vt:lpstr>
      <vt:lpstr>Brainstorming</vt:lpstr>
      <vt:lpstr>PowerPoint Presentation</vt:lpstr>
      <vt:lpstr>Fishbone Diagram</vt:lpstr>
      <vt:lpstr>Fishbone Diagram</vt:lpstr>
      <vt:lpstr>Fishbone Diagram</vt:lpstr>
      <vt:lpstr>Fishbone Diagram Activity</vt:lpstr>
      <vt:lpstr>Fishbone Diagram Activity Debrief</vt:lpstr>
      <vt:lpstr>Remember...</vt:lpstr>
      <vt:lpstr>Additional CQI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Quality Improvement for miechv grantees:      CQI Tools II:  Root Cause Analysis</dc:title>
  <dc:creator>Susan Zaid</dc:creator>
  <cp:lastModifiedBy>Julie Leis</cp:lastModifiedBy>
  <cp:revision>71</cp:revision>
  <dcterms:modified xsi:type="dcterms:W3CDTF">2017-11-29T18:16:52Z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0x010100A6A79EE78A01ED4B8B3596647828ED23</vt:lpwstr>
  </property>
  <property fmtid="{D5CDD505-2E9C-101B-9397-08002B2CF9AE}" pid="3" name="Order">
    <vt:r8>20740700</vt:r8>
  </property>
  <property fmtid="{D5CDD505-2E9C-101B-9397-08002B2CF9AE}" pid="4" name="xd_ProgID">
    <vt:lpwstr/>
  </property>
  <property fmtid="{D5CDD505-2E9C-101B-9397-08002B2CF9AE}" pid="5" name="TemplateUrl">
    <vt:lpwstr/>
  </property>
  <property fmtid="{D5CDD505-2E9C-101B-9397-08002B2CF9AE}" pid="6" name="_CopySource">
    <vt:lpwstr>https://jbassoccom-1.sharepoint.microsoftonline.com/Projects/413 DOHVE 2/Task 6. CQI/CQI Toolkit/Module 6/CQI Universal_Module 6 06.02.17.pptx</vt:lpwstr>
  </property>
</Properties>
</file>