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604" r:id="rId5"/>
    <p:sldId id="585" r:id="rId6"/>
    <p:sldId id="544" r:id="rId7"/>
    <p:sldId id="523" r:id="rId8"/>
    <p:sldId id="582" r:id="rId9"/>
    <p:sldId id="600" r:id="rId10"/>
    <p:sldId id="598" r:id="rId11"/>
    <p:sldId id="599" r:id="rId12"/>
    <p:sldId id="593" r:id="rId13"/>
    <p:sldId id="566" r:id="rId14"/>
    <p:sldId id="546" r:id="rId15"/>
    <p:sldId id="594" r:id="rId16"/>
    <p:sldId id="586" r:id="rId17"/>
    <p:sldId id="590" r:id="rId18"/>
    <p:sldId id="587" r:id="rId19"/>
    <p:sldId id="605" r:id="rId20"/>
    <p:sldId id="596" r:id="rId21"/>
    <p:sldId id="588" r:id="rId22"/>
    <p:sldId id="597" r:id="rId23"/>
    <p:sldId id="601" r:id="rId24"/>
    <p:sldId id="602" r:id="rId25"/>
    <p:sldId id="603" r:id="rId26"/>
    <p:sldId id="514" r:id="rId27"/>
    <p:sldId id="41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93" clrIdx="0"/>
  <p:cmAuthor id="1" name="Susan" initials="S" lastIdx="36" clrIdx="1"/>
  <p:cmAuthor id="2" name="Matthew J. Poes" initials="MJP" lastIdx="34" clrIdx="2"/>
  <p:cmAuthor id="3" name="Kate Lyon" initials="KL" lastIdx="2" clrIdx="3"/>
  <p:cmAuthor id="4" name="Waidelich, Elisa J (DOH)" initials="EJW" lastIdx="6" clrIdx="4"/>
  <p:cmAuthor id="5" name="Mallory Quigley" initials="MQ" lastIdx="59" clrIdx="5">
    <p:extLst/>
  </p:cmAuthor>
  <p:cmAuthor id="6" name="Kassie Mae Miller" initials="KMM" lastIdx="28" clrIdx="6">
    <p:extLst/>
  </p:cmAuthor>
  <p:cmAuthor id="7" name="JBA" initials="JBA" lastIdx="10" clrIdx="7">
    <p:extLst/>
  </p:cmAuthor>
  <p:cmAuthor id="8" name="DOHVE" initials="DOHVE" lastIdx="6" clrIdx="8">
    <p:extLst/>
  </p:cmAuthor>
  <p:cmAuthor id="9" name="KM Miller" initials="DOHVE" lastIdx="24" clrIdx="9">
    <p:extLst/>
  </p:cmAuthor>
  <p:cmAuthor id="10" name="Julie Leis" initials="JL" lastIdx="39" clrIdx="10">
    <p:extLst/>
  </p:cmAuthor>
  <p:cmAuthor id="11" name="Mallory Quigley Clark" initials="MC" lastIdx="12" clrIdx="11">
    <p:extLst/>
  </p:cmAuthor>
  <p:cmAuthor id="12" name="Marsiglia, Susan (HRSA)" initials="MS(" lastIdx="1" clrIdx="12">
    <p:extLst/>
  </p:cmAuthor>
  <p:cmAuthor id="13" name="Fountain, Monique (HRSA)" initials="FM(" lastIdx="1" clrIdx="13">
    <p:extLst/>
  </p:cmAuthor>
  <p:cmAuthor id="14" name="Pooja Gupta" initials="PG" lastIdx="7" clrIdx="14"/>
  <p:cmAuthor id="15" name="Mary Mariani" initials="MM" lastIdx="10" clrIdx="15">
    <p:extLst/>
  </p:cmAuthor>
  <p:cmAuthor id="16" name="Mary Mariani" initials="MM [2]" lastIdx="1" clrIdx="16">
    <p:extLst/>
  </p:cmAuthor>
  <p:cmAuthor id="17" name="Mary Mariani" initials="MM [3]" lastIdx="1" clrIdx="17">
    <p:extLst/>
  </p:cmAuthor>
  <p:cmAuthor id="18" name="Mary Mariani" initials="MM [4]" lastIdx="1" clrIdx="18">
    <p:extLst/>
  </p:cmAuthor>
  <p:cmAuthor id="19" name="Mary Mariani" initials="MM [5]" lastIdx="1" clrIdx="19">
    <p:extLst/>
  </p:cmAuthor>
  <p:cmAuthor id="20" name="Mallory Quigley Clark" initials="MQC" lastIdx="51" clrIdx="20">
    <p:extLst/>
  </p:cmAuthor>
  <p:cmAuthor id="21" name="Lance Till" initials="LT" lastIdx="2" clrIdx="2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37B"/>
    <a:srgbClr val="4D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86" autoAdjust="0"/>
  </p:normalViewPr>
  <p:slideViewPr>
    <p:cSldViewPr snapToGrid="0">
      <p:cViewPr varScale="1">
        <p:scale>
          <a:sx n="80" d="100"/>
          <a:sy n="80" d="100"/>
        </p:scale>
        <p:origin x="2436"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eis" userId="1dcb439f-363a-4e4a-ae11-5f0fb7d793ee" providerId="ADAL" clId="{EED462F2-DA11-4ED4-A377-6C6EF6082A88}"/>
    <pc:docChg chg="undo custSel delSld modSld sldOrd">
      <pc:chgData name="Julie Leis" userId="1dcb439f-363a-4e4a-ae11-5f0fb7d793ee" providerId="ADAL" clId="{EED462F2-DA11-4ED4-A377-6C6EF6082A88}" dt="2017-10-10T16:10:08.585" v="2919" actId="255"/>
      <pc:docMkLst>
        <pc:docMk/>
      </pc:docMkLst>
      <pc:sldChg chg="del">
        <pc:chgData name="Julie Leis" userId="1dcb439f-363a-4e4a-ae11-5f0fb7d793ee" providerId="ADAL" clId="{EED462F2-DA11-4ED4-A377-6C6EF6082A88}" dt="2017-10-10T05:29:35.284" v="1321" actId="2696"/>
        <pc:sldMkLst>
          <pc:docMk/>
          <pc:sldMk cId="2881301046" sldId="513"/>
        </pc:sldMkLst>
      </pc:sldChg>
      <pc:sldChg chg="modNotesTx">
        <pc:chgData name="Julie Leis" userId="1dcb439f-363a-4e4a-ae11-5f0fb7d793ee" providerId="ADAL" clId="{EED462F2-DA11-4ED4-A377-6C6EF6082A88}" dt="2017-10-10T05:29:33.764" v="1320" actId="6549"/>
        <pc:sldMkLst>
          <pc:docMk/>
          <pc:sldMk cId="1719318381" sldId="514"/>
        </pc:sldMkLst>
      </pc:sldChg>
      <pc:sldChg chg="modSp modNotesTx">
        <pc:chgData name="Julie Leis" userId="1dcb439f-363a-4e4a-ae11-5f0fb7d793ee" providerId="ADAL" clId="{EED462F2-DA11-4ED4-A377-6C6EF6082A88}" dt="2017-10-10T15:42:29.974" v="2294" actId="20577"/>
        <pc:sldMkLst>
          <pc:docMk/>
          <pc:sldMk cId="625777712" sldId="544"/>
        </pc:sldMkLst>
        <pc:spChg chg="mod">
          <ac:chgData name="Julie Leis" userId="1dcb439f-363a-4e4a-ae11-5f0fb7d793ee" providerId="ADAL" clId="{EED462F2-DA11-4ED4-A377-6C6EF6082A88}" dt="2017-10-10T15:41:58.229" v="2282" actId="20577"/>
          <ac:spMkLst>
            <pc:docMk/>
            <pc:sldMk cId="625777712" sldId="544"/>
            <ac:spMk id="4" creationId="{00000000-0000-0000-0000-000000000000}"/>
          </ac:spMkLst>
        </pc:spChg>
      </pc:sldChg>
      <pc:sldChg chg="modSp modNotesTx">
        <pc:chgData name="Julie Leis" userId="1dcb439f-363a-4e4a-ae11-5f0fb7d793ee" providerId="ADAL" clId="{EED462F2-DA11-4ED4-A377-6C6EF6082A88}" dt="2017-10-10T15:46:05.655" v="2357" actId="20577"/>
        <pc:sldMkLst>
          <pc:docMk/>
          <pc:sldMk cId="1093160225" sldId="546"/>
        </pc:sldMkLst>
        <pc:spChg chg="mod">
          <ac:chgData name="Julie Leis" userId="1dcb439f-363a-4e4a-ae11-5f0fb7d793ee" providerId="ADAL" clId="{EED462F2-DA11-4ED4-A377-6C6EF6082A88}" dt="2017-10-10T05:15:06.620" v="468" actId="20577"/>
          <ac:spMkLst>
            <pc:docMk/>
            <pc:sldMk cId="1093160225" sldId="546"/>
            <ac:spMk id="5" creationId="{00000000-0000-0000-0000-000000000000}"/>
          </ac:spMkLst>
        </pc:spChg>
        <pc:spChg chg="mod">
          <ac:chgData name="Julie Leis" userId="1dcb439f-363a-4e4a-ae11-5f0fb7d793ee" providerId="ADAL" clId="{EED462F2-DA11-4ED4-A377-6C6EF6082A88}" dt="2017-10-10T05:15:09.291" v="469" actId="20577"/>
          <ac:spMkLst>
            <pc:docMk/>
            <pc:sldMk cId="1093160225" sldId="546"/>
            <ac:spMk id="11" creationId="{00000000-0000-0000-0000-000000000000}"/>
          </ac:spMkLst>
        </pc:spChg>
        <pc:spChg chg="mod">
          <ac:chgData name="Julie Leis" userId="1dcb439f-363a-4e4a-ae11-5f0fb7d793ee" providerId="ADAL" clId="{EED462F2-DA11-4ED4-A377-6C6EF6082A88}" dt="2017-10-10T05:15:12.027" v="470" actId="20577"/>
          <ac:spMkLst>
            <pc:docMk/>
            <pc:sldMk cId="1093160225" sldId="546"/>
            <ac:spMk id="12" creationId="{00000000-0000-0000-0000-000000000000}"/>
          </ac:spMkLst>
        </pc:spChg>
      </pc:sldChg>
      <pc:sldChg chg="modNotesTx">
        <pc:chgData name="Julie Leis" userId="1dcb439f-363a-4e4a-ae11-5f0fb7d793ee" providerId="ADAL" clId="{EED462F2-DA11-4ED4-A377-6C6EF6082A88}" dt="2017-10-10T15:45:45.821" v="2349" actId="20577"/>
        <pc:sldMkLst>
          <pc:docMk/>
          <pc:sldMk cId="1590010493" sldId="566"/>
        </pc:sldMkLst>
      </pc:sldChg>
      <pc:sldChg chg="modSp modNotesTx">
        <pc:chgData name="Julie Leis" userId="1dcb439f-363a-4e4a-ae11-5f0fb7d793ee" providerId="ADAL" clId="{EED462F2-DA11-4ED4-A377-6C6EF6082A88}" dt="2017-10-10T16:06:09.427" v="2879" actId="1036"/>
        <pc:sldMkLst>
          <pc:docMk/>
          <pc:sldMk cId="531887489" sldId="582"/>
        </pc:sldMkLst>
        <pc:spChg chg="mod">
          <ac:chgData name="Julie Leis" userId="1dcb439f-363a-4e4a-ae11-5f0fb7d793ee" providerId="ADAL" clId="{EED462F2-DA11-4ED4-A377-6C6EF6082A88}" dt="2017-10-10T16:06:09.427" v="2879" actId="1036"/>
          <ac:spMkLst>
            <pc:docMk/>
            <pc:sldMk cId="531887489" sldId="582"/>
            <ac:spMk id="9" creationId="{00000000-0000-0000-0000-000000000000}"/>
          </ac:spMkLst>
        </pc:spChg>
      </pc:sldChg>
      <pc:sldChg chg="modNotesTx">
        <pc:chgData name="Julie Leis" userId="1dcb439f-363a-4e4a-ae11-5f0fb7d793ee" providerId="ADAL" clId="{EED462F2-DA11-4ED4-A377-6C6EF6082A88}" dt="2017-10-10T04:56:16.163" v="4" actId="20577"/>
        <pc:sldMkLst>
          <pc:docMk/>
          <pc:sldMk cId="989678426" sldId="585"/>
        </pc:sldMkLst>
      </pc:sldChg>
      <pc:sldChg chg="modNotesTx">
        <pc:chgData name="Julie Leis" userId="1dcb439f-363a-4e4a-ae11-5f0fb7d793ee" providerId="ADAL" clId="{EED462F2-DA11-4ED4-A377-6C6EF6082A88}" dt="2017-10-10T05:23:55.482" v="1199" actId="12"/>
        <pc:sldMkLst>
          <pc:docMk/>
          <pc:sldMk cId="2550936552" sldId="586"/>
        </pc:sldMkLst>
      </pc:sldChg>
      <pc:sldChg chg="modSp modNotesTx">
        <pc:chgData name="Julie Leis" userId="1dcb439f-363a-4e4a-ae11-5f0fb7d793ee" providerId="ADAL" clId="{EED462F2-DA11-4ED4-A377-6C6EF6082A88}" dt="2017-10-10T16:10:08.585" v="2919" actId="255"/>
        <pc:sldMkLst>
          <pc:docMk/>
          <pc:sldMk cId="552264252" sldId="587"/>
        </pc:sldMkLst>
        <pc:spChg chg="mod">
          <ac:chgData name="Julie Leis" userId="1dcb439f-363a-4e4a-ae11-5f0fb7d793ee" providerId="ADAL" clId="{EED462F2-DA11-4ED4-A377-6C6EF6082A88}" dt="2017-10-10T15:47:31.589" v="2390" actId="20577"/>
          <ac:spMkLst>
            <pc:docMk/>
            <pc:sldMk cId="552264252" sldId="587"/>
            <ac:spMk id="2" creationId="{00000000-0000-0000-0000-000000000000}"/>
          </ac:spMkLst>
        </pc:spChg>
        <pc:spChg chg="mod">
          <ac:chgData name="Julie Leis" userId="1dcb439f-363a-4e4a-ae11-5f0fb7d793ee" providerId="ADAL" clId="{EED462F2-DA11-4ED4-A377-6C6EF6082A88}" dt="2017-10-10T05:27:48.371" v="1307" actId="1037"/>
          <ac:spMkLst>
            <pc:docMk/>
            <pc:sldMk cId="552264252" sldId="587"/>
            <ac:spMk id="4" creationId="{00000000-0000-0000-0000-000000000000}"/>
          </ac:spMkLst>
        </pc:spChg>
      </pc:sldChg>
      <pc:sldChg chg="modSp ord modNotesTx">
        <pc:chgData name="Julie Leis" userId="1dcb439f-363a-4e4a-ae11-5f0fb7d793ee" providerId="ADAL" clId="{EED462F2-DA11-4ED4-A377-6C6EF6082A88}" dt="2017-10-10T15:47:23.452" v="2389" actId="20577"/>
        <pc:sldMkLst>
          <pc:docMk/>
          <pc:sldMk cId="2959486733" sldId="590"/>
        </pc:sldMkLst>
        <pc:spChg chg="mod">
          <ac:chgData name="Julie Leis" userId="1dcb439f-363a-4e4a-ae11-5f0fb7d793ee" providerId="ADAL" clId="{EED462F2-DA11-4ED4-A377-6C6EF6082A88}" dt="2017-10-10T15:46:40.564" v="2361" actId="20577"/>
          <ac:spMkLst>
            <pc:docMk/>
            <pc:sldMk cId="2959486733" sldId="590"/>
            <ac:spMk id="2" creationId="{00000000-0000-0000-0000-000000000000}"/>
          </ac:spMkLst>
        </pc:spChg>
      </pc:sldChg>
      <pc:sldChg chg="del">
        <pc:chgData name="Julie Leis" userId="1dcb439f-363a-4e4a-ae11-5f0fb7d793ee" providerId="ADAL" clId="{EED462F2-DA11-4ED4-A377-6C6EF6082A88}" dt="2017-10-10T15:12:24.487" v="1631" actId="2696"/>
        <pc:sldMkLst>
          <pc:docMk/>
          <pc:sldMk cId="3958049633" sldId="592"/>
        </pc:sldMkLst>
      </pc:sldChg>
      <pc:sldChg chg="modNotesTx">
        <pc:chgData name="Julie Leis" userId="1dcb439f-363a-4e4a-ae11-5f0fb7d793ee" providerId="ADAL" clId="{EED462F2-DA11-4ED4-A377-6C6EF6082A88}" dt="2017-10-10T15:45:17.885" v="2348" actId="20577"/>
        <pc:sldMkLst>
          <pc:docMk/>
          <pc:sldMk cId="2574702715" sldId="593"/>
        </pc:sldMkLst>
      </pc:sldChg>
      <pc:sldChg chg="modSp modNotesTx">
        <pc:chgData name="Julie Leis" userId="1dcb439f-363a-4e4a-ae11-5f0fb7d793ee" providerId="ADAL" clId="{EED462F2-DA11-4ED4-A377-6C6EF6082A88}" dt="2017-10-10T15:46:29.853" v="2360" actId="20577"/>
        <pc:sldMkLst>
          <pc:docMk/>
          <pc:sldMk cId="2239440759" sldId="594"/>
        </pc:sldMkLst>
        <pc:spChg chg="mod">
          <ac:chgData name="Julie Leis" userId="1dcb439f-363a-4e4a-ae11-5f0fb7d793ee" providerId="ADAL" clId="{EED462F2-DA11-4ED4-A377-6C6EF6082A88}" dt="2017-10-10T05:20:20.052" v="761" actId="20577"/>
          <ac:spMkLst>
            <pc:docMk/>
            <pc:sldMk cId="2239440759" sldId="594"/>
            <ac:spMk id="6" creationId="{00000000-0000-0000-0000-000000000000}"/>
          </ac:spMkLst>
        </pc:spChg>
      </pc:sldChg>
      <pc:sldChg chg="modSp modNotesTx">
        <pc:chgData name="Julie Leis" userId="1dcb439f-363a-4e4a-ae11-5f0fb7d793ee" providerId="ADAL" clId="{EED462F2-DA11-4ED4-A377-6C6EF6082A88}" dt="2017-10-10T15:48:55.037" v="2407" actId="20577"/>
        <pc:sldMkLst>
          <pc:docMk/>
          <pc:sldMk cId="1241028242" sldId="595"/>
        </pc:sldMkLst>
        <pc:spChg chg="mod">
          <ac:chgData name="Julie Leis" userId="1dcb439f-363a-4e4a-ae11-5f0fb7d793ee" providerId="ADAL" clId="{EED462F2-DA11-4ED4-A377-6C6EF6082A88}" dt="2017-10-10T05:38:12.820" v="1462" actId="255"/>
          <ac:spMkLst>
            <pc:docMk/>
            <pc:sldMk cId="1241028242" sldId="595"/>
            <ac:spMk id="13" creationId="{00000000-0000-0000-0000-000000000000}"/>
          </ac:spMkLst>
        </pc:spChg>
      </pc:sldChg>
      <pc:sldChg chg="modNotesTx">
        <pc:chgData name="Julie Leis" userId="1dcb439f-363a-4e4a-ae11-5f0fb7d793ee" providerId="ADAL" clId="{EED462F2-DA11-4ED4-A377-6C6EF6082A88}" dt="2017-10-10T05:54:07.245" v="1522" actId="20577"/>
        <pc:sldMkLst>
          <pc:docMk/>
          <pc:sldMk cId="3616173617" sldId="596"/>
        </pc:sldMkLst>
      </pc:sldChg>
      <pc:sldChg chg="modNotesTx">
        <pc:chgData name="Julie Leis" userId="1dcb439f-363a-4e4a-ae11-5f0fb7d793ee" providerId="ADAL" clId="{EED462F2-DA11-4ED4-A377-6C6EF6082A88}" dt="2017-10-10T15:50:45.190" v="2438" actId="20577"/>
        <pc:sldMkLst>
          <pc:docMk/>
          <pc:sldMk cId="2594658525" sldId="597"/>
        </pc:sldMkLst>
      </pc:sldChg>
      <pc:sldChg chg="modSp modNotesTx">
        <pc:chgData name="Julie Leis" userId="1dcb439f-363a-4e4a-ae11-5f0fb7d793ee" providerId="ADAL" clId="{EED462F2-DA11-4ED4-A377-6C6EF6082A88}" dt="2017-10-10T16:06:45.827" v="2887" actId="1037"/>
        <pc:sldMkLst>
          <pc:docMk/>
          <pc:sldMk cId="4093376894" sldId="598"/>
        </pc:sldMkLst>
        <pc:spChg chg="mod">
          <ac:chgData name="Julie Leis" userId="1dcb439f-363a-4e4a-ae11-5f0fb7d793ee" providerId="ADAL" clId="{EED462F2-DA11-4ED4-A377-6C6EF6082A88}" dt="2017-10-10T16:06:45.827" v="2887" actId="1037"/>
          <ac:spMkLst>
            <pc:docMk/>
            <pc:sldMk cId="4093376894" sldId="598"/>
            <ac:spMk id="9" creationId="{00000000-0000-0000-0000-000000000000}"/>
          </ac:spMkLst>
        </pc:spChg>
      </pc:sldChg>
      <pc:sldChg chg="modSp modNotesTx">
        <pc:chgData name="Julie Leis" userId="1dcb439f-363a-4e4a-ae11-5f0fb7d793ee" providerId="ADAL" clId="{EED462F2-DA11-4ED4-A377-6C6EF6082A88}" dt="2017-10-10T16:07:08.483" v="2892" actId="1037"/>
        <pc:sldMkLst>
          <pc:docMk/>
          <pc:sldMk cId="3324501289" sldId="599"/>
        </pc:sldMkLst>
        <pc:spChg chg="mod">
          <ac:chgData name="Julie Leis" userId="1dcb439f-363a-4e4a-ae11-5f0fb7d793ee" providerId="ADAL" clId="{EED462F2-DA11-4ED4-A377-6C6EF6082A88}" dt="2017-10-10T16:07:08.483" v="2892" actId="1037"/>
          <ac:spMkLst>
            <pc:docMk/>
            <pc:sldMk cId="3324501289" sldId="599"/>
            <ac:spMk id="9" creationId="{00000000-0000-0000-0000-000000000000}"/>
          </ac:spMkLst>
        </pc:spChg>
        <pc:spChg chg="ord">
          <ac:chgData name="Julie Leis" userId="1dcb439f-363a-4e4a-ae11-5f0fb7d793ee" providerId="ADAL" clId="{EED462F2-DA11-4ED4-A377-6C6EF6082A88}" dt="2017-10-10T16:07:01.160" v="2888" actId="167"/>
          <ac:spMkLst>
            <pc:docMk/>
            <pc:sldMk cId="3324501289" sldId="599"/>
            <ac:spMk id="13" creationId="{00000000-0000-0000-0000-000000000000}"/>
          </ac:spMkLst>
        </pc:spChg>
      </pc:sldChg>
      <pc:sldChg chg="modSp modNotesTx">
        <pc:chgData name="Julie Leis" userId="1dcb439f-363a-4e4a-ae11-5f0fb7d793ee" providerId="ADAL" clId="{EED462F2-DA11-4ED4-A377-6C6EF6082A88}" dt="2017-10-10T16:08:07.051" v="2893" actId="12"/>
        <pc:sldMkLst>
          <pc:docMk/>
          <pc:sldMk cId="2269092775" sldId="600"/>
        </pc:sldMkLst>
        <pc:spChg chg="mod">
          <ac:chgData name="Julie Leis" userId="1dcb439f-363a-4e4a-ae11-5f0fb7d793ee" providerId="ADAL" clId="{EED462F2-DA11-4ED4-A377-6C6EF6082A88}" dt="2017-10-10T16:06:33.395" v="2883" actId="1037"/>
          <ac:spMkLst>
            <pc:docMk/>
            <pc:sldMk cId="2269092775" sldId="600"/>
            <ac:spMk id="9" creationId="{00000000-0000-0000-0000-000000000000}"/>
          </ac:spMkLst>
        </pc:spChg>
      </pc:sldChg>
      <pc:sldChg chg="addSp delSp modSp modNotesTx">
        <pc:chgData name="Julie Leis" userId="1dcb439f-363a-4e4a-ae11-5f0fb7d793ee" providerId="ADAL" clId="{EED462F2-DA11-4ED4-A377-6C6EF6082A88}" dt="2017-10-10T15:55:36.459" v="2777" actId="20577"/>
        <pc:sldMkLst>
          <pc:docMk/>
          <pc:sldMk cId="3469288693" sldId="601"/>
        </pc:sldMkLst>
        <pc:spChg chg="mod">
          <ac:chgData name="Julie Leis" userId="1dcb439f-363a-4e4a-ae11-5f0fb7d793ee" providerId="ADAL" clId="{EED462F2-DA11-4ED4-A377-6C6EF6082A88}" dt="2017-10-10T15:25:11.338" v="1640" actId="1076"/>
          <ac:spMkLst>
            <pc:docMk/>
            <pc:sldMk cId="3469288693" sldId="601"/>
            <ac:spMk id="2" creationId="{00000000-0000-0000-0000-000000000000}"/>
          </ac:spMkLst>
        </pc:spChg>
        <pc:spChg chg="mod">
          <ac:chgData name="Julie Leis" userId="1dcb439f-363a-4e4a-ae11-5f0fb7d793ee" providerId="ADAL" clId="{EED462F2-DA11-4ED4-A377-6C6EF6082A88}" dt="2017-10-10T15:25:41.018" v="1644" actId="14100"/>
          <ac:spMkLst>
            <pc:docMk/>
            <pc:sldMk cId="3469288693" sldId="601"/>
            <ac:spMk id="3" creationId="{00000000-0000-0000-0000-000000000000}"/>
          </ac:spMkLst>
        </pc:spChg>
        <pc:picChg chg="del">
          <ac:chgData name="Julie Leis" userId="1dcb439f-363a-4e4a-ae11-5f0fb7d793ee" providerId="ADAL" clId="{EED462F2-DA11-4ED4-A377-6C6EF6082A88}" dt="2017-10-10T15:24:49.270" v="1632" actId="478"/>
          <ac:picMkLst>
            <pc:docMk/>
            <pc:sldMk cId="3469288693" sldId="601"/>
            <ac:picMk id="7" creationId="{00000000-0000-0000-0000-000000000000}"/>
          </ac:picMkLst>
        </pc:picChg>
        <pc:picChg chg="add mod ord">
          <ac:chgData name="Julie Leis" userId="1dcb439f-363a-4e4a-ae11-5f0fb7d793ee" providerId="ADAL" clId="{EED462F2-DA11-4ED4-A377-6C6EF6082A88}" dt="2017-10-10T15:26:07.419" v="1661" actId="1036"/>
          <ac:picMkLst>
            <pc:docMk/>
            <pc:sldMk cId="3469288693" sldId="601"/>
            <ac:picMk id="8" creationId="{45177A03-8589-4846-959D-4322848F40D2}"/>
          </ac:picMkLst>
        </pc:picChg>
      </pc:sldChg>
      <pc:sldChg chg="modSp modNotesTx">
        <pc:chgData name="Julie Leis" userId="1dcb439f-363a-4e4a-ae11-5f0fb7d793ee" providerId="ADAL" clId="{EED462F2-DA11-4ED4-A377-6C6EF6082A88}" dt="2017-10-10T15:58:26.606" v="2814" actId="20577"/>
        <pc:sldMkLst>
          <pc:docMk/>
          <pc:sldMk cId="4224985112" sldId="602"/>
        </pc:sldMkLst>
        <pc:spChg chg="mod">
          <ac:chgData name="Julie Leis" userId="1dcb439f-363a-4e4a-ae11-5f0fb7d793ee" providerId="ADAL" clId="{EED462F2-DA11-4ED4-A377-6C6EF6082A88}" dt="2017-10-10T15:51:25.610" v="2439" actId="14100"/>
          <ac:spMkLst>
            <pc:docMk/>
            <pc:sldMk cId="4224985112" sldId="602"/>
            <ac:spMk id="3" creationId="{00000000-0000-0000-0000-000000000000}"/>
          </ac:spMkLst>
        </pc:spChg>
      </pc:sldChg>
      <pc:sldChg chg="modNotesTx">
        <pc:chgData name="Julie Leis" userId="1dcb439f-363a-4e4a-ae11-5f0fb7d793ee" providerId="ADAL" clId="{EED462F2-DA11-4ED4-A377-6C6EF6082A88}" dt="2017-10-10T15:52:16.844" v="2499" actId="20577"/>
        <pc:sldMkLst>
          <pc:docMk/>
          <pc:sldMk cId="2162351203" sldId="6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7/25/2018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CQI support staff. The notes are a suggested script for the presenter. Please see the accompanying Facilitation Guide and handouts. </a:t>
            </a: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177807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now discuss the benefits of using a Key Driver Diagram. </a:t>
            </a:r>
          </a:p>
        </p:txBody>
      </p:sp>
      <p:sp>
        <p:nvSpPr>
          <p:cNvPr id="4" name="Slide Number Placeholder 3"/>
          <p:cNvSpPr>
            <a:spLocks noGrp="1"/>
          </p:cNvSpPr>
          <p:nvPr>
            <p:ph type="sldNum" sz="quarter" idx="10"/>
          </p:nvPr>
        </p:nvSpPr>
        <p:spPr/>
        <p:txBody>
          <a:bodyPr/>
          <a:lstStyle/>
          <a:p>
            <a:fld id="{AED28201-4BBF-455A-9765-CF9869D2B1B3}" type="slidenum">
              <a:rPr lang="en-US" smtClean="0"/>
              <a:t>10</a:t>
            </a:fld>
            <a:endParaRPr lang="en-US"/>
          </a:p>
        </p:txBody>
      </p:sp>
    </p:spTree>
    <p:extLst>
      <p:ext uri="{BB962C8B-B14F-4D97-AF65-F5344CB8AC3E}">
        <p14:creationId xmlns:p14="http://schemas.microsoft.com/office/powerpoint/2010/main" val="312636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Although Key Driver Diagrams are more detailed and involved than other CQI tools (such as Brainstorming and 5 Whys), they provide many benefits when carrying out a CQI project.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Key Driver Diagrams:</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Define the system to be improved. The system is the context in which the CQI project is taking place. When the system is defined, you can see the broader set of drivers that influence the outcome, rather than focusing on only one factor that influences the outcome.</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Provide a common model for the CQI team relevant to the context in which change strategies will be tested. It makes the change process explicit, connecting specific change strategies to drivers to the outcome.</a:t>
            </a:r>
          </a:p>
          <a:p>
            <a:pPr marL="628650" lvl="1" indent="-171450">
              <a:buFont typeface="Courier New" panose="02070309020205020404" pitchFamily="49" charset="0"/>
              <a:buChar char="o"/>
            </a:pPr>
            <a:r>
              <a:rPr lang="en-US" sz="1200" b="0" kern="1200" dirty="0">
                <a:solidFill>
                  <a:schemeClr val="tx1"/>
                </a:solidFill>
                <a:effectLst/>
                <a:latin typeface="+mn-lt"/>
                <a:ea typeface="+mn-ea"/>
                <a:cs typeface="+mn-cs"/>
              </a:rPr>
              <a:t>Help narrow the list of logical change strategies by connecting potential change strategies to specific drivers associated with the identified outcome. </a:t>
            </a:r>
          </a:p>
        </p:txBody>
      </p:sp>
      <p:sp>
        <p:nvSpPr>
          <p:cNvPr id="4" name="Slide Number Placeholder 3"/>
          <p:cNvSpPr>
            <a:spLocks noGrp="1"/>
          </p:cNvSpPr>
          <p:nvPr>
            <p:ph type="sldNum" sz="quarter" idx="10"/>
          </p:nvPr>
        </p:nvSpPr>
        <p:spPr/>
        <p:txBody>
          <a:bodyPr/>
          <a:lstStyle/>
          <a:p>
            <a:fld id="{B4F400E9-EBBB-4D39-B62E-0EA92AF3E277}" type="slidenum">
              <a:rPr lang="en-US" smtClean="0"/>
              <a:t>11</a:t>
            </a:fld>
            <a:endParaRPr lang="en-US"/>
          </a:p>
        </p:txBody>
      </p:sp>
    </p:spTree>
    <p:extLst>
      <p:ext uri="{BB962C8B-B14F-4D97-AF65-F5344CB8AC3E}">
        <p14:creationId xmlns:p14="http://schemas.microsoft.com/office/powerpoint/2010/main" val="300768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0"/>
              </a:spcAft>
              <a:buFont typeface="Arial" panose="020B0604020202020204" pitchFamily="34" charset="0"/>
              <a:buChar char="•"/>
            </a:pPr>
            <a:r>
              <a:rPr lang="en-US" b="0" kern="1200" dirty="0">
                <a:effectLst/>
                <a:latin typeface="Calibri" panose="020F0502020204030204" pitchFamily="34" charset="0"/>
                <a:ea typeface="Calibri" panose="020F0502020204030204" pitchFamily="34" charset="0"/>
                <a:cs typeface="Calibri" panose="020F0502020204030204" pitchFamily="34" charset="0"/>
              </a:rPr>
              <a:t>Key Driver Diagrams also:</a:t>
            </a:r>
            <a:endParaRPr lang="en-US" b="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Calibri" panose="020F0502020204030204" pitchFamily="34" charset="0"/>
                <a:ea typeface="Calibri" panose="020F0502020204030204" pitchFamily="34" charset="0"/>
                <a:cs typeface="Calibri" panose="020F0502020204030204" pitchFamily="34" charset="0"/>
              </a:rPr>
              <a:t>Aid in developing specific measures. As previously noted, measurement criteria are developed based on the drivers identified. Measurement criteria are critical for tracking changes toward the SMART aim.</a:t>
            </a:r>
            <a:endParaRPr lang="en-US" b="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Calibri" panose="020F0502020204030204" pitchFamily="34" charset="0"/>
                <a:ea typeface="Calibri" panose="020F0502020204030204" pitchFamily="34" charset="0"/>
                <a:cs typeface="Calibri" panose="020F0502020204030204" pitchFamily="34" charset="0"/>
              </a:rPr>
              <a:t>Focus tests on one</a:t>
            </a:r>
            <a:r>
              <a:rPr lang="en-US" b="0" dirty="0">
                <a:latin typeface="Calibri" panose="020F0502020204030204" pitchFamily="34" charset="0"/>
                <a:ea typeface="Calibri" panose="020F0502020204030204" pitchFamily="34" charset="0"/>
                <a:cs typeface="Calibri" panose="020F0502020204030204" pitchFamily="34" charset="0"/>
              </a:rPr>
              <a:t> </a:t>
            </a:r>
            <a:r>
              <a:rPr lang="en-US" b="0" dirty="0"/>
              <a:t>change strategy</a:t>
            </a:r>
            <a:r>
              <a:rPr lang="en-US" b="0" dirty="0">
                <a:latin typeface="Calibri" panose="020F0502020204030204" pitchFamily="34" charset="0"/>
                <a:ea typeface="Calibri" panose="020F0502020204030204" pitchFamily="34" charset="0"/>
                <a:cs typeface="Calibri" panose="020F0502020204030204" pitchFamily="34" charset="0"/>
              </a:rPr>
              <a:t> </a:t>
            </a:r>
            <a:r>
              <a:rPr lang="en-US" b="0" kern="1200" dirty="0">
                <a:effectLst/>
                <a:latin typeface="Calibri" panose="020F0502020204030204" pitchFamily="34" charset="0"/>
                <a:ea typeface="Calibri" panose="020F0502020204030204" pitchFamily="34" charset="0"/>
                <a:cs typeface="Calibri" panose="020F0502020204030204" pitchFamily="34" charset="0"/>
              </a:rPr>
              <a:t>at a time. This provides greater clarity when deciding whether to adapt, adopt, or abandon a</a:t>
            </a:r>
            <a:r>
              <a:rPr lang="en-US" b="0" dirty="0">
                <a:latin typeface="Calibri" panose="020F0502020204030204" pitchFamily="34" charset="0"/>
                <a:ea typeface="Calibri" panose="020F0502020204030204" pitchFamily="34" charset="0"/>
                <a:cs typeface="Calibri" panose="020F0502020204030204" pitchFamily="34" charset="0"/>
              </a:rPr>
              <a:t> </a:t>
            </a:r>
            <a:r>
              <a:rPr lang="en-US" b="0" dirty="0"/>
              <a:t>change strategy</a:t>
            </a:r>
            <a:r>
              <a:rPr lang="en-US" b="0" dirty="0">
                <a:latin typeface="Calibri" panose="020F0502020204030204" pitchFamily="34" charset="0"/>
                <a:ea typeface="Calibri" panose="020F0502020204030204" pitchFamily="34" charset="0"/>
                <a:cs typeface="Calibri" panose="020F0502020204030204" pitchFamily="34" charset="0"/>
              </a:rPr>
              <a:t> </a:t>
            </a:r>
            <a:r>
              <a:rPr lang="en-US" b="0" kern="1200" dirty="0">
                <a:effectLst/>
                <a:latin typeface="Calibri" panose="020F0502020204030204" pitchFamily="34" charset="0"/>
                <a:ea typeface="Calibri" panose="020F0502020204030204" pitchFamily="34" charset="0"/>
                <a:cs typeface="Calibri" panose="020F0502020204030204" pitchFamily="34" charset="0"/>
              </a:rPr>
              <a:t>during the Act phase of the PDSA cycle.</a:t>
            </a:r>
            <a:endParaRPr lang="en-US" b="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Calibri" panose="020F0502020204030204" pitchFamily="34" charset="0"/>
                <a:ea typeface="Calibri" panose="020F0502020204030204" pitchFamily="34" charset="0"/>
              </a:rPr>
              <a:t>Provide a way to track successes and failures. Successes and challenges, change strategies tested that can be abandoned, or change strategies that were successful and can be adopted all can be noted on the Key Driver Diagram. A Key Driver Diagram can constantly evolve to tell the story of the CQI process. </a:t>
            </a:r>
            <a:endParaRPr lang="en-US" b="0" kern="1200" baseline="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B4F400E9-EBBB-4D39-B62E-0EA92AF3E277}" type="slidenum">
              <a:rPr lang="en-US" smtClean="0"/>
              <a:t>12</a:t>
            </a:fld>
            <a:endParaRPr lang="en-US"/>
          </a:p>
        </p:txBody>
      </p:sp>
    </p:spTree>
    <p:extLst>
      <p:ext uri="{BB962C8B-B14F-4D97-AF65-F5344CB8AC3E}">
        <p14:creationId xmlns:p14="http://schemas.microsoft.com/office/powerpoint/2010/main" val="304794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walk through how to create a Key Driver Diagram. </a:t>
            </a:r>
          </a:p>
        </p:txBody>
      </p:sp>
      <p:sp>
        <p:nvSpPr>
          <p:cNvPr id="4" name="Slide Number Placeholder 3"/>
          <p:cNvSpPr>
            <a:spLocks noGrp="1"/>
          </p:cNvSpPr>
          <p:nvPr>
            <p:ph type="sldNum" sz="quarter" idx="10"/>
          </p:nvPr>
        </p:nvSpPr>
        <p:spPr/>
        <p:txBody>
          <a:bodyPr/>
          <a:lstStyle/>
          <a:p>
            <a:fld id="{AED28201-4BBF-455A-9765-CF9869D2B1B3}" type="slidenum">
              <a:rPr lang="en-US" smtClean="0"/>
              <a:t>13</a:t>
            </a:fld>
            <a:endParaRPr lang="en-US"/>
          </a:p>
        </p:txBody>
      </p:sp>
    </p:spTree>
    <p:extLst>
      <p:ext uri="{BB962C8B-B14F-4D97-AF65-F5344CB8AC3E}">
        <p14:creationId xmlns:p14="http://schemas.microsoft.com/office/powerpoint/2010/main" val="230095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0"/>
              </a:spcAft>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Key Driver Diagrams are typically completed in three steps.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The first step is to develop the SMART aim (SMART aim development is covered in Module 4).</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The second step is to identify drivers. Use the Brainstorming and 5 Whys tools covered in Module 7 to assist with this. </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The third step is to identify</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change strategies</a:t>
            </a:r>
            <a:r>
              <a:rPr lang="en-US" dirty="0">
                <a:latin typeface="Calibri" panose="020F0502020204030204" pitchFamily="34" charset="0"/>
                <a:ea typeface="Calibri" panose="020F0502020204030204" pitchFamily="34" charset="0"/>
                <a:cs typeface="Calibri" panose="020F0502020204030204" pitchFamily="34" charset="0"/>
              </a:rPr>
              <a:t> </a:t>
            </a:r>
            <a:r>
              <a:rPr lang="en-US" kern="1200" dirty="0">
                <a:effectLst/>
                <a:latin typeface="Calibri" panose="020F0502020204030204" pitchFamily="34" charset="0"/>
                <a:ea typeface="Calibri" panose="020F0502020204030204" pitchFamily="34" charset="0"/>
                <a:cs typeface="Calibri" panose="020F0502020204030204" pitchFamily="34" charset="0"/>
              </a:rPr>
              <a:t>that affect the key drivers. To the extent possible,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change strategies</a:t>
            </a:r>
            <a:r>
              <a:rPr lang="en-US" dirty="0">
                <a:latin typeface="Calibri" panose="020F0502020204030204" pitchFamily="34" charset="0"/>
                <a:ea typeface="Calibri" panose="020F0502020204030204" pitchFamily="34" charset="0"/>
                <a:cs typeface="Calibri" panose="020F0502020204030204" pitchFamily="34" charset="0"/>
              </a:rPr>
              <a:t> </a:t>
            </a:r>
            <a:r>
              <a:rPr lang="en-US" kern="1200" dirty="0">
                <a:effectLst/>
                <a:latin typeface="Calibri" panose="020F0502020204030204" pitchFamily="34" charset="0"/>
                <a:ea typeface="Calibri" panose="020F0502020204030204" pitchFamily="34" charset="0"/>
                <a:cs typeface="Calibri" panose="020F0502020204030204" pitchFamily="34" charset="0"/>
              </a:rPr>
              <a:t>should be evidence-based or informed by evidence that your team researched, rather than based on opinion. Ideally, the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change strategy</a:t>
            </a:r>
            <a:r>
              <a:rPr lang="en-US" dirty="0">
                <a:latin typeface="Calibri" panose="020F0502020204030204" pitchFamily="34" charset="0"/>
                <a:ea typeface="Calibri" panose="020F0502020204030204" pitchFamily="34" charset="0"/>
                <a:cs typeface="Calibri" panose="020F0502020204030204" pitchFamily="34" charset="0"/>
              </a:rPr>
              <a:t> </a:t>
            </a:r>
            <a:r>
              <a:rPr lang="en-US" kern="1200" dirty="0">
                <a:effectLst/>
                <a:latin typeface="Calibri" panose="020F0502020204030204" pitchFamily="34" charset="0"/>
                <a:ea typeface="Calibri" panose="020F0502020204030204" pitchFamily="34" charset="0"/>
                <a:cs typeface="Calibri" panose="020F0502020204030204" pitchFamily="34" charset="0"/>
              </a:rPr>
              <a:t>will be something that has been tested in the past and was shown to be effective.</a:t>
            </a:r>
            <a:r>
              <a:rPr lang="en-US"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kern="1200" dirty="0">
                <a:effectLst/>
                <a:latin typeface="Calibri" panose="020F0502020204030204" pitchFamily="34" charset="0"/>
                <a:ea typeface="Calibri" panose="020F0502020204030204" pitchFamily="34" charset="0"/>
                <a:cs typeface="Calibri" panose="020F0502020204030204" pitchFamily="34" charset="0"/>
              </a:rPr>
              <a:t>During this step, identify how the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change strategy</a:t>
            </a:r>
            <a:r>
              <a:rPr lang="en-US" dirty="0">
                <a:latin typeface="Calibri" panose="020F0502020204030204" pitchFamily="34" charset="0"/>
                <a:ea typeface="Calibri" panose="020F0502020204030204" pitchFamily="34" charset="0"/>
                <a:cs typeface="Calibri" panose="020F0502020204030204" pitchFamily="34" charset="0"/>
              </a:rPr>
              <a:t> </a:t>
            </a:r>
            <a:r>
              <a:rPr lang="en-US" kern="1200" dirty="0">
                <a:effectLst/>
                <a:latin typeface="Calibri" panose="020F0502020204030204" pitchFamily="34" charset="0"/>
                <a:ea typeface="Calibri" panose="020F0502020204030204" pitchFamily="34" charset="0"/>
                <a:cs typeface="Calibri" panose="020F0502020204030204" pitchFamily="34" charset="0"/>
              </a:rPr>
              <a:t>will be measured. Include specific measurement criteria in the same box as the </a:t>
            </a:r>
            <a:r>
              <a:rPr lang="en-US" dirty="0"/>
              <a:t>change strategy</a:t>
            </a:r>
            <a:r>
              <a:rPr lang="en-US" kern="1200"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 </a:t>
            </a:r>
            <a:r>
              <a:rPr lang="en-US" kern="1200" dirty="0">
                <a:effectLst/>
                <a:latin typeface="Calibri" panose="020F0502020204030204" pitchFamily="34" charset="0"/>
                <a:ea typeface="Calibri" panose="020F0502020204030204" pitchFamily="34" charset="0"/>
              </a:rPr>
              <a:t>After the Key Driver Diagrams are complete, teams test the </a:t>
            </a:r>
            <a:r>
              <a:rPr lang="en-US" dirty="0">
                <a:latin typeface="Calibri" panose="020F0502020204030204" pitchFamily="34" charset="0"/>
                <a:ea typeface="Calibri" panose="020F0502020204030204" pitchFamily="34" charset="0"/>
              </a:rPr>
              <a:t>change</a:t>
            </a:r>
            <a:r>
              <a:rPr lang="en-US" dirty="0"/>
              <a:t> strategies</a:t>
            </a:r>
            <a:r>
              <a:rPr lang="en-US" dirty="0">
                <a:latin typeface="Calibri" panose="020F0502020204030204" pitchFamily="34" charset="0"/>
                <a:ea typeface="Calibri" panose="020F0502020204030204" pitchFamily="34" charset="0"/>
              </a:rPr>
              <a:t> identified </a:t>
            </a:r>
            <a:r>
              <a:rPr lang="en-US" kern="1200" dirty="0">
                <a:effectLst/>
                <a:latin typeface="Calibri" panose="020F0502020204030204" pitchFamily="34" charset="0"/>
                <a:ea typeface="Calibri" panose="020F0502020204030204" pitchFamily="34" charset="0"/>
              </a:rPr>
              <a:t>using PDSA cycles.</a:t>
            </a:r>
            <a:r>
              <a:rPr lang="en-US" dirty="0">
                <a:latin typeface="Calibri" panose="020F0502020204030204" pitchFamily="34" charset="0"/>
                <a:ea typeface="Calibri" panose="020F0502020204030204" pitchFamily="34" charset="0"/>
              </a:rPr>
              <a:t> </a:t>
            </a:r>
            <a:endParaRPr lang="en-US" kern="1200" dirty="0">
              <a:effectLst/>
              <a:latin typeface="+mn-lt"/>
              <a:ea typeface="+mn-ea"/>
              <a:cs typeface="+mn-cs"/>
            </a:endParaRPr>
          </a:p>
        </p:txBody>
      </p:sp>
      <p:sp>
        <p:nvSpPr>
          <p:cNvPr id="4" name="Slide Number Placeholder 3"/>
          <p:cNvSpPr>
            <a:spLocks noGrp="1"/>
          </p:cNvSpPr>
          <p:nvPr>
            <p:ph type="sldNum" sz="quarter" idx="10"/>
          </p:nvPr>
        </p:nvSpPr>
        <p:spPr/>
        <p:txBody>
          <a:bodyPr/>
          <a:lstStyle/>
          <a:p>
            <a:fld id="{B4F400E9-EBBB-4D39-B62E-0EA92AF3E277}" type="slidenum">
              <a:rPr lang="en-US" smtClean="0"/>
              <a:t>14</a:t>
            </a:fld>
            <a:endParaRPr lang="en-US"/>
          </a:p>
        </p:txBody>
      </p:sp>
    </p:spTree>
    <p:extLst>
      <p:ext uri="{BB962C8B-B14F-4D97-AF65-F5344CB8AC3E}">
        <p14:creationId xmlns:p14="http://schemas.microsoft.com/office/powerpoint/2010/main" val="349368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sz="1200" kern="1200" dirty="0">
                <a:effectLst/>
                <a:latin typeface="+mn-lt"/>
                <a:ea typeface="Calibri" panose="020F0502020204030204" pitchFamily="34" charset="0"/>
                <a:cs typeface="Calibri" panose="020F0502020204030204" pitchFamily="34" charset="0"/>
              </a:rPr>
              <a:t>There are best practices to consider when developing Key Driver Diagrams:</a:t>
            </a:r>
          </a:p>
          <a:p>
            <a:pPr marL="628650" lvl="1" indent="-171450">
              <a:lnSpc>
                <a:spcPct val="107000"/>
              </a:lnSpc>
              <a:buFont typeface="Courier New" panose="02070309020205020404" pitchFamily="49" charset="0"/>
              <a:buChar char="o"/>
            </a:pPr>
            <a:r>
              <a:rPr lang="en-US" sz="1200" kern="1200" dirty="0">
                <a:effectLst/>
                <a:latin typeface="+mn-lt"/>
                <a:ea typeface="Calibri" panose="020F0502020204030204" pitchFamily="34" charset="0"/>
                <a:cs typeface="Calibri" panose="020F0502020204030204" pitchFamily="34" charset="0"/>
              </a:rPr>
              <a:t>Drivers should use neutral language. For example, rather than stating “staff need to receive training,” use “staff training” for the key driver.</a:t>
            </a:r>
            <a:endParaRPr lang="en-US" sz="1200" kern="1200" dirty="0">
              <a:effectLst/>
              <a:latin typeface="+mn-lt"/>
              <a:ea typeface="Calibri" panose="020F0502020204030204" pitchFamily="34" charset="0"/>
              <a:cs typeface="Times New Roman" panose="02020603050405020304" pitchFamily="18" charset="0"/>
            </a:endParaRPr>
          </a:p>
          <a:p>
            <a:pPr marL="628650" lvl="1" indent="-171450">
              <a:lnSpc>
                <a:spcPct val="107000"/>
              </a:lnSpc>
              <a:buFont typeface="Courier New" panose="02070309020205020404" pitchFamily="49" charset="0"/>
              <a:buChar char="o"/>
            </a:pPr>
            <a:r>
              <a:rPr lang="en-US" sz="1200" kern="1200" dirty="0">
                <a:effectLst/>
                <a:latin typeface="+mn-lt"/>
                <a:ea typeface="Calibri" panose="020F0502020204030204" pitchFamily="34" charset="0"/>
                <a:cs typeface="Times New Roman" panose="02020603050405020304" pitchFamily="18" charset="0"/>
              </a:rPr>
              <a:t>Drivers should also be </a:t>
            </a:r>
            <a:r>
              <a:rPr lang="en-US" sz="1200" kern="1200" dirty="0">
                <a:effectLst/>
                <a:latin typeface="+mn-lt"/>
                <a:ea typeface="Calibri" panose="020F0502020204030204" pitchFamily="34" charset="0"/>
                <a:cs typeface="Calibri" panose="020F0502020204030204" pitchFamily="34" charset="0"/>
              </a:rPr>
              <a:t>directly linked to the aim.</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Ideally, change strategies to be tested should be based on evidence.</a:t>
            </a:r>
          </a:p>
          <a:p>
            <a:pPr marL="1085850" lvl="2" indent="-171450">
              <a:buFont typeface="Calibri" panose="020F0502020204030204" pitchFamily="34" charset="0"/>
              <a:buChar char="–"/>
            </a:pPr>
            <a:r>
              <a:rPr lang="en-US" sz="1200" kern="1200" dirty="0">
                <a:solidFill>
                  <a:schemeClr val="tx1"/>
                </a:solidFill>
                <a:effectLst/>
                <a:latin typeface="+mn-lt"/>
                <a:ea typeface="+mn-ea"/>
                <a:cs typeface="+mn-cs"/>
              </a:rPr>
              <a:t>Evidence-based change strategies may not always exist. In such situations, testing novel ideas is both necessary and acceptable. These change strategies and activities should be evidence-informed when possible, and use </a:t>
            </a:r>
            <a:r>
              <a:rPr lang="en-US" sz="1200" kern="1200" dirty="0">
                <a:effectLst/>
                <a:latin typeface="+mn-lt"/>
                <a:ea typeface="Calibri" panose="020F0502020204030204" pitchFamily="34" charset="0"/>
                <a:cs typeface="Calibri" panose="020F0502020204030204" pitchFamily="34" charset="0"/>
              </a:rPr>
              <a:t>subject matter experts </a:t>
            </a:r>
            <a:r>
              <a:rPr lang="en-US" sz="1200" kern="1200" dirty="0">
                <a:solidFill>
                  <a:schemeClr val="tx1"/>
                </a:solidFill>
                <a:effectLst/>
                <a:latin typeface="+mn-lt"/>
                <a:ea typeface="+mn-ea"/>
                <a:cs typeface="+mn-cs"/>
              </a:rPr>
              <a:t>to support the development of novel change strategies.</a:t>
            </a:r>
          </a:p>
          <a:p>
            <a:pPr marL="1085850" lvl="2" indent="-171450">
              <a:buFont typeface="Calibri" panose="020F0502020204030204" pitchFamily="34" charset="0"/>
              <a:buChar char="–"/>
            </a:pPr>
            <a:r>
              <a:rPr lang="en-US" sz="1200" kern="1200" dirty="0">
                <a:solidFill>
                  <a:schemeClr val="tx1"/>
                </a:solidFill>
                <a:effectLst/>
                <a:latin typeface="+mn-lt"/>
                <a:ea typeface="+mn-ea"/>
                <a:cs typeface="+mn-cs"/>
              </a:rPr>
              <a:t>Change strategies that are not evidence-based can be included but should be noted as such on the Key Driver Diagram.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Each change strategy should be tied to at least one driver.</a:t>
            </a:r>
            <a:endParaRPr lang="en-US" sz="1200" dirty="0">
              <a:effectLst/>
              <a:latin typeface="+mn-lt"/>
              <a:ea typeface="Calibri" panose="020F0502020204030204" pitchFamily="34" charset="0"/>
              <a:cs typeface="Times New Roman" panose="02020603050405020304" pitchFamily="18" charset="0"/>
            </a:endParaRPr>
          </a:p>
          <a:p>
            <a:pPr marL="628650" lvl="1" indent="-171450">
              <a:lnSpc>
                <a:spcPct val="107000"/>
              </a:lnSpc>
              <a:buFont typeface="Courier New" panose="02070309020205020404" pitchFamily="49" charset="0"/>
              <a:buChar char="o"/>
            </a:pPr>
            <a:r>
              <a:rPr lang="en-US" sz="1200" kern="1200" dirty="0">
                <a:effectLst/>
                <a:latin typeface="+mn-lt"/>
                <a:ea typeface="Calibri" panose="020F0502020204030204" pitchFamily="34" charset="0"/>
                <a:cs typeface="Calibri" panose="020F0502020204030204" pitchFamily="34" charset="0"/>
              </a:rPr>
              <a:t>Key Driver Diagrams are often developed with the assistance of subject matter experts. After identifying a topic, review available community resources related to the topic to identify potential subject matter experts, who may be:</a:t>
            </a:r>
            <a:r>
              <a:rPr lang="en-US" sz="1200" dirty="0">
                <a:latin typeface="+mn-lt"/>
                <a:ea typeface="Calibri" panose="020F0502020204030204" pitchFamily="34" charset="0"/>
                <a:cs typeface="Times New Roman" panose="02020603050405020304" pitchFamily="18" charset="0"/>
              </a:rPr>
              <a:t> </a:t>
            </a:r>
          </a:p>
          <a:p>
            <a:pPr marL="1085850" lvl="2" indent="-171450">
              <a:lnSpc>
                <a:spcPct val="107000"/>
              </a:lnSpc>
              <a:buFont typeface="Calibri" panose="020F0502020204030204" pitchFamily="34" charset="0"/>
              <a:buChar char="–"/>
            </a:pPr>
            <a:r>
              <a:rPr lang="en-US" sz="1200" dirty="0">
                <a:latin typeface="+mn-lt"/>
              </a:rPr>
              <a:t>A</a:t>
            </a:r>
            <a:r>
              <a:rPr lang="en-US" sz="1200" baseline="0" dirty="0">
                <a:latin typeface="+mn-lt"/>
              </a:rPr>
              <a:t> </a:t>
            </a:r>
            <a:r>
              <a:rPr lang="en-US" sz="1200" dirty="0">
                <a:latin typeface="+mn-lt"/>
              </a:rPr>
              <a:t>scientific expert with deep understanding of the prevalence of the issue, knowledge of interventions, knowledge of systems efforts, or knowledge of measurement in the topic area of focus</a:t>
            </a:r>
          </a:p>
          <a:p>
            <a:pPr marL="1085850" lvl="2" indent="-171450">
              <a:lnSpc>
                <a:spcPct val="107000"/>
              </a:lnSpc>
              <a:buFont typeface="Calibri" panose="020F0502020204030204" pitchFamily="34" charset="0"/>
              <a:buChar char="–"/>
            </a:pPr>
            <a:r>
              <a:rPr lang="en-US" sz="1200" dirty="0">
                <a:latin typeface="+mn-lt"/>
              </a:rPr>
              <a:t>An application expert in the topic area with experience in successful application of evidence-based or promising practices on the ground</a:t>
            </a:r>
          </a:p>
          <a:p>
            <a:pPr marL="1085850" lvl="2" indent="-171450">
              <a:lnSpc>
                <a:spcPct val="107000"/>
              </a:lnSpc>
              <a:buFont typeface="Calibri" panose="020F0502020204030204" pitchFamily="34" charset="0"/>
              <a:buChar char="–"/>
            </a:pPr>
            <a:r>
              <a:rPr lang="en-US" sz="1200" dirty="0">
                <a:latin typeface="+mn-lt"/>
              </a:rPr>
              <a:t>A policy or programming expert in a topic that crosses populations.</a:t>
            </a:r>
            <a:endParaRPr lang="en-US" sz="1200" kern="1200" dirty="0">
              <a:effectLst/>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400E9-EBBB-4D39-B62E-0EA92AF3E277}" type="slidenum">
              <a:rPr lang="en-US" smtClean="0"/>
              <a:t>15</a:t>
            </a:fld>
            <a:endParaRPr lang="en-US"/>
          </a:p>
        </p:txBody>
      </p:sp>
    </p:spTree>
    <p:extLst>
      <p:ext uri="{BB962C8B-B14F-4D97-AF65-F5344CB8AC3E}">
        <p14:creationId xmlns:p14="http://schemas.microsoft.com/office/powerpoint/2010/main" val="343680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0"/>
              </a:spcAft>
              <a:buFont typeface="Arial" panose="020B0604020202020204" pitchFamily="34" charset="0"/>
              <a:buChar char="•"/>
            </a:pPr>
            <a:r>
              <a:rPr lang="en-US" b="0" kern="1200" dirty="0">
                <a:effectLst/>
                <a:latin typeface="+mn-lt"/>
                <a:ea typeface="Calibri" panose="020F0502020204030204" pitchFamily="34" charset="0"/>
                <a:cs typeface="Calibri" panose="020F0502020204030204" pitchFamily="34" charset="0"/>
              </a:rPr>
              <a:t>Let’s</a:t>
            </a:r>
            <a:r>
              <a:rPr lang="en-US" b="0" kern="1200" baseline="0" dirty="0">
                <a:effectLst/>
                <a:latin typeface="+mn-lt"/>
                <a:ea typeface="Calibri" panose="020F0502020204030204" pitchFamily="34" charset="0"/>
                <a:cs typeface="Calibri" panose="020F0502020204030204" pitchFamily="34" charset="0"/>
              </a:rPr>
              <a:t> return to the</a:t>
            </a:r>
            <a:r>
              <a:rPr lang="en-US" b="0" kern="1200" dirty="0">
                <a:effectLst/>
                <a:latin typeface="+mn-lt"/>
                <a:ea typeface="Calibri" panose="020F0502020204030204" pitchFamily="34" charset="0"/>
                <a:cs typeface="Calibri" panose="020F0502020204030204" pitchFamily="34" charset="0"/>
              </a:rPr>
              <a:t> Key Driver Diagram example from the beginning of this module. Although the diagram is already created, let’s consider the steps taken to develop the diagram and discuss this as a group.</a:t>
            </a:r>
            <a:endParaRPr lang="en-US" b="0" dirty="0">
              <a:effectLst/>
              <a:latin typeface="+mn-lt"/>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mn-lt"/>
                <a:ea typeface="Calibri" panose="020F0502020204030204" pitchFamily="34" charset="0"/>
                <a:cs typeface="Calibri" panose="020F0502020204030204" pitchFamily="34" charset="0"/>
              </a:rPr>
              <a:t>First, which subject matter experts may have been involved in developing the key driver diagram? </a:t>
            </a:r>
          </a:p>
          <a:p>
            <a:pPr marL="0" marR="0" indent="0">
              <a:lnSpc>
                <a:spcPct val="107000"/>
              </a:lnSpc>
              <a:spcBef>
                <a:spcPts val="0"/>
              </a:spcBef>
              <a:spcAft>
                <a:spcPts val="0"/>
              </a:spcAft>
              <a:buFont typeface="Arial" panose="020B0604020202020204" pitchFamily="34" charset="0"/>
              <a:buNone/>
            </a:pPr>
            <a:r>
              <a:rPr lang="en-US" sz="1200" i="1" kern="1200" dirty="0">
                <a:solidFill>
                  <a:schemeClr val="tx1"/>
                </a:solidFill>
                <a:effectLst/>
                <a:latin typeface="+mn-lt"/>
                <a:ea typeface="+mn-ea"/>
                <a:cs typeface="+mn-cs"/>
              </a:rPr>
              <a:t>Allow time for responses. </a:t>
            </a:r>
            <a:r>
              <a:rPr lang="en-US" b="0" i="1" kern="1200" dirty="0">
                <a:effectLst/>
                <a:latin typeface="+mn-lt"/>
                <a:ea typeface="Calibri" panose="020F0502020204030204" pitchFamily="34" charset="0"/>
                <a:cs typeface="Calibri" panose="020F0502020204030204" pitchFamily="34" charset="0"/>
              </a:rPr>
              <a:t>Potential responses could include: intake staff, human resources, data entry staff, referral partners, and researchers.</a:t>
            </a:r>
            <a:endParaRPr lang="en-US" b="0" dirty="0">
              <a:effectLst/>
              <a:latin typeface="+mn-lt"/>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mn-lt"/>
                <a:ea typeface="Calibri" panose="020F0502020204030204" pitchFamily="34" charset="0"/>
                <a:cs typeface="Calibri" panose="020F0502020204030204" pitchFamily="34" charset="0"/>
              </a:rPr>
              <a:t>There may be other primary drivers than those listed on the slide. What might be other primary drivers associated with the SMART aim? </a:t>
            </a:r>
          </a:p>
          <a:p>
            <a:pPr marL="0" marR="0" lvl="0" indent="0">
              <a:lnSpc>
                <a:spcPct val="107000"/>
              </a:lnSpc>
              <a:spcBef>
                <a:spcPts val="0"/>
              </a:spcBef>
              <a:spcAft>
                <a:spcPts val="0"/>
              </a:spcAft>
              <a:buFont typeface="Courier New" panose="02070309020205020404" pitchFamily="49" charset="0"/>
              <a:buNone/>
            </a:pPr>
            <a:r>
              <a:rPr lang="en-US" sz="1200" i="1" kern="1200" dirty="0">
                <a:solidFill>
                  <a:schemeClr val="tx1"/>
                </a:solidFill>
                <a:effectLst/>
                <a:latin typeface="+mn-lt"/>
                <a:ea typeface="+mn-ea"/>
                <a:cs typeface="+mn-cs"/>
              </a:rPr>
              <a:t>Allow time for responses. </a:t>
            </a:r>
            <a:r>
              <a:rPr lang="en-US" b="0" i="1" kern="1200" dirty="0">
                <a:effectLst/>
                <a:latin typeface="+mn-lt"/>
                <a:ea typeface="Calibri" panose="020F0502020204030204" pitchFamily="34" charset="0"/>
                <a:cs typeface="Calibri" panose="020F0502020204030204" pitchFamily="34" charset="0"/>
              </a:rPr>
              <a:t>Potential responses could include: comprehensive data-tracking system, intense early engagement of families, and active involvement of families in the program.</a:t>
            </a:r>
            <a:endParaRPr lang="en-US" b="0" i="1" kern="1200" dirty="0">
              <a:effectLst/>
              <a:latin typeface="+mn-lt"/>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mn-lt"/>
                <a:ea typeface="Calibri" panose="020F0502020204030204" pitchFamily="34" charset="0"/>
                <a:cs typeface="Calibri" panose="020F0502020204030204" pitchFamily="34" charset="0"/>
              </a:rPr>
              <a:t>To ensure</a:t>
            </a:r>
            <a:r>
              <a:rPr lang="en-US" b="0" dirty="0">
                <a:latin typeface="+mn-lt"/>
                <a:ea typeface="Calibri" panose="020F0502020204030204" pitchFamily="34" charset="0"/>
                <a:cs typeface="Calibri" panose="020F0502020204030204" pitchFamily="34" charset="0"/>
              </a:rPr>
              <a:t> that </a:t>
            </a:r>
            <a:r>
              <a:rPr lang="en-US" b="0" dirty="0">
                <a:latin typeface="+mn-lt"/>
              </a:rPr>
              <a:t>change strategies</a:t>
            </a:r>
            <a:r>
              <a:rPr lang="en-US" b="0" dirty="0">
                <a:latin typeface="+mn-lt"/>
                <a:ea typeface="Calibri" panose="020F0502020204030204" pitchFamily="34" charset="0"/>
                <a:cs typeface="Calibri" panose="020F0502020204030204" pitchFamily="34" charset="0"/>
              </a:rPr>
              <a:t> </a:t>
            </a:r>
            <a:r>
              <a:rPr lang="en-US" b="0" kern="1200" dirty="0">
                <a:effectLst/>
                <a:latin typeface="+mn-lt"/>
                <a:ea typeface="Calibri" panose="020F0502020204030204" pitchFamily="34" charset="0"/>
                <a:cs typeface="Calibri" panose="020F0502020204030204" pitchFamily="34" charset="0"/>
              </a:rPr>
              <a:t>are evidence-based or evidence-informed, what steps can you take to identify other </a:t>
            </a:r>
            <a:r>
              <a:rPr lang="en-US" b="0" dirty="0">
                <a:latin typeface="+mn-lt"/>
              </a:rPr>
              <a:t>change strategies</a:t>
            </a:r>
            <a:r>
              <a:rPr lang="en-US" b="0" kern="1200" dirty="0">
                <a:effectLst/>
                <a:latin typeface="+mn-lt"/>
                <a:ea typeface="Calibri" panose="020F0502020204030204" pitchFamily="34" charset="0"/>
                <a:cs typeface="Calibri" panose="020F0502020204030204" pitchFamily="34" charset="0"/>
              </a:rPr>
              <a:t>? </a:t>
            </a:r>
          </a:p>
          <a:p>
            <a:pPr marL="0" marR="0" lvl="0" indent="0">
              <a:lnSpc>
                <a:spcPct val="107000"/>
              </a:lnSpc>
              <a:spcBef>
                <a:spcPts val="0"/>
              </a:spcBef>
              <a:spcAft>
                <a:spcPts val="0"/>
              </a:spcAft>
              <a:buFont typeface="Courier New" panose="02070309020205020404" pitchFamily="49" charset="0"/>
              <a:buNone/>
            </a:pPr>
            <a:r>
              <a:rPr lang="en-US" sz="1200" i="1" kern="1200" dirty="0">
                <a:solidFill>
                  <a:schemeClr val="tx1"/>
                </a:solidFill>
                <a:effectLst/>
                <a:latin typeface="+mn-lt"/>
                <a:ea typeface="+mn-ea"/>
                <a:cs typeface="+mn-cs"/>
              </a:rPr>
              <a:t>Allow time for responses. </a:t>
            </a:r>
            <a:r>
              <a:rPr lang="en-US" b="0" i="1" kern="1200" dirty="0">
                <a:effectLst/>
                <a:latin typeface="+mn-lt"/>
                <a:ea typeface="Calibri" panose="020F0502020204030204" pitchFamily="34" charset="0"/>
                <a:cs typeface="Calibri" panose="020F0502020204030204" pitchFamily="34" charset="0"/>
              </a:rPr>
              <a:t>Potential responses could include: literature search using Google Scholar or other research databases (e.g., EBSCOhost, PubMed), discussing with a university researcher, or reaching out to the state MIECHV lead.</a:t>
            </a:r>
            <a:endParaRPr lang="en-US" b="0" i="1" kern="1200" dirty="0">
              <a:effectLst/>
              <a:latin typeface="+mn-lt"/>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b="0" kern="1200" dirty="0">
                <a:effectLst/>
                <a:latin typeface="+mn-lt"/>
                <a:ea typeface="Calibri" panose="020F0502020204030204" pitchFamily="34" charset="0"/>
                <a:cs typeface="Calibri" panose="020F0502020204030204" pitchFamily="34" charset="0"/>
              </a:rPr>
              <a:t>Last, the list of </a:t>
            </a:r>
            <a:r>
              <a:rPr lang="en-US" b="0" dirty="0">
                <a:latin typeface="+mn-lt"/>
                <a:ea typeface="Calibri" panose="020F0502020204030204" pitchFamily="34" charset="0"/>
                <a:cs typeface="Calibri" panose="020F0502020204030204" pitchFamily="34" charset="0"/>
              </a:rPr>
              <a:t>change strategies </a:t>
            </a:r>
            <a:r>
              <a:rPr lang="en-US" b="0" kern="1200" dirty="0">
                <a:effectLst/>
                <a:latin typeface="+mn-lt"/>
                <a:ea typeface="Calibri" panose="020F0502020204030204" pitchFamily="34" charset="0"/>
                <a:cs typeface="Calibri" panose="020F0502020204030204" pitchFamily="34" charset="0"/>
              </a:rPr>
              <a:t>on this slide is not comprehensive. What other potential </a:t>
            </a:r>
            <a:r>
              <a:rPr lang="en-US" b="0" dirty="0">
                <a:latin typeface="+mn-lt"/>
              </a:rPr>
              <a:t>change strategies </a:t>
            </a:r>
            <a:r>
              <a:rPr lang="en-US" b="0" kern="1200" dirty="0">
                <a:effectLst/>
                <a:latin typeface="+mn-lt"/>
                <a:ea typeface="Calibri" panose="020F0502020204030204" pitchFamily="34" charset="0"/>
                <a:cs typeface="Calibri" panose="020F0502020204030204" pitchFamily="34" charset="0"/>
              </a:rPr>
              <a:t>— evidence-based or not — could be added to this list?</a:t>
            </a:r>
            <a:r>
              <a:rPr lang="en-US" b="0" dirty="0">
                <a:latin typeface="+mn-lt"/>
                <a:ea typeface="Calibri" panose="020F0502020204030204" pitchFamily="34" charset="0"/>
                <a:cs typeface="Calibri" panose="020F0502020204030204" pitchFamily="34" charset="0"/>
              </a:rPr>
              <a:t> </a:t>
            </a:r>
          </a:p>
          <a:p>
            <a:pPr marL="0" marR="0" lvl="0" indent="0">
              <a:lnSpc>
                <a:spcPct val="107000"/>
              </a:lnSpc>
              <a:spcBef>
                <a:spcPts val="0"/>
              </a:spcBef>
              <a:spcAft>
                <a:spcPts val="0"/>
              </a:spcAft>
              <a:buFont typeface="Courier New" panose="02070309020205020404" pitchFamily="49" charset="0"/>
              <a:buNone/>
            </a:pPr>
            <a:r>
              <a:rPr lang="en-US" sz="1200" i="1" kern="1200" dirty="0">
                <a:solidFill>
                  <a:schemeClr val="tx1"/>
                </a:solidFill>
                <a:effectLst/>
                <a:latin typeface="+mn-lt"/>
                <a:ea typeface="+mn-ea"/>
                <a:cs typeface="+mn-cs"/>
              </a:rPr>
              <a:t>Allow time for responses. </a:t>
            </a:r>
            <a:r>
              <a:rPr lang="en-US" b="0" i="1" kern="1200" dirty="0">
                <a:effectLst/>
                <a:latin typeface="+mn-lt"/>
                <a:ea typeface="Calibri" panose="020F0502020204030204" pitchFamily="34" charset="0"/>
                <a:cs typeface="Calibri" panose="020F0502020204030204" pitchFamily="34" charset="0"/>
              </a:rPr>
              <a:t>Potential responses could include: clear policy and protocols for enrollment, streamlined process from referral source to home visiting program, and focused supervision on key points in the home visitor/client relationship (i.e., enrollment, intense early engagement, ongoing retention).</a:t>
            </a:r>
            <a:endParaRPr lang="en-US" b="0" i="1" kern="1200" dirty="0">
              <a:effectLs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68638" indent="-16863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16</a:t>
            </a:fld>
            <a:endParaRPr lang="en-US"/>
          </a:p>
        </p:txBody>
      </p:sp>
    </p:spTree>
    <p:extLst>
      <p:ext uri="{BB962C8B-B14F-4D97-AF65-F5344CB8AC3E}">
        <p14:creationId xmlns:p14="http://schemas.microsoft.com/office/powerpoint/2010/main" val="114878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This slide presents additional drivers and </a:t>
            </a:r>
            <a:r>
              <a:rPr lang="en-US" dirty="0"/>
              <a:t>change strategies</a:t>
            </a:r>
            <a:r>
              <a:rPr lang="en-US" dirty="0">
                <a:latin typeface="Calibri" panose="020F0502020204030204" pitchFamily="34" charset="0"/>
                <a:ea typeface="Calibri" panose="020F0502020204030204" pitchFamily="34" charset="0"/>
                <a:cs typeface="Calibri" panose="020F0502020204030204" pitchFamily="34" charset="0"/>
              </a:rPr>
              <a:t> </a:t>
            </a:r>
            <a:r>
              <a:rPr lang="en-US" kern="1200" dirty="0">
                <a:effectLst/>
                <a:latin typeface="Calibri" panose="020F0502020204030204" pitchFamily="34" charset="0"/>
                <a:ea typeface="Calibri" panose="020F0502020204030204" pitchFamily="34" charset="0"/>
                <a:cs typeface="Calibri" panose="020F0502020204030204" pitchFamily="34" charset="0"/>
              </a:rPr>
              <a:t>identified by HV CoIIN.</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The group recognized that comprehensive data tracking influences the percentage of families who received the expected home visits. To ensure that data are tracked appropriately, home visitors can receive training on policies and procedures for data tracking and management.</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rPr>
              <a:t>The group also identified active involvement of the</a:t>
            </a:r>
            <a:r>
              <a:rPr lang="en-US" kern="1200" baseline="0" dirty="0">
                <a:effectLst/>
                <a:latin typeface="Calibri" panose="020F0502020204030204" pitchFamily="34" charset="0"/>
                <a:ea typeface="Calibri" panose="020F0502020204030204" pitchFamily="34" charset="0"/>
              </a:rPr>
              <a:t> family</a:t>
            </a:r>
            <a:r>
              <a:rPr lang="en-US" kern="1200" dirty="0">
                <a:effectLst/>
                <a:latin typeface="Calibri" panose="020F0502020204030204" pitchFamily="34" charset="0"/>
                <a:ea typeface="Calibri" panose="020F0502020204030204" pitchFamily="34" charset="0"/>
              </a:rPr>
              <a:t> as critical to ensure that families receive the expected number of home visits.</a:t>
            </a:r>
            <a:r>
              <a:rPr lang="en-US" dirty="0">
                <a:latin typeface="Calibri" panose="020F0502020204030204" pitchFamily="34" charset="0"/>
                <a:ea typeface="Calibri" panose="020F0502020204030204" pitchFamily="34" charset="0"/>
              </a:rPr>
              <a:t> </a:t>
            </a:r>
            <a:r>
              <a:rPr lang="en-US" dirty="0"/>
              <a:t>Change strategies</a:t>
            </a:r>
            <a:r>
              <a:rPr lang="en-US" dirty="0">
                <a:latin typeface="Calibri" panose="020F0502020204030204" pitchFamily="34" charset="0"/>
                <a:ea typeface="Calibri" panose="020F0502020204030204" pitchFamily="34" charset="0"/>
              </a:rPr>
              <a:t> </a:t>
            </a:r>
            <a:r>
              <a:rPr lang="en-US" kern="1200" dirty="0">
                <a:effectLst/>
                <a:latin typeface="Calibri" panose="020F0502020204030204" pitchFamily="34" charset="0"/>
                <a:ea typeface="Calibri" panose="020F0502020204030204" pitchFamily="34" charset="0"/>
              </a:rPr>
              <a:t>associated with active family involvement include introducing families to other team members, including parents on policy councils, and parent-led support groups.</a:t>
            </a: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17</a:t>
            </a:fld>
            <a:endParaRPr lang="en-US"/>
          </a:p>
        </p:txBody>
      </p:sp>
    </p:spTree>
    <p:extLst>
      <p:ext uri="{BB962C8B-B14F-4D97-AF65-F5344CB8AC3E}">
        <p14:creationId xmlns:p14="http://schemas.microsoft.com/office/powerpoint/2010/main" val="3627804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we’ll walk through the process of how to use a Key Driver Diagram in your CQI work. </a:t>
            </a:r>
          </a:p>
        </p:txBody>
      </p:sp>
      <p:sp>
        <p:nvSpPr>
          <p:cNvPr id="4" name="Slide Number Placeholder 3"/>
          <p:cNvSpPr>
            <a:spLocks noGrp="1"/>
          </p:cNvSpPr>
          <p:nvPr>
            <p:ph type="sldNum" sz="quarter" idx="10"/>
          </p:nvPr>
        </p:nvSpPr>
        <p:spPr/>
        <p:txBody>
          <a:bodyPr/>
          <a:lstStyle/>
          <a:p>
            <a:fld id="{AED28201-4BBF-455A-9765-CF9869D2B1B3}" type="slidenum">
              <a:rPr lang="en-US" smtClean="0"/>
              <a:t>18</a:t>
            </a:fld>
            <a:endParaRPr lang="en-US"/>
          </a:p>
        </p:txBody>
      </p:sp>
    </p:spTree>
    <p:extLst>
      <p:ext uri="{BB962C8B-B14F-4D97-AF65-F5344CB8AC3E}">
        <p14:creationId xmlns:p14="http://schemas.microsoft.com/office/powerpoint/2010/main" val="333716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some instances, your agency may decide it is best to utilize an existing Key Driver Diagram, for example, those developed by the HV CoIIN. Whether the Key Driver Diagram is developed by your agency or your agency uses an existing Key Driver Diagram for the CQI project, determine whether cultural or local adaptations are needed to fit your specific conditions or context. If adaptations are needed, consider creating a new Key Driver Diagram to reflect them.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 initiate the PDSA process, choose a change strategy from the Key Driver Diagram to test using a PDSA cycle. Use the measure associated with that change strategy and/or primary driver to determine whether progress is made. Teams that are new to CQI should restrict tests to one change strategy. More seasoned CQI teams can test multiple change strategies with multiple team members.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Testing a change strategy involves completing one PDSA cycle (for more information on PDSA cycles, see Module 5). Complete the first three steps in the PDSA cycle. When arriving at the Act stage of the PDSA cycle, determine whether to adopt, adapt, or abandon the change strategy.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the Key Driver Diagram to document the outcome and decisions made. Cross out abandoned change strategies, highlight adopted change strategies, and edit those the team adapts. Write down what worked well. The results of the test can help to document successes and inform other change strategies.</a:t>
            </a:r>
          </a:p>
        </p:txBody>
      </p:sp>
      <p:sp>
        <p:nvSpPr>
          <p:cNvPr id="4" name="Slide Number Placeholder 3"/>
          <p:cNvSpPr>
            <a:spLocks noGrp="1"/>
          </p:cNvSpPr>
          <p:nvPr>
            <p:ph type="sldNum" sz="quarter" idx="10"/>
          </p:nvPr>
        </p:nvSpPr>
        <p:spPr/>
        <p:txBody>
          <a:bodyPr/>
          <a:lstStyle/>
          <a:p>
            <a:fld id="{AED28201-4BBF-455A-9765-CF9869D2B1B3}" type="slidenum">
              <a:rPr lang="en-US" smtClean="0"/>
              <a:t>19</a:t>
            </a:fld>
            <a:endParaRPr lang="en-US"/>
          </a:p>
        </p:txBody>
      </p:sp>
    </p:spTree>
    <p:extLst>
      <p:ext uri="{BB962C8B-B14F-4D97-AF65-F5344CB8AC3E}">
        <p14:creationId xmlns:p14="http://schemas.microsoft.com/office/powerpoint/2010/main" val="15654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the eighth module in a nine-part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session focuses on how to develop key driver diagrams as a tool for CQI planning.</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467908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Ask participants to break into agency teams of four to six per table and pass out the Key Driver Diagram handout. </a:t>
            </a:r>
          </a:p>
          <a:p>
            <a:pPr marL="171450" indent="-171450">
              <a:buFont typeface="Arial" panose="020B0604020202020204" pitchFamily="34" charset="0"/>
              <a:buChar char="•"/>
            </a:pPr>
            <a:r>
              <a:rPr lang="en-US" kern="1200" dirty="0">
                <a:effectLst/>
                <a:latin typeface="+mn-lt"/>
                <a:ea typeface="+mn-ea"/>
                <a:cs typeface="+mn-cs"/>
              </a:rPr>
              <a:t>The purpose of this activity is to work within your team to practice creating a Key Driver Diagram to link the SMART aim with the primary drivers and </a:t>
            </a:r>
            <a:r>
              <a:rPr lang="en-US" dirty="0"/>
              <a:t>change strategies </a:t>
            </a:r>
            <a:r>
              <a:rPr lang="en-US" kern="1200" dirty="0">
                <a:effectLst/>
                <a:latin typeface="+mn-lt"/>
                <a:ea typeface="+mn-ea"/>
                <a:cs typeface="+mn-cs"/>
              </a:rPr>
              <a:t>to test.</a:t>
            </a:r>
            <a:r>
              <a:rPr lang="en-US" dirty="0"/>
              <a:t> </a:t>
            </a:r>
            <a:endParaRPr lang="en-US" kern="1200" dirty="0">
              <a:effectLst/>
              <a:latin typeface="+mn-lt"/>
              <a:ea typeface="+mn-ea"/>
              <a:cs typeface="+mn-cs"/>
            </a:endParaRPr>
          </a:p>
          <a:p>
            <a:pPr marL="171450" indent="-171450">
              <a:buFont typeface="Arial" panose="020B0604020202020204" pitchFamily="34" charset="0"/>
              <a:buChar char="•"/>
            </a:pPr>
            <a:r>
              <a:rPr lang="en-US" kern="1200" dirty="0">
                <a:effectLst/>
                <a:latin typeface="+mn-lt"/>
                <a:ea typeface="+mn-ea"/>
                <a:cs typeface="+mn-cs"/>
              </a:rPr>
              <a:t>Use the three steps listed on the slide to guide the Key Driver Diagram process. </a:t>
            </a:r>
          </a:p>
          <a:p>
            <a:pPr marL="628650" lvl="1" indent="-171450">
              <a:buFont typeface="Courier New" panose="02070309020205020404" pitchFamily="49" charset="0"/>
              <a:buChar char="o"/>
            </a:pPr>
            <a:r>
              <a:rPr lang="en-US" kern="1200" dirty="0">
                <a:effectLst/>
                <a:latin typeface="+mn-lt"/>
                <a:ea typeface="+mn-ea"/>
                <a:cs typeface="+mn-cs"/>
              </a:rPr>
              <a:t>Start by identifying the CQI team’s SMART aim (this may already be identified, or the team may need to create it). List the SMART aim in the left column of the diagram worksheet. </a:t>
            </a:r>
          </a:p>
          <a:p>
            <a:pPr marL="628650" lvl="1" indent="-171450">
              <a:buFont typeface="Courier New" panose="02070309020205020404" pitchFamily="49" charset="0"/>
              <a:buChar char="o"/>
            </a:pPr>
            <a:r>
              <a:rPr lang="en-US" kern="1200" dirty="0">
                <a:effectLst/>
                <a:latin typeface="+mn-lt"/>
                <a:ea typeface="+mn-ea"/>
                <a:cs typeface="+mn-cs"/>
              </a:rPr>
              <a:t>Identify two to five primary drivers that influence whether the SMART aim is achieved. </a:t>
            </a:r>
            <a:r>
              <a:rPr lang="en-US" dirty="0"/>
              <a:t>Place these in the middle column. </a:t>
            </a:r>
          </a:p>
          <a:p>
            <a:pPr marL="628650" lvl="1" indent="-171450">
              <a:buFont typeface="Courier New" panose="02070309020205020404" pitchFamily="49" charset="0"/>
              <a:buChar char="o"/>
            </a:pPr>
            <a:r>
              <a:rPr lang="en-US" kern="1200" dirty="0">
                <a:effectLst/>
                <a:latin typeface="+mn-lt"/>
                <a:ea typeface="+mn-ea"/>
                <a:cs typeface="+mn-cs"/>
              </a:rPr>
              <a:t>Finally, identify potential evidence-based or evidence-informed </a:t>
            </a:r>
            <a:r>
              <a:rPr lang="en-US" dirty="0"/>
              <a:t>change strategies </a:t>
            </a:r>
            <a:r>
              <a:rPr lang="en-US" kern="1200" dirty="0">
                <a:effectLst/>
                <a:latin typeface="+mn-lt"/>
                <a:ea typeface="+mn-ea"/>
                <a:cs typeface="+mn-cs"/>
              </a:rPr>
              <a:t>to link to each primary driver,</a:t>
            </a:r>
            <a:r>
              <a:rPr lang="en-US" dirty="0"/>
              <a:t> and place these in the right column</a:t>
            </a:r>
            <a:r>
              <a:rPr lang="en-US" kern="1200" dirty="0">
                <a:effectLst/>
                <a:latin typeface="+mn-lt"/>
                <a:ea typeface="+mn-ea"/>
                <a:cs typeface="+mn-cs"/>
              </a:rPr>
              <a:t>.</a:t>
            </a:r>
            <a:r>
              <a:rPr lang="en-US" dirty="0"/>
              <a:t> </a:t>
            </a:r>
          </a:p>
          <a:p>
            <a:pPr marL="171450" lvl="0" indent="-171450">
              <a:buFont typeface="Arial" panose="020B0604020202020204" pitchFamily="34" charset="0"/>
              <a:buChar char="•"/>
            </a:pPr>
            <a:r>
              <a:rPr lang="en-US" i="0" kern="1200" dirty="0">
                <a:effectLst/>
                <a:latin typeface="+mn-lt"/>
                <a:ea typeface="+mn-ea"/>
                <a:cs typeface="+mn-cs"/>
              </a:rPr>
              <a:t>Remember the best practices for creating Key Driver Diagrams: use subject matter experts to identify potential change strategies, use neutral language for key drivers, and select evidence-based change strategies where possible. </a:t>
            </a:r>
          </a:p>
          <a:p>
            <a:pPr marL="171450" lvl="0" indent="-171450">
              <a:buFont typeface="Arial" panose="020B0604020202020204" pitchFamily="34" charset="0"/>
              <a:buChar char="•"/>
            </a:pPr>
            <a:r>
              <a:rPr lang="en-US" i="0" kern="1200" dirty="0">
                <a:effectLst/>
                <a:latin typeface="+mn-lt"/>
                <a:ea typeface="+mn-ea"/>
                <a:cs typeface="+mn-cs"/>
              </a:rPr>
              <a:t>After completing the Key Driver Diagram, consider which</a:t>
            </a:r>
            <a:r>
              <a:rPr lang="en-US" dirty="0"/>
              <a:t> change strategy </a:t>
            </a:r>
            <a:r>
              <a:rPr lang="en-US" i="0" kern="1200" dirty="0">
                <a:effectLst/>
                <a:latin typeface="+mn-lt"/>
                <a:ea typeface="+mn-ea"/>
                <a:cs typeface="+mn-cs"/>
              </a:rPr>
              <a:t>the team would like to test through a PDSA cycle and describe the rationale for choosing the </a:t>
            </a:r>
            <a:r>
              <a:rPr lang="en-US" dirty="0"/>
              <a:t>change strategy</a:t>
            </a:r>
            <a:r>
              <a:rPr lang="en-US" i="0" kern="1200" dirty="0">
                <a:effectLst/>
                <a:latin typeface="+mn-lt"/>
                <a:ea typeface="+mn-ea"/>
                <a:cs typeface="+mn-cs"/>
              </a:rPr>
              <a:t>.</a:t>
            </a:r>
          </a:p>
          <a:p>
            <a:pPr marL="171450" lvl="0" indent="-171450">
              <a:buFont typeface="Arial" panose="020B0604020202020204" pitchFamily="34" charset="0"/>
              <a:buChar char="•"/>
            </a:pPr>
            <a:r>
              <a:rPr lang="en-US" i="0" kern="1200" dirty="0">
                <a:effectLst/>
                <a:latin typeface="+mn-lt"/>
                <a:ea typeface="+mn-ea"/>
                <a:cs typeface="+mn-cs"/>
              </a:rPr>
              <a:t>We’ll come back together in 15 minutes. </a:t>
            </a:r>
            <a:endParaRPr lang="en-US" i="0" dirty="0"/>
          </a:p>
        </p:txBody>
      </p:sp>
      <p:sp>
        <p:nvSpPr>
          <p:cNvPr id="4" name="Slide Number Placeholder 3"/>
          <p:cNvSpPr>
            <a:spLocks noGrp="1"/>
          </p:cNvSpPr>
          <p:nvPr>
            <p:ph type="sldNum" sz="quarter" idx="10"/>
          </p:nvPr>
        </p:nvSpPr>
        <p:spPr/>
        <p:txBody>
          <a:bodyPr/>
          <a:lstStyle/>
          <a:p>
            <a:fld id="{AED28201-4BBF-455A-9765-CF9869D2B1B3}" type="slidenum">
              <a:rPr lang="en-US" smtClean="0"/>
              <a:t>20</a:t>
            </a:fld>
            <a:endParaRPr lang="en-US"/>
          </a:p>
        </p:txBody>
      </p:sp>
    </p:spTree>
    <p:extLst>
      <p:ext uri="{BB962C8B-B14F-4D97-AF65-F5344CB8AC3E}">
        <p14:creationId xmlns:p14="http://schemas.microsoft.com/office/powerpoint/2010/main" val="2928915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kern="1200" dirty="0">
                <a:effectLst/>
                <a:latin typeface="+mn-lt"/>
                <a:ea typeface="+mn-ea"/>
                <a:cs typeface="+mn-cs"/>
              </a:rPr>
              <a:t>Bring the groups back together and lead the group through a debrief session using the following questions: </a:t>
            </a:r>
          </a:p>
          <a:p>
            <a:pPr marL="171450" lvl="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Which subject matter experts could teams include in the development of the Key Driver Diagram?</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resources could teams use to research evidence-based change strategies?</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was the most challenging part of developing the Key Driver Diagram?</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Which change strategy will the team test? Provide a rationale for how the change strategy will influence the outcome. </a:t>
            </a:r>
            <a:endParaRPr lang="en-US" i="1" kern="1200" dirty="0">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21</a:t>
            </a:fld>
            <a:endParaRPr lang="en-US"/>
          </a:p>
        </p:txBody>
      </p:sp>
    </p:spTree>
    <p:extLst>
      <p:ext uri="{BB962C8B-B14F-4D97-AF65-F5344CB8AC3E}">
        <p14:creationId xmlns:p14="http://schemas.microsoft.com/office/powerpoint/2010/main" val="288977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Keep</a:t>
            </a:r>
            <a:r>
              <a:rPr lang="en-US" i="0" baseline="0" dirty="0"/>
              <a:t> these key tips in mind while using Key Driver Diagrams during CQI projects: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kern="1200" dirty="0">
                <a:effectLst/>
                <a:latin typeface="Calibri" panose="020F0502020204030204" pitchFamily="34" charset="0"/>
                <a:ea typeface="Calibri" panose="020F0502020204030204" pitchFamily="34" charset="0"/>
                <a:cs typeface="Calibri" panose="020F0502020204030204" pitchFamily="34" charset="0"/>
              </a:rPr>
              <a:t>Key Driver Diagrams provide a visual representation of the change</a:t>
            </a:r>
            <a:r>
              <a:rPr lang="en-US" kern="1200" baseline="0" dirty="0">
                <a:effectLst/>
                <a:latin typeface="Calibri" panose="020F0502020204030204" pitchFamily="34" charset="0"/>
                <a:ea typeface="Calibri" panose="020F0502020204030204" pitchFamily="34" charset="0"/>
                <a:cs typeface="Calibri" panose="020F0502020204030204" pitchFamily="34" charset="0"/>
              </a:rPr>
              <a:t> strategy</a:t>
            </a:r>
            <a:r>
              <a:rPr lang="en-US" kern="1200" dirty="0">
                <a:effectLst/>
                <a:latin typeface="Calibri" panose="020F0502020204030204" pitchFamily="34" charset="0"/>
                <a:ea typeface="Calibri" panose="020F0502020204030204" pitchFamily="34" charset="0"/>
                <a:cs typeface="Calibri" panose="020F0502020204030204" pitchFamily="34" charset="0"/>
              </a:rPr>
              <a:t>, connecting </a:t>
            </a:r>
            <a:r>
              <a:rPr lang="en-US" dirty="0">
                <a:latin typeface="Calibri" panose="020F0502020204030204" pitchFamily="34" charset="0"/>
                <a:ea typeface="Calibri" panose="020F0502020204030204" pitchFamily="34" charset="0"/>
                <a:cs typeface="Calibri" panose="020F0502020204030204" pitchFamily="34" charset="0"/>
              </a:rPr>
              <a:t>change strategies </a:t>
            </a:r>
            <a:r>
              <a:rPr lang="en-US" kern="1200" dirty="0">
                <a:effectLst/>
                <a:latin typeface="Calibri" panose="020F0502020204030204" pitchFamily="34" charset="0"/>
                <a:ea typeface="Calibri" panose="020F0502020204030204" pitchFamily="34" charset="0"/>
                <a:cs typeface="Calibri" panose="020F0502020204030204" pitchFamily="34" charset="0"/>
              </a:rPr>
              <a:t>to drivers to aims.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kern="1200" dirty="0">
                <a:effectLst/>
                <a:latin typeface="Calibri" panose="020F0502020204030204" pitchFamily="34" charset="0"/>
                <a:ea typeface="Calibri" panose="020F0502020204030204" pitchFamily="34" charset="0"/>
                <a:cs typeface="Calibri" panose="020F0502020204030204" pitchFamily="34" charset="0"/>
              </a:rPr>
              <a:t>Remember the best practices for creating </a:t>
            </a:r>
            <a:r>
              <a:rPr lang="en-US" kern="1200" baseline="0" dirty="0">
                <a:effectLst/>
                <a:latin typeface="Calibri" panose="020F0502020204030204" pitchFamily="34" charset="0"/>
                <a:ea typeface="Calibri" panose="020F0502020204030204" pitchFamily="34" charset="0"/>
                <a:cs typeface="Calibri" panose="020F0502020204030204" pitchFamily="34" charset="0"/>
              </a:rPr>
              <a:t>Key Driver Diagrams </a:t>
            </a:r>
            <a:r>
              <a:rPr lang="en-US" sz="1200" kern="1200" dirty="0">
                <a:solidFill>
                  <a:schemeClr val="tx1"/>
                </a:solidFill>
                <a:effectLst/>
                <a:latin typeface="+mn-lt"/>
                <a:ea typeface="+mn-ea"/>
                <a:cs typeface="+mn-cs"/>
              </a:rPr>
              <a:t>— </a:t>
            </a:r>
            <a:r>
              <a:rPr lang="en-US" kern="1200" baseline="0" dirty="0">
                <a:effectLst/>
                <a:latin typeface="Calibri" panose="020F0502020204030204" pitchFamily="34" charset="0"/>
                <a:ea typeface="Calibri" panose="020F0502020204030204" pitchFamily="34" charset="0"/>
                <a:cs typeface="Calibri" panose="020F0502020204030204" pitchFamily="34" charset="0"/>
              </a:rPr>
              <a:t>change strategies should be based on evidence and link to a driver. Drivers should use neutral language and link to the aim. </a:t>
            </a:r>
            <a:endParaRPr lang="en-US" kern="1200" dirty="0">
              <a:effectLst/>
              <a:latin typeface="Calibri" panose="020F0502020204030204" pitchFamily="34" charset="0"/>
              <a:ea typeface="Calibri" panose="020F0502020204030204" pitchFamily="34" charset="0"/>
              <a:cs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i="0" kern="1200" baseline="0" dirty="0">
                <a:effectLst/>
                <a:latin typeface="Calibri" panose="020F0502020204030204" pitchFamily="34" charset="0"/>
              </a:rPr>
              <a:t>Key Driver Diagrams are used throughout the PDSA process, and are especially helpful during the Plan phase. </a:t>
            </a:r>
            <a:endParaRPr lang="en-US" i="0"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22</a:t>
            </a:fld>
            <a:endParaRPr lang="en-US" dirty="0"/>
          </a:p>
        </p:txBody>
      </p:sp>
    </p:spTree>
    <p:extLst>
      <p:ext uri="{BB962C8B-B14F-4D97-AF65-F5344CB8AC3E}">
        <p14:creationId xmlns:p14="http://schemas.microsoft.com/office/powerpoint/2010/main" val="193812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23</a:t>
            </a:fld>
            <a:endParaRPr lang="en-US"/>
          </a:p>
        </p:txBody>
      </p:sp>
    </p:spTree>
    <p:extLst>
      <p:ext uri="{BB962C8B-B14F-4D97-AF65-F5344CB8AC3E}">
        <p14:creationId xmlns:p14="http://schemas.microsoft.com/office/powerpoint/2010/main" val="349455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D28201-4BBF-455A-9765-CF9869D2B1B3}" type="slidenum">
              <a:rPr lang="en-US" smtClean="0"/>
              <a:t>24</a:t>
            </a:fld>
            <a:endParaRPr lang="en-US"/>
          </a:p>
        </p:txBody>
      </p:sp>
    </p:spTree>
    <p:extLst>
      <p:ext uri="{BB962C8B-B14F-4D97-AF65-F5344CB8AC3E}">
        <p14:creationId xmlns:p14="http://schemas.microsoft.com/office/powerpoint/2010/main" val="113424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60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The learning objectives for this module are for participants to be able to: </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sz="1200" kern="1200" dirty="0">
                <a:effectLst/>
                <a:latin typeface="Calibri" panose="020F0502020204030204" pitchFamily="34" charset="0"/>
                <a:ea typeface="Calibri" panose="020F0502020204030204" pitchFamily="34" charset="0"/>
                <a:cs typeface="Calibri" panose="020F0502020204030204" pitchFamily="34" charset="0"/>
              </a:rPr>
              <a:t>Describe Key Driver Diagrams</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sz="1200" kern="1200" dirty="0">
                <a:effectLst/>
                <a:latin typeface="Calibri" panose="020F0502020204030204" pitchFamily="34" charset="0"/>
                <a:ea typeface="Calibri" panose="020F0502020204030204" pitchFamily="34" charset="0"/>
                <a:cs typeface="Calibri" panose="020F0502020204030204" pitchFamily="34" charset="0"/>
              </a:rPr>
              <a:t>Explain how Key Driver Diagrams are used in CQI</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sz="1200" kern="1200" dirty="0">
                <a:effectLst/>
                <a:latin typeface="Calibri" panose="020F0502020204030204" pitchFamily="34" charset="0"/>
                <a:ea typeface="Calibri" panose="020F0502020204030204" pitchFamily="34" charset="0"/>
                <a:cs typeface="Calibri" panose="020F0502020204030204" pitchFamily="34" charset="0"/>
              </a:rPr>
              <a:t>Create Key Driver Diagrams</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600"/>
              </a:spcAft>
              <a:buFont typeface="Courier New" panose="02070309020205020404" pitchFamily="49" charset="0"/>
              <a:buChar char="o"/>
            </a:pPr>
            <a:r>
              <a:rPr lang="en-US" sz="1200" kern="1200" dirty="0">
                <a:effectLst/>
                <a:latin typeface="Calibri" panose="020F0502020204030204" pitchFamily="34" charset="0"/>
                <a:ea typeface="Calibri" panose="020F0502020204030204" pitchFamily="34" charset="0"/>
              </a:rPr>
              <a:t>Use Key Driver Diagrams in CQI.</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254802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let’s define key driver diagrams. </a:t>
            </a:r>
          </a:p>
        </p:txBody>
      </p:sp>
      <p:sp>
        <p:nvSpPr>
          <p:cNvPr id="4" name="Slide Number Placeholder 3"/>
          <p:cNvSpPr>
            <a:spLocks noGrp="1"/>
          </p:cNvSpPr>
          <p:nvPr>
            <p:ph type="sldNum" sz="quarter" idx="10"/>
          </p:nvPr>
        </p:nvSpPr>
        <p:spPr/>
        <p:txBody>
          <a:bodyPr/>
          <a:lstStyle/>
          <a:p>
            <a:fld id="{AED28201-4BBF-455A-9765-CF9869D2B1B3}" type="slidenum">
              <a:rPr lang="en-US" smtClean="0"/>
              <a:t>4</a:t>
            </a:fld>
            <a:endParaRPr lang="en-US"/>
          </a:p>
        </p:txBody>
      </p:sp>
    </p:spTree>
    <p:extLst>
      <p:ext uri="{BB962C8B-B14F-4D97-AF65-F5344CB8AC3E}">
        <p14:creationId xmlns:p14="http://schemas.microsoft.com/office/powerpoint/2010/main" val="62721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Key Driver Diagrams provide a visual representation of the theory of change, connecting </a:t>
            </a:r>
            <a:r>
              <a:rPr lang="en-US" dirty="0">
                <a:latin typeface="Calibri" panose="020F0502020204030204" pitchFamily="34" charset="0"/>
                <a:ea typeface="Calibri" panose="020F0502020204030204" pitchFamily="34" charset="0"/>
                <a:cs typeface="Calibri" panose="020F0502020204030204" pitchFamily="34" charset="0"/>
              </a:rPr>
              <a:t>change strategies </a:t>
            </a:r>
            <a:r>
              <a:rPr lang="en-US" kern="1200" dirty="0">
                <a:effectLst/>
                <a:latin typeface="Calibri" panose="020F0502020204030204" pitchFamily="34" charset="0"/>
                <a:ea typeface="Calibri" panose="020F0502020204030204" pitchFamily="34" charset="0"/>
                <a:cs typeface="Calibri" panose="020F0502020204030204" pitchFamily="34" charset="0"/>
              </a:rPr>
              <a:t>to drivers to aims. The Key Driver Diagram framework is depicted on this slide.</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600"/>
              </a:spcAft>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This module covers three sections of a Key Driver Diagram: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The SMART aim or outcome</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Primary drivers</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Courier New" panose="02070309020205020404" pitchFamily="49" charset="0"/>
              <a:buChar char="o"/>
            </a:pPr>
            <a:r>
              <a:rPr lang="en-US" dirty="0"/>
              <a:t>Change strategy</a:t>
            </a: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5</a:t>
            </a:fld>
            <a:endParaRPr lang="en-US"/>
          </a:p>
        </p:txBody>
      </p:sp>
    </p:spTree>
    <p:extLst>
      <p:ext uri="{BB962C8B-B14F-4D97-AF65-F5344CB8AC3E}">
        <p14:creationId xmlns:p14="http://schemas.microsoft.com/office/powerpoint/2010/main" val="52807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rPr>
              <a:t>The desired outcome, typically shown in the left section of the slide, is represented by the CQI project’s SMART aim. This is what the CQI team hopes to improve. </a:t>
            </a: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6</a:t>
            </a:fld>
            <a:endParaRPr lang="en-US"/>
          </a:p>
        </p:txBody>
      </p:sp>
    </p:spTree>
    <p:extLst>
      <p:ext uri="{BB962C8B-B14F-4D97-AF65-F5344CB8AC3E}">
        <p14:creationId xmlns:p14="http://schemas.microsoft.com/office/powerpoint/2010/main" val="127574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The middle section of the Key Driver Diagram captures primary drivers. Thinking about the Key Driver Diagram as a causal pathway, primary drivers are factors that contribute to the outcome of the SMART aim. </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Ultimately, drivers are the factors that the CQI team hopes to change in order to achieve the aim. CQI teams often develop measures to determine progress toward the identified aim based on the drivers included in the Key Driver Diagram.</a:t>
            </a:r>
            <a:endParaRPr lang="en-US" sz="11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rPr>
              <a:t>As teams develop the Key Driver Diagram, it’s important to limit the number of primary drivers included. A reasonable number of drivers would be between two to five. </a:t>
            </a: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7</a:t>
            </a:fld>
            <a:endParaRPr lang="en-US"/>
          </a:p>
        </p:txBody>
      </p:sp>
    </p:spTree>
    <p:extLst>
      <p:ext uri="{BB962C8B-B14F-4D97-AF65-F5344CB8AC3E}">
        <p14:creationId xmlns:p14="http://schemas.microsoft.com/office/powerpoint/2010/main" val="381798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effectLst/>
                <a:latin typeface="Calibri" panose="020F0502020204030204" pitchFamily="34" charset="0"/>
                <a:ea typeface="Calibri" panose="020F0502020204030204" pitchFamily="34" charset="0"/>
              </a:rPr>
              <a:t>The right section of the diagram is for </a:t>
            </a:r>
            <a:r>
              <a:rPr lang="en-US" dirty="0">
                <a:latin typeface="Calibri" panose="020F0502020204030204" pitchFamily="34" charset="0"/>
                <a:ea typeface="Calibri" panose="020F0502020204030204" pitchFamily="34" charset="0"/>
              </a:rPr>
              <a:t>change strategies</a:t>
            </a:r>
            <a:r>
              <a:rPr lang="en-US" kern="1200" dirty="0">
                <a:effectLst/>
                <a:latin typeface="Calibri" panose="020F0502020204030204" pitchFamily="34" charset="0"/>
                <a:ea typeface="Calibri" panose="020F0502020204030204" pitchFamily="34" charset="0"/>
              </a:rPr>
              <a:t>, which are the activities that CQI teams test to address the primary drivers. </a:t>
            </a:r>
            <a:r>
              <a:rPr lang="en-US" dirty="0">
                <a:latin typeface="Calibri" panose="020F0502020204030204" pitchFamily="34" charset="0"/>
                <a:ea typeface="Calibri" panose="020F0502020204030204" pitchFamily="34" charset="0"/>
              </a:rPr>
              <a:t>Change strategies are also known as interventions, innovations, change ideas, or tests of change.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rPr>
              <a:t>To</a:t>
            </a:r>
            <a:r>
              <a:rPr lang="en-US" kern="1200" dirty="0">
                <a:effectLst/>
                <a:latin typeface="Calibri" panose="020F0502020204030204" pitchFamily="34" charset="0"/>
                <a:ea typeface="Calibri" panose="020F0502020204030204" pitchFamily="34" charset="0"/>
              </a:rPr>
              <a:t> the extent possible,</a:t>
            </a:r>
            <a:r>
              <a:rPr lang="en-US" dirty="0">
                <a:latin typeface="Calibri" panose="020F0502020204030204" pitchFamily="34" charset="0"/>
                <a:ea typeface="Calibri" panose="020F0502020204030204" pitchFamily="34" charset="0"/>
              </a:rPr>
              <a:t> change strategies </a:t>
            </a:r>
            <a:r>
              <a:rPr lang="en-US" kern="1200" dirty="0">
                <a:effectLst/>
                <a:latin typeface="Calibri" panose="020F0502020204030204" pitchFamily="34" charset="0"/>
                <a:ea typeface="Calibri" panose="020F0502020204030204" pitchFamily="34" charset="0"/>
              </a:rPr>
              <a:t>should be based on evidence to increase the likelihood that the </a:t>
            </a:r>
            <a:r>
              <a:rPr lang="en-US" dirty="0"/>
              <a:t>change strategies</a:t>
            </a:r>
            <a:r>
              <a:rPr lang="en-US" dirty="0">
                <a:latin typeface="Calibri" panose="020F0502020204030204" pitchFamily="34" charset="0"/>
                <a:ea typeface="Calibri" panose="020F0502020204030204" pitchFamily="34" charset="0"/>
              </a:rPr>
              <a:t> </a:t>
            </a:r>
            <a:r>
              <a:rPr lang="en-US" kern="1200" dirty="0">
                <a:effectLst/>
                <a:latin typeface="Calibri" panose="020F0502020204030204" pitchFamily="34" charset="0"/>
                <a:ea typeface="Calibri" panose="020F0502020204030204" pitchFamily="34" charset="0"/>
              </a:rPr>
              <a:t>will positively influence the drivers.</a:t>
            </a:r>
            <a:r>
              <a:rPr lang="en-US" dirty="0">
                <a:latin typeface="Calibri" panose="020F0502020204030204" pitchFamily="34" charset="0"/>
                <a:ea typeface="Calibri" panose="020F0502020204030204" pitchFamily="34" charset="0"/>
              </a:rPr>
              <a:t> </a:t>
            </a: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8</a:t>
            </a:fld>
            <a:endParaRPr lang="en-US"/>
          </a:p>
        </p:txBody>
      </p:sp>
    </p:spTree>
    <p:extLst>
      <p:ext uri="{BB962C8B-B14F-4D97-AF65-F5344CB8AC3E}">
        <p14:creationId xmlns:p14="http://schemas.microsoft.com/office/powerpoint/2010/main" val="297178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This slide presents an example of a completed Key Driver Diagram. This diagram focuses on family engagement and was developed by the Home Visiting Collaborative Improvement and Innovation Network, also known as HV CoIIN. While this slide does not show the entire family engagement Key Driver Diagram developed by HV CoIIN, it includes multiple drivers and associated</a:t>
            </a:r>
            <a:r>
              <a:rPr lang="en-US" dirty="0">
                <a:latin typeface="Calibri" panose="020F0502020204030204" pitchFamily="34" charset="0"/>
                <a:ea typeface="Calibri" panose="020F0502020204030204" pitchFamily="34" charset="0"/>
                <a:cs typeface="Calibri" panose="020F0502020204030204" pitchFamily="34" charset="0"/>
              </a:rPr>
              <a:t> change strategies</a:t>
            </a:r>
            <a:r>
              <a:rPr lang="en-US" kern="1200" dirty="0">
                <a:effectLst/>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Times New Roman" panose="02020603050405020304" pitchFamily="18" charset="0"/>
              </a:rPr>
              <a:t>For this Key Driver Diagram, the </a:t>
            </a:r>
            <a:r>
              <a:rPr lang="en-US" kern="1200" dirty="0">
                <a:effectLst/>
                <a:latin typeface="Calibri" panose="020F0502020204030204" pitchFamily="34" charset="0"/>
                <a:ea typeface="Calibri" panose="020F0502020204030204" pitchFamily="34" charset="0"/>
                <a:cs typeface="Calibri" panose="020F0502020204030204" pitchFamily="34" charset="0"/>
              </a:rPr>
              <a:t>HV CoIIN developed a SMART aim that 85 percent of families receive expected home visits by 6 months into the fiscal</a:t>
            </a:r>
            <a:r>
              <a:rPr lang="en-US" kern="1200" baseline="0" dirty="0">
                <a:effectLst/>
                <a:latin typeface="Calibri" panose="020F0502020204030204" pitchFamily="34" charset="0"/>
                <a:ea typeface="Calibri" panose="020F0502020204030204" pitchFamily="34" charset="0"/>
                <a:cs typeface="Calibri" panose="020F0502020204030204" pitchFamily="34" charset="0"/>
              </a:rPr>
              <a:t> year</a:t>
            </a:r>
            <a:r>
              <a:rPr lang="en-US" kern="1200" dirty="0">
                <a:effectLst/>
                <a:latin typeface="Calibri" panose="020F0502020204030204" pitchFamily="34" charset="0"/>
                <a:ea typeface="Calibri" panose="020F0502020204030204" pitchFamily="34" charset="0"/>
                <a:cs typeface="Calibri" panose="020F0502020204030204" pitchFamily="34" charset="0"/>
              </a:rPr>
              <a:t>.</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cs typeface="Calibri" panose="020F0502020204030204" pitchFamily="34" charset="0"/>
              </a:rPr>
              <a:t>Next, the group brainstormed the set of key drivers that influenced the aim. Two of the drivers are:</a:t>
            </a:r>
          </a:p>
          <a:p>
            <a:pPr marL="628650" lvl="1" indent="-171450">
              <a:lnSpc>
                <a:spcPct val="107000"/>
              </a:lnSpc>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A skilled and competent workforce, and </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Prompt and appropriate enrollment of eligible families</a:t>
            </a:r>
            <a:endParaRPr lang="en-US" kern="12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buFont typeface="Courier New" panose="02070309020205020404" pitchFamily="49" charset="0"/>
              <a:buChar char="o"/>
            </a:pPr>
            <a:r>
              <a:rPr lang="en-US" kern="1200" dirty="0">
                <a:effectLst/>
                <a:latin typeface="Calibri" panose="020F0502020204030204" pitchFamily="34" charset="0"/>
                <a:ea typeface="Calibri" panose="020F0502020204030204" pitchFamily="34" charset="0"/>
                <a:cs typeface="Calibri" panose="020F0502020204030204" pitchFamily="34" charset="0"/>
              </a:rPr>
              <a:t>These two drivers influence whether families receive the expected number of home visits. Other factors, such as the way staff enroll eligible families, may also affect whether the family receives the expected number of visits.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While the drivers may be considered vague, it allows for multiple changes strategies to have an influence on the driver. The group defined the drivers more clearly when discussing their change strategy. For example, "prompt and appropriate" enrollment was defined and used to develop and write the policy and protocols. </a:t>
            </a:r>
          </a:p>
          <a:p>
            <a:pPr marL="171450" lvl="0" indent="-171450">
              <a:lnSpc>
                <a:spcPct val="107000"/>
              </a:lnSpc>
              <a:buFont typeface="Arial" panose="020B0604020202020204" pitchFamily="34" charset="0"/>
              <a:buChar char="•"/>
            </a:pPr>
            <a:r>
              <a:rPr lang="en-US" kern="1200" dirty="0">
                <a:effectLst/>
                <a:latin typeface="Calibri" panose="020F0502020204030204" pitchFamily="34" charset="0"/>
                <a:ea typeface="Calibri" panose="020F0502020204030204" pitchFamily="34" charset="0"/>
              </a:rPr>
              <a:t>Finally, the </a:t>
            </a:r>
            <a:r>
              <a:rPr lang="en-US" dirty="0">
                <a:latin typeface="Calibri" panose="020F0502020204030204" pitchFamily="34" charset="0"/>
                <a:ea typeface="Calibri" panose="020F0502020204030204" pitchFamily="34" charset="0"/>
              </a:rPr>
              <a:t>change strategies </a:t>
            </a:r>
            <a:r>
              <a:rPr lang="en-US" kern="1200" dirty="0">
                <a:effectLst/>
                <a:latin typeface="Calibri" panose="020F0502020204030204" pitchFamily="34" charset="0"/>
                <a:ea typeface="Calibri" panose="020F0502020204030204" pitchFamily="34" charset="0"/>
              </a:rPr>
              <a:t>included here provided options for </a:t>
            </a:r>
            <a:r>
              <a:rPr lang="en-US" u="none" kern="1200" dirty="0">
                <a:effectLst/>
                <a:latin typeface="Calibri" panose="020F0502020204030204" pitchFamily="34" charset="0"/>
                <a:ea typeface="Calibri" panose="020F0502020204030204" pitchFamily="34" charset="0"/>
              </a:rPr>
              <a:t>how</a:t>
            </a:r>
            <a:r>
              <a:rPr lang="en-US" kern="1200" dirty="0">
                <a:effectLst/>
                <a:latin typeface="Calibri" panose="020F0502020204030204" pitchFamily="34" charset="0"/>
                <a:ea typeface="Calibri" panose="020F0502020204030204" pitchFamily="34" charset="0"/>
              </a:rPr>
              <a:t> CQI teams involved in the HV CoIIN could address the drivers. These change strategies were tested as part of PDSA cycles.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68638" indent="-16863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9</a:t>
            </a:fld>
            <a:endParaRPr lang="en-US"/>
          </a:p>
        </p:txBody>
      </p:sp>
    </p:spTree>
    <p:extLst>
      <p:ext uri="{BB962C8B-B14F-4D97-AF65-F5344CB8AC3E}">
        <p14:creationId xmlns:p14="http://schemas.microsoft.com/office/powerpoint/2010/main" val="18468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cxnSp>
        <p:nvCxnSpPr>
          <p:cNvPr id="8" name="Straight Connector 7"/>
          <p:cNvCxnSpPr/>
          <p:nvPr/>
        </p:nvCxnSpPr>
        <p:spPr>
          <a:xfrm>
            <a:off x="391064" y="3067562"/>
            <a:ext cx="41148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8A14CFF2-AEA0-4BC9-82C4-39AD730C3473}"/>
              </a:ext>
            </a:extLst>
          </p:cNvPr>
          <p:cNvSpPr txBox="1">
            <a:spLocks/>
          </p:cNvSpPr>
          <p:nvPr/>
        </p:nvSpPr>
        <p:spPr>
          <a:xfrm>
            <a:off x="391063" y="1"/>
            <a:ext cx="8452147" cy="32997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a:lstStyle>
          <a:p>
            <a:pPr>
              <a:spcBef>
                <a:spcPts val="1400"/>
              </a:spcBef>
            </a:pPr>
            <a:r>
              <a:rPr lang="en-US" b="1"/>
              <a:t>Continuous Quality Improvement Toolkit</a:t>
            </a:r>
            <a:br>
              <a:rPr lang="en-US" b="1"/>
            </a:br>
            <a:br>
              <a:rPr lang="en-US" sz="900" b="1"/>
            </a:br>
            <a:r>
              <a:rPr lang="en-US" sz="3200"/>
              <a:t>A Resource for Maternal, Infant, and Early Childhood Home Visiting Program Awardees</a:t>
            </a:r>
            <a:endParaRPr lang="en-US" sz="3200" dirty="0"/>
          </a:p>
        </p:txBody>
      </p:sp>
      <p:sp>
        <p:nvSpPr>
          <p:cNvPr id="10" name="TextBox 9">
            <a:extLst>
              <a:ext uri="{FF2B5EF4-FFF2-40B4-BE49-F238E27FC236}">
                <a16:creationId xmlns:a16="http://schemas.microsoft.com/office/drawing/2014/main" id="{445AF6AD-F96F-4037-86AF-26D5AA635631}"/>
              </a:ext>
            </a:extLst>
          </p:cNvPr>
          <p:cNvSpPr txBox="1"/>
          <p:nvPr/>
        </p:nvSpPr>
        <p:spPr>
          <a:xfrm>
            <a:off x="466220" y="3197656"/>
            <a:ext cx="4647201" cy="954107"/>
          </a:xfrm>
          <a:prstGeom prst="rect">
            <a:avLst/>
          </a:prstGeom>
          <a:noFill/>
        </p:spPr>
        <p:txBody>
          <a:bodyPr wrap="square" rtlCol="0">
            <a:spAutoFit/>
          </a:bodyPr>
          <a:lstStyle/>
          <a:p>
            <a:r>
              <a:rPr lang="en-US" sz="2800" b="1" spc="-100" dirty="0">
                <a:solidFill>
                  <a:srgbClr val="37537B">
                    <a:lumMod val="60000"/>
                    <a:lumOff val="40000"/>
                  </a:srgbClr>
                </a:solidFill>
                <a:latin typeface="Calibri" panose="020F0502020204030204" pitchFamily="34" charset="0"/>
                <a:ea typeface="+mj-ea"/>
                <a:cs typeface="+mj-cs"/>
              </a:rPr>
              <a:t>Module 8: </a:t>
            </a:r>
            <a:r>
              <a:rPr lang="en-US" sz="2800" b="1" cap="all" spc="-100" dirty="0" err="1">
                <a:solidFill>
                  <a:srgbClr val="37537B">
                    <a:lumMod val="60000"/>
                    <a:lumOff val="40000"/>
                  </a:srgbClr>
                </a:solidFill>
                <a:latin typeface="Calibri" panose="020F0502020204030204" pitchFamily="34" charset="0"/>
                <a:ea typeface="+mj-ea"/>
                <a:cs typeface="+mj-cs"/>
              </a:rPr>
              <a:t>cqi</a:t>
            </a:r>
            <a:r>
              <a:rPr lang="en-US" sz="2800" b="1" cap="all" spc="-100" dirty="0">
                <a:solidFill>
                  <a:srgbClr val="37537B">
                    <a:lumMod val="60000"/>
                    <a:lumOff val="40000"/>
                  </a:srgbClr>
                </a:solidFill>
                <a:latin typeface="Calibri" panose="020F0502020204030204" pitchFamily="34" charset="0"/>
                <a:ea typeface="+mj-ea"/>
                <a:cs typeface="+mj-cs"/>
              </a:rPr>
              <a:t> T</a:t>
            </a:r>
            <a:r>
              <a:rPr lang="en-US" sz="2800" b="1" spc="-100" dirty="0">
                <a:solidFill>
                  <a:srgbClr val="37537B">
                    <a:lumMod val="60000"/>
                    <a:lumOff val="40000"/>
                  </a:srgbClr>
                </a:solidFill>
                <a:latin typeface="Calibri" panose="020F0502020204030204" pitchFamily="34" charset="0"/>
                <a:ea typeface="+mj-ea"/>
                <a:cs typeface="+mj-cs"/>
              </a:rPr>
              <a:t>ools</a:t>
            </a:r>
            <a:r>
              <a:rPr lang="en-US" sz="2800" b="1" cap="all" spc="-100" dirty="0">
                <a:solidFill>
                  <a:srgbClr val="37537B">
                    <a:lumMod val="60000"/>
                    <a:lumOff val="40000"/>
                  </a:srgbClr>
                </a:solidFill>
                <a:latin typeface="Calibri" panose="020F0502020204030204" pitchFamily="34" charset="0"/>
                <a:ea typeface="+mj-ea"/>
                <a:cs typeface="+mj-cs"/>
              </a:rPr>
              <a:t> iii—K</a:t>
            </a:r>
            <a:r>
              <a:rPr lang="en-US" sz="2800" b="1" spc="-100" dirty="0">
                <a:solidFill>
                  <a:srgbClr val="37537B">
                    <a:lumMod val="60000"/>
                    <a:lumOff val="40000"/>
                  </a:srgbClr>
                </a:solidFill>
                <a:latin typeface="Calibri" panose="020F0502020204030204" pitchFamily="34" charset="0"/>
                <a:ea typeface="+mj-ea"/>
                <a:cs typeface="+mj-cs"/>
              </a:rPr>
              <a:t>ey Driver Diagrams</a:t>
            </a:r>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use a key driver diagram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001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Key Driver Diagrams</a:t>
            </a:r>
          </a:p>
        </p:txBody>
      </p:sp>
      <p:sp>
        <p:nvSpPr>
          <p:cNvPr id="5" name="Content Placeholder 4"/>
          <p:cNvSpPr>
            <a:spLocks noGrp="1"/>
          </p:cNvSpPr>
          <p:nvPr>
            <p:ph idx="1"/>
          </p:nvPr>
        </p:nvSpPr>
        <p:spPr>
          <a:xfrm>
            <a:off x="457200" y="1613970"/>
            <a:ext cx="2682606" cy="878595"/>
          </a:xfrm>
        </p:spPr>
        <p:txBody>
          <a:bodyPr>
            <a:normAutofit/>
          </a:bodyPr>
          <a:lstStyle/>
          <a:p>
            <a:r>
              <a:rPr lang="en-US" dirty="0"/>
              <a:t>Define system to be improved</a:t>
            </a:r>
          </a:p>
        </p:txBody>
      </p:sp>
      <p:sp>
        <p:nvSpPr>
          <p:cNvPr id="7" name="Content Placeholder 2"/>
          <p:cNvSpPr txBox="1">
            <a:spLocks/>
          </p:cNvSpPr>
          <p:nvPr/>
        </p:nvSpPr>
        <p:spPr>
          <a:xfrm>
            <a:off x="457200" y="12954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81C341"/>
              </a:buClr>
              <a:buSzTx/>
              <a:buFont typeface="Arial" pitchFamily="34" charset="0"/>
              <a:buNone/>
              <a:tabLst/>
              <a:defRPr/>
            </a:pPr>
            <a:endParaRPr kumimoji="0" lang="en-US" sz="3200" b="1" i="0" u="none" strike="noStrike" kern="1200" cap="none" spc="0" normalizeH="0" baseline="0" noProof="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a:ln>
                <a:noFill/>
              </a:ln>
              <a:solidFill>
                <a:schemeClr val="accent5">
                  <a:lumMod val="75000"/>
                </a:schemeClr>
              </a:solidFill>
              <a:effectLst/>
              <a:uLnTx/>
              <a:uFillTx/>
              <a:latin typeface="Calibri"/>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439" b="24719"/>
          <a:stretch/>
        </p:blipFill>
        <p:spPr>
          <a:xfrm>
            <a:off x="0" y="2677098"/>
            <a:ext cx="9144000" cy="4180901"/>
          </a:xfrm>
          <a:prstGeom prst="rect">
            <a:avLst/>
          </a:prstGeom>
        </p:spPr>
      </p:pic>
      <p:sp>
        <p:nvSpPr>
          <p:cNvPr id="11" name="Content Placeholder 4"/>
          <p:cNvSpPr txBox="1">
            <a:spLocks/>
          </p:cNvSpPr>
          <p:nvPr/>
        </p:nvSpPr>
        <p:spPr>
          <a:xfrm>
            <a:off x="2995884" y="1613970"/>
            <a:ext cx="2985571" cy="87859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Provide a common model for CQI team</a:t>
            </a:r>
          </a:p>
        </p:txBody>
      </p:sp>
      <p:sp>
        <p:nvSpPr>
          <p:cNvPr id="12" name="Content Placeholder 4"/>
          <p:cNvSpPr txBox="1">
            <a:spLocks/>
          </p:cNvSpPr>
          <p:nvPr/>
        </p:nvSpPr>
        <p:spPr>
          <a:xfrm>
            <a:off x="5860973" y="1613970"/>
            <a:ext cx="2985571" cy="90797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Help narrow possible change strategies</a:t>
            </a:r>
          </a:p>
          <a:p>
            <a:endParaRPr lang="en-US" dirty="0"/>
          </a:p>
        </p:txBody>
      </p:sp>
    </p:spTree>
    <p:extLst>
      <p:ext uri="{BB962C8B-B14F-4D97-AF65-F5344CB8AC3E}">
        <p14:creationId xmlns:p14="http://schemas.microsoft.com/office/powerpoint/2010/main" val="109316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4445306" cy="1781060"/>
          </a:xfrm>
        </p:spPr>
        <p:txBody>
          <a:bodyPr>
            <a:normAutofit/>
          </a:bodyPr>
          <a:lstStyle/>
          <a:p>
            <a:r>
              <a:rPr lang="en-US" dirty="0"/>
              <a:t>Benefits of Key Driver Diagrams </a:t>
            </a:r>
          </a:p>
        </p:txBody>
      </p:sp>
      <p:sp>
        <p:nvSpPr>
          <p:cNvPr id="5" name="Content Placeholder 4"/>
          <p:cNvSpPr>
            <a:spLocks noGrp="1"/>
          </p:cNvSpPr>
          <p:nvPr>
            <p:ph idx="1"/>
          </p:nvPr>
        </p:nvSpPr>
        <p:spPr/>
        <p:txBody>
          <a:bodyPr/>
          <a:lstStyle/>
          <a:p>
            <a:endParaRPr lang="en-US"/>
          </a:p>
          <a:p>
            <a:pPr marL="0" indent="0">
              <a:buNone/>
            </a:pPr>
            <a:endParaRPr lang="en-US"/>
          </a:p>
        </p:txBody>
      </p:sp>
      <p:sp>
        <p:nvSpPr>
          <p:cNvPr id="7" name="Content Placeholder 2"/>
          <p:cNvSpPr txBox="1">
            <a:spLocks/>
          </p:cNvSpPr>
          <p:nvPr/>
        </p:nvSpPr>
        <p:spPr>
          <a:xfrm>
            <a:off x="457200" y="12954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81C341"/>
              </a:buClr>
              <a:buSzTx/>
              <a:buFont typeface="Arial" pitchFamily="34" charset="0"/>
              <a:buNone/>
              <a:tabLst/>
              <a:defRPr/>
            </a:pPr>
            <a:endParaRPr kumimoji="0" lang="en-US" sz="3200" b="1" i="0" u="none" strike="noStrike" kern="1200" cap="none" spc="0" normalizeH="0" baseline="0" noProof="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a:ln>
                <a:noFill/>
              </a:ln>
              <a:solidFill>
                <a:schemeClr val="accent5">
                  <a:lumMod val="75000"/>
                </a:schemeClr>
              </a:solidFill>
              <a:effectLst/>
              <a:uLnTx/>
              <a:uFillTx/>
              <a:latin typeface="Calibri"/>
            </a:endParaRPr>
          </a:p>
        </p:txBody>
      </p:sp>
      <p:sp>
        <p:nvSpPr>
          <p:cNvPr id="6" name="Content Placeholder 4"/>
          <p:cNvSpPr txBox="1">
            <a:spLocks/>
          </p:cNvSpPr>
          <p:nvPr>
            <p:extLst/>
          </p:nvPr>
        </p:nvSpPr>
        <p:spPr>
          <a:xfrm>
            <a:off x="609600" y="2466860"/>
            <a:ext cx="3835706" cy="4162540"/>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Link specific measurement criteria to change strategies</a:t>
            </a:r>
          </a:p>
          <a:p>
            <a:r>
              <a:rPr lang="en-US" dirty="0"/>
              <a:t>Focus the team to test one change strategy at a time</a:t>
            </a:r>
          </a:p>
          <a:p>
            <a:r>
              <a:rPr lang="en-US" dirty="0"/>
              <a:t>Help track successes and challenges</a:t>
            </a:r>
          </a:p>
          <a:p>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587" t="5141" r="21566"/>
          <a:stretch/>
        </p:blipFill>
        <p:spPr>
          <a:xfrm>
            <a:off x="4902506" y="352540"/>
            <a:ext cx="4241494" cy="6505460"/>
          </a:xfrm>
          <a:prstGeom prst="rect">
            <a:avLst/>
          </a:prstGeom>
        </p:spPr>
      </p:pic>
    </p:spTree>
    <p:extLst>
      <p:ext uri="{BB962C8B-B14F-4D97-AF65-F5344CB8AC3E}">
        <p14:creationId xmlns:p14="http://schemas.microsoft.com/office/powerpoint/2010/main" val="223944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 key driver diagram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093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9982"/>
            <a:ext cx="9144000" cy="6488017"/>
          </a:xfrm>
          <a:prstGeom prst="rect">
            <a:avLst/>
          </a:prstGeom>
        </p:spPr>
      </p:pic>
      <p:sp>
        <p:nvSpPr>
          <p:cNvPr id="2" name="Title 1"/>
          <p:cNvSpPr>
            <a:spLocks noGrp="1"/>
          </p:cNvSpPr>
          <p:nvPr>
            <p:ph type="title"/>
          </p:nvPr>
        </p:nvSpPr>
        <p:spPr>
          <a:xfrm>
            <a:off x="457200" y="533400"/>
            <a:ext cx="4309353" cy="1859604"/>
          </a:xfrm>
        </p:spPr>
        <p:txBody>
          <a:bodyPr>
            <a:normAutofit/>
          </a:bodyPr>
          <a:lstStyle/>
          <a:p>
            <a:r>
              <a:rPr lang="en-US" dirty="0"/>
              <a:t>Steps to Create Key Driver Diagrams </a:t>
            </a:r>
          </a:p>
        </p:txBody>
      </p:sp>
      <p:sp>
        <p:nvSpPr>
          <p:cNvPr id="5" name="Content Placeholder 4"/>
          <p:cNvSpPr>
            <a:spLocks noGrp="1"/>
          </p:cNvSpPr>
          <p:nvPr>
            <p:ph idx="1"/>
          </p:nvPr>
        </p:nvSpPr>
        <p:spPr/>
        <p:txBody>
          <a:bodyPr/>
          <a:lstStyle/>
          <a:p>
            <a:endParaRPr lang="en-US"/>
          </a:p>
          <a:p>
            <a:pPr marL="0" indent="0">
              <a:buNone/>
            </a:pPr>
            <a:endParaRPr lang="en-US"/>
          </a:p>
        </p:txBody>
      </p:sp>
      <p:sp>
        <p:nvSpPr>
          <p:cNvPr id="7" name="Content Placeholder 2"/>
          <p:cNvSpPr txBox="1">
            <a:spLocks/>
          </p:cNvSpPr>
          <p:nvPr/>
        </p:nvSpPr>
        <p:spPr>
          <a:xfrm>
            <a:off x="457200" y="12954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81C341"/>
              </a:buClr>
              <a:buSzTx/>
              <a:buFont typeface="Arial" pitchFamily="34" charset="0"/>
              <a:buNone/>
              <a:tabLst/>
              <a:defRPr/>
            </a:pPr>
            <a:endParaRPr kumimoji="0" lang="en-US" sz="3200" b="1" i="0" u="none" strike="noStrike" kern="1200" cap="none" spc="0" normalizeH="0" baseline="0" noProof="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a:ln>
                <a:noFill/>
              </a:ln>
              <a:solidFill>
                <a:schemeClr val="accent5">
                  <a:lumMod val="75000"/>
                </a:schemeClr>
              </a:solidFill>
              <a:effectLst/>
              <a:uLnTx/>
              <a:uFillTx/>
              <a:latin typeface="Calibri"/>
            </a:endParaRPr>
          </a:p>
        </p:txBody>
      </p:sp>
    </p:spTree>
    <p:extLst>
      <p:ext uri="{BB962C8B-B14F-4D97-AF65-F5344CB8AC3E}">
        <p14:creationId xmlns:p14="http://schemas.microsoft.com/office/powerpoint/2010/main" val="295948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3035" y="1666780"/>
            <a:ext cx="8511023" cy="9699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990600"/>
          </a:xfrm>
        </p:spPr>
        <p:txBody>
          <a:bodyPr/>
          <a:lstStyle/>
          <a:p>
            <a:r>
              <a:rPr lang="en-US" dirty="0"/>
              <a:t>Key Driver Diagram Best Practices </a:t>
            </a:r>
          </a:p>
        </p:txBody>
      </p:sp>
      <p:sp>
        <p:nvSpPr>
          <p:cNvPr id="4" name="Text Placeholder 3"/>
          <p:cNvSpPr>
            <a:spLocks noGrp="1"/>
          </p:cNvSpPr>
          <p:nvPr>
            <p:ph type="body" idx="1"/>
          </p:nvPr>
        </p:nvSpPr>
        <p:spPr>
          <a:xfrm>
            <a:off x="204475" y="1783516"/>
            <a:ext cx="3703646" cy="639762"/>
          </a:xfrm>
        </p:spPr>
        <p:txBody>
          <a:bodyPr/>
          <a:lstStyle/>
          <a:p>
            <a:pPr marL="0" indent="0" algn="l">
              <a:buNone/>
            </a:pPr>
            <a:r>
              <a:rPr lang="en-US" dirty="0">
                <a:solidFill>
                  <a:schemeClr val="bg1"/>
                </a:solidFill>
              </a:rPr>
              <a:t>	</a:t>
            </a:r>
            <a:r>
              <a:rPr lang="en-US" sz="3200" dirty="0">
                <a:solidFill>
                  <a:schemeClr val="bg1"/>
                </a:solidFill>
              </a:rPr>
              <a:t>Primary</a:t>
            </a:r>
            <a:r>
              <a:rPr lang="en-US" dirty="0">
                <a:solidFill>
                  <a:schemeClr val="bg1"/>
                </a:solidFill>
              </a:rPr>
              <a:t> </a:t>
            </a:r>
            <a:r>
              <a:rPr lang="en-US" sz="3200" dirty="0">
                <a:solidFill>
                  <a:schemeClr val="bg1"/>
                </a:solidFill>
              </a:rPr>
              <a:t>Drivers</a:t>
            </a:r>
            <a:r>
              <a:rPr lang="en-US" dirty="0">
                <a:solidFill>
                  <a:schemeClr val="bg1"/>
                </a:solidFill>
              </a:rPr>
              <a:t> </a:t>
            </a:r>
          </a:p>
        </p:txBody>
      </p:sp>
      <p:sp>
        <p:nvSpPr>
          <p:cNvPr id="5" name="Content Placeholder 4"/>
          <p:cNvSpPr>
            <a:spLocks noGrp="1"/>
          </p:cNvSpPr>
          <p:nvPr>
            <p:ph sz="half" idx="2"/>
          </p:nvPr>
        </p:nvSpPr>
        <p:spPr>
          <a:xfrm>
            <a:off x="457200" y="2835012"/>
            <a:ext cx="3931920" cy="3951288"/>
          </a:xfrm>
        </p:spPr>
        <p:txBody>
          <a:bodyPr/>
          <a:lstStyle/>
          <a:p>
            <a:r>
              <a:rPr lang="en-US" dirty="0"/>
              <a:t>Neutral language</a:t>
            </a:r>
          </a:p>
          <a:p>
            <a:r>
              <a:rPr lang="en-US" dirty="0"/>
              <a:t>Linked to aim</a:t>
            </a:r>
          </a:p>
        </p:txBody>
      </p:sp>
      <p:sp>
        <p:nvSpPr>
          <p:cNvPr id="6" name="Text Placeholder 5"/>
          <p:cNvSpPr>
            <a:spLocks noGrp="1"/>
          </p:cNvSpPr>
          <p:nvPr>
            <p:ph type="body" sz="quarter" idx="3"/>
            <p:extLst/>
          </p:nvPr>
        </p:nvSpPr>
        <p:spPr>
          <a:xfrm>
            <a:off x="4754880" y="1797587"/>
            <a:ext cx="3931920" cy="639762"/>
          </a:xfrm>
        </p:spPr>
        <p:txBody>
          <a:bodyPr vert="horz" lIns="91440" tIns="45720" rIns="91440" bIns="45720" rtlCol="0" anchor="t">
            <a:normAutofit/>
          </a:bodyPr>
          <a:lstStyle/>
          <a:p>
            <a:pPr marL="0" indent="0" algn="ctr">
              <a:buNone/>
            </a:pPr>
            <a:r>
              <a:rPr lang="en-US" sz="3200" dirty="0">
                <a:solidFill>
                  <a:schemeClr val="bg1"/>
                </a:solidFill>
                <a:latin typeface="Calibri" panose="020F0502020204030204" pitchFamily="34" charset="0"/>
              </a:rPr>
              <a:t>Change Strategies</a:t>
            </a:r>
          </a:p>
        </p:txBody>
      </p:sp>
      <p:sp>
        <p:nvSpPr>
          <p:cNvPr id="8" name="Content Placeholder 7"/>
          <p:cNvSpPr>
            <a:spLocks noGrp="1"/>
          </p:cNvSpPr>
          <p:nvPr>
            <p:ph sz="quarter" idx="4"/>
          </p:nvPr>
        </p:nvSpPr>
        <p:spPr>
          <a:xfrm>
            <a:off x="4754880" y="2835012"/>
            <a:ext cx="3931920" cy="3951288"/>
          </a:xfrm>
        </p:spPr>
        <p:txBody>
          <a:bodyPr/>
          <a:lstStyle/>
          <a:p>
            <a:r>
              <a:rPr lang="en-US" dirty="0"/>
              <a:t>Evidence-based </a:t>
            </a:r>
          </a:p>
          <a:p>
            <a:r>
              <a:rPr lang="en-US" dirty="0"/>
              <a:t>Linked to at least one driver</a:t>
            </a:r>
          </a:p>
        </p:txBody>
      </p:sp>
      <p:sp>
        <p:nvSpPr>
          <p:cNvPr id="7" name="Content Placeholder 2"/>
          <p:cNvSpPr txBox="1">
            <a:spLocks/>
          </p:cNvSpPr>
          <p:nvPr/>
        </p:nvSpPr>
        <p:spPr>
          <a:xfrm>
            <a:off x="343035" y="2440664"/>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81C34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1C34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1C34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1C34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81C341"/>
              </a:buClr>
              <a:buSzTx/>
              <a:buFont typeface="Arial" pitchFamily="34" charset="0"/>
              <a:buNone/>
              <a:tabLst/>
              <a:defRPr/>
            </a:pPr>
            <a:endParaRPr kumimoji="0" lang="en-US" sz="3200" b="1" i="0" u="none" strike="noStrike" kern="1200" cap="none" spc="0" normalizeH="0" baseline="0" noProof="0">
              <a:ln>
                <a:noFill/>
              </a:ln>
              <a:solidFill>
                <a:schemeClr val="accent5">
                  <a:lumMod val="75000"/>
                </a:schemeClr>
              </a:solidFill>
              <a:effectLst/>
              <a:uLnTx/>
              <a:uFillTx/>
              <a:latin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81C341"/>
              </a:buClr>
              <a:buSzTx/>
              <a:buFont typeface="Arial" pitchFamily="34" charset="0"/>
              <a:buChar char="•"/>
              <a:tabLst/>
              <a:defRPr/>
            </a:pPr>
            <a:endParaRPr kumimoji="0" lang="en-US" sz="3200" b="0" i="0" u="none" strike="noStrike" kern="1200" cap="none" spc="0" normalizeH="0" baseline="0" noProof="0">
              <a:ln>
                <a:noFill/>
              </a:ln>
              <a:solidFill>
                <a:schemeClr val="accent5">
                  <a:lumMod val="75000"/>
                </a:schemeClr>
              </a:solidFill>
              <a:effectLst/>
              <a:uLnTx/>
              <a:uFillTx/>
              <a:latin typeface="Calibri"/>
            </a:endParaRPr>
          </a:p>
        </p:txBody>
      </p:sp>
      <p:sp>
        <p:nvSpPr>
          <p:cNvPr id="10" name="Rectangle 9"/>
          <p:cNvSpPr/>
          <p:nvPr/>
        </p:nvSpPr>
        <p:spPr>
          <a:xfrm>
            <a:off x="4457835" y="3811839"/>
            <a:ext cx="297045" cy="2787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6488" y="4122349"/>
            <a:ext cx="8511023" cy="914400"/>
          </a:xfrm>
          <a:prstGeom prst="rect">
            <a:avLst/>
          </a:prstGeom>
          <a:solidFill>
            <a:schemeClr val="accent5">
              <a:lumMod val="60000"/>
              <a:lumOff val="4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0047" y="4265129"/>
            <a:ext cx="8252619" cy="461665"/>
          </a:xfrm>
          <a:prstGeom prst="rect">
            <a:avLst/>
          </a:prstGeom>
          <a:noFill/>
        </p:spPr>
        <p:txBody>
          <a:bodyPr wrap="square" rtlCol="0">
            <a:spAutoFit/>
          </a:bodyPr>
          <a:lstStyle/>
          <a:p>
            <a:pPr algn="ctr"/>
            <a:r>
              <a:rPr lang="en-US" sz="2400" dirty="0">
                <a:solidFill>
                  <a:schemeClr val="accent5">
                    <a:lumMod val="75000"/>
                  </a:schemeClr>
                </a:solidFill>
                <a:latin typeface="Calibri" panose="020F0502020204030204" pitchFamily="34" charset="0"/>
              </a:rPr>
              <a:t>Developed</a:t>
            </a:r>
            <a:r>
              <a:rPr lang="en-US" sz="2400" dirty="0"/>
              <a:t> </a:t>
            </a:r>
            <a:r>
              <a:rPr lang="en-US" sz="2400" dirty="0">
                <a:solidFill>
                  <a:schemeClr val="accent5">
                    <a:lumMod val="75000"/>
                  </a:schemeClr>
                </a:solidFill>
                <a:latin typeface="Calibri" panose="020F0502020204030204" pitchFamily="34" charset="0"/>
              </a:rPr>
              <a:t>with help from subject matter experts</a:t>
            </a:r>
          </a:p>
        </p:txBody>
      </p:sp>
    </p:spTree>
    <p:extLst>
      <p:ext uri="{BB962C8B-B14F-4D97-AF65-F5344CB8AC3E}">
        <p14:creationId xmlns:p14="http://schemas.microsoft.com/office/powerpoint/2010/main" val="55226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71475" y="620887"/>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SMART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61436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PRIMARY</a:t>
            </a:r>
            <a:r>
              <a:rPr lang="en-US" sz="1400" b="1">
                <a:effectLst/>
                <a:latin typeface="Calibri" panose="020F0502020204030204" pitchFamily="34" charset="0"/>
                <a:ea typeface="Calibri" panose="020F0502020204030204" pitchFamily="34" charset="0"/>
                <a:cs typeface="Times New Roman" panose="02020603050405020304" pitchFamily="18" charset="0"/>
              </a:rPr>
              <a:t> DRIVER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362700"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CHANGE STRATEGY</a:t>
            </a:r>
          </a:p>
        </p:txBody>
      </p:sp>
      <p:sp>
        <p:nvSpPr>
          <p:cNvPr id="13" name="TextBox 12"/>
          <p:cNvSpPr txBox="1"/>
          <p:nvPr/>
        </p:nvSpPr>
        <p:spPr>
          <a:xfrm>
            <a:off x="371475" y="6438225"/>
            <a:ext cx="7653402" cy="276999"/>
          </a:xfrm>
          <a:prstGeom prst="rect">
            <a:avLst/>
          </a:prstGeom>
          <a:noFill/>
        </p:spPr>
        <p:txBody>
          <a:bodyPr wrap="square" rtlCol="0">
            <a:spAutoFit/>
          </a:bodyPr>
          <a:lstStyle/>
          <a:p>
            <a:r>
              <a:rPr lang="en-US" sz="1200" dirty="0">
                <a:latin typeface="Calibri" panose="020F0502020204030204" pitchFamily="34" charset="0"/>
              </a:rPr>
              <a:t>Adapted from HV CoIIN Family Engagement KDD </a:t>
            </a:r>
          </a:p>
        </p:txBody>
      </p:sp>
      <p:sp>
        <p:nvSpPr>
          <p:cNvPr id="2" name="TextBox 1"/>
          <p:cNvSpPr txBox="1"/>
          <p:nvPr/>
        </p:nvSpPr>
        <p:spPr>
          <a:xfrm>
            <a:off x="371475" y="3452551"/>
            <a:ext cx="2209800" cy="738664"/>
          </a:xfrm>
          <a:prstGeom prst="rect">
            <a:avLst/>
          </a:prstGeom>
          <a:noFill/>
          <a:ln>
            <a:solidFill>
              <a:schemeClr val="tx1"/>
            </a:solidFill>
          </a:ln>
        </p:spPr>
        <p:txBody>
          <a:bodyPr wrap="square" rtlCol="0" anchor="ctr" anchorCtr="0">
            <a:spAutoFit/>
          </a:bodyPr>
          <a:lstStyle/>
          <a:p>
            <a:r>
              <a:rPr lang="en-US" sz="1400" dirty="0">
                <a:latin typeface="Calibri" panose="020F0502020204030204" pitchFamily="34" charset="0"/>
              </a:rPr>
              <a:t>85% of families receive expected home visits by 6 months into the fiscal year</a:t>
            </a:r>
          </a:p>
        </p:txBody>
      </p:sp>
      <p:sp>
        <p:nvSpPr>
          <p:cNvPr id="14" name="TextBox 13"/>
          <p:cNvSpPr txBox="1"/>
          <p:nvPr/>
        </p:nvSpPr>
        <p:spPr>
          <a:xfrm>
            <a:off x="3314700" y="4754217"/>
            <a:ext cx="2209800" cy="738664"/>
          </a:xfrm>
          <a:prstGeom prst="rect">
            <a:avLst/>
          </a:prstGeom>
          <a:noFill/>
          <a:ln>
            <a:solidFill>
              <a:schemeClr val="tx1"/>
            </a:solidFill>
          </a:ln>
        </p:spPr>
        <p:txBody>
          <a:bodyPr wrap="square" rtlCol="0">
            <a:spAutoFit/>
          </a:bodyPr>
          <a:lstStyle/>
          <a:p>
            <a:r>
              <a:rPr lang="en-US" sz="1400" dirty="0">
                <a:latin typeface="Calibri" panose="020F0502020204030204" pitchFamily="34" charset="0"/>
              </a:rPr>
              <a:t>Primary Driver 2: Prompt and appropriate enrollment of eligible families </a:t>
            </a:r>
          </a:p>
        </p:txBody>
      </p:sp>
      <p:sp>
        <p:nvSpPr>
          <p:cNvPr id="15" name="TextBox 14"/>
          <p:cNvSpPr txBox="1"/>
          <p:nvPr/>
        </p:nvSpPr>
        <p:spPr>
          <a:xfrm>
            <a:off x="3314700" y="1528763"/>
            <a:ext cx="2209800" cy="954107"/>
          </a:xfrm>
          <a:prstGeom prst="rect">
            <a:avLst/>
          </a:prstGeom>
          <a:noFill/>
          <a:ln>
            <a:solidFill>
              <a:schemeClr val="tx1"/>
            </a:solidFill>
          </a:ln>
        </p:spPr>
        <p:txBody>
          <a:bodyPr wrap="square" rtlCol="0">
            <a:spAutoFit/>
          </a:bodyPr>
          <a:lstStyle/>
          <a:p>
            <a:r>
              <a:rPr lang="en-US" sz="1400" dirty="0">
                <a:latin typeface="Calibri" panose="020F0502020204030204" pitchFamily="34" charset="0"/>
              </a:rPr>
              <a:t>Primary Driver 1: Competent and skilled workforce to support enrollment and retention</a:t>
            </a:r>
          </a:p>
        </p:txBody>
      </p:sp>
      <p:sp>
        <p:nvSpPr>
          <p:cNvPr id="16" name="TextBox 15"/>
          <p:cNvSpPr txBox="1"/>
          <p:nvPr/>
        </p:nvSpPr>
        <p:spPr>
          <a:xfrm>
            <a:off x="6362700" y="1188833"/>
            <a:ext cx="2209800" cy="1384995"/>
          </a:xfrm>
          <a:prstGeom prst="rect">
            <a:avLst/>
          </a:prstGeom>
          <a:noFill/>
          <a:ln>
            <a:solidFill>
              <a:schemeClr val="tx1"/>
            </a:solidFill>
          </a:ln>
        </p:spPr>
        <p:txBody>
          <a:bodyPr wrap="square" rtlCol="0">
            <a:spAutoFit/>
          </a:bodyPr>
          <a:lstStyle/>
          <a:p>
            <a:pPr marL="342900" indent="-342900">
              <a:buAutoNum type="arabicPeriod"/>
            </a:pPr>
            <a:r>
              <a:rPr lang="en-US" sz="1400" dirty="0">
                <a:latin typeface="Calibri" panose="020F0502020204030204" pitchFamily="34" charset="0"/>
              </a:rPr>
              <a:t>Support to develop interpersonal relationships and adult attachment</a:t>
            </a:r>
          </a:p>
          <a:p>
            <a:pPr marL="342900" indent="-342900">
              <a:buAutoNum type="arabicPeriod"/>
            </a:pPr>
            <a:r>
              <a:rPr lang="en-US" sz="1400" dirty="0">
                <a:latin typeface="Calibri" panose="020F0502020204030204" pitchFamily="34" charset="0"/>
              </a:rPr>
              <a:t>Observation of home visits by supervisor </a:t>
            </a:r>
          </a:p>
        </p:txBody>
      </p:sp>
      <p:sp>
        <p:nvSpPr>
          <p:cNvPr id="17" name="TextBox 16"/>
          <p:cNvSpPr txBox="1"/>
          <p:nvPr/>
        </p:nvSpPr>
        <p:spPr>
          <a:xfrm>
            <a:off x="6362700" y="2759660"/>
            <a:ext cx="2209800" cy="2031325"/>
          </a:xfrm>
          <a:prstGeom prst="rect">
            <a:avLst/>
          </a:prstGeom>
          <a:noFill/>
          <a:ln>
            <a:solidFill>
              <a:schemeClr val="tx1"/>
            </a:solidFill>
          </a:ln>
        </p:spPr>
        <p:txBody>
          <a:bodyPr wrap="square" rtlCol="0">
            <a:spAutoFit/>
          </a:bodyPr>
          <a:lstStyle/>
          <a:p>
            <a:r>
              <a:rPr lang="en-US" sz="1400" b="1" dirty="0">
                <a:latin typeface="Calibri" panose="020F0502020204030204" pitchFamily="34" charset="0"/>
              </a:rPr>
              <a:t>External Sources</a:t>
            </a:r>
          </a:p>
          <a:p>
            <a:pPr marL="342900" indent="-342900">
              <a:buAutoNum type="arabicPeriod"/>
            </a:pPr>
            <a:r>
              <a:rPr lang="en-US" sz="1400" dirty="0">
                <a:latin typeface="Calibri" panose="020F0502020204030204" pitchFamily="34" charset="0"/>
              </a:rPr>
              <a:t>Outreach to home visiting clients to “refer” a friend to home visiting</a:t>
            </a:r>
          </a:p>
          <a:p>
            <a:pPr marL="342900" indent="-342900">
              <a:buAutoNum type="arabicPeriod"/>
            </a:pPr>
            <a:r>
              <a:rPr lang="en-US" sz="1400" dirty="0">
                <a:latin typeface="Calibri" panose="020F0502020204030204" pitchFamily="34" charset="0"/>
              </a:rPr>
              <a:t>Policy and protocol with guidelines for assessing and determining eligibility</a:t>
            </a:r>
          </a:p>
        </p:txBody>
      </p:sp>
      <p:sp>
        <p:nvSpPr>
          <p:cNvPr id="18" name="TextBox 17"/>
          <p:cNvSpPr txBox="1"/>
          <p:nvPr/>
        </p:nvSpPr>
        <p:spPr>
          <a:xfrm>
            <a:off x="6362700" y="4884488"/>
            <a:ext cx="2209800" cy="1815882"/>
          </a:xfrm>
          <a:prstGeom prst="rect">
            <a:avLst/>
          </a:prstGeom>
          <a:noFill/>
          <a:ln>
            <a:solidFill>
              <a:schemeClr val="tx1"/>
            </a:solidFill>
          </a:ln>
        </p:spPr>
        <p:txBody>
          <a:bodyPr wrap="square" rtlCol="0">
            <a:spAutoFit/>
          </a:bodyPr>
          <a:lstStyle/>
          <a:p>
            <a:r>
              <a:rPr lang="en-US" sz="1400" b="1" dirty="0">
                <a:latin typeface="Calibri" panose="020F0502020204030204" pitchFamily="34" charset="0"/>
              </a:rPr>
              <a:t>Internal Sources</a:t>
            </a:r>
          </a:p>
          <a:p>
            <a:pPr marL="342900" indent="-342900">
              <a:buAutoNum type="arabicPeriod"/>
            </a:pPr>
            <a:r>
              <a:rPr lang="en-US" sz="1400" dirty="0">
                <a:latin typeface="Calibri" panose="020F0502020204030204" pitchFamily="34" charset="0"/>
              </a:rPr>
              <a:t>Standardized and welcoming intake process</a:t>
            </a:r>
          </a:p>
          <a:p>
            <a:pPr marL="342900" indent="-342900">
              <a:buAutoNum type="arabicPeriod"/>
            </a:pPr>
            <a:r>
              <a:rPr lang="en-US" sz="1400" dirty="0">
                <a:latin typeface="Calibri" panose="020F0502020204030204" pitchFamily="34" charset="0"/>
              </a:rPr>
              <a:t>Completed family checklist on family’s wants and needs for home visiting</a:t>
            </a:r>
          </a:p>
        </p:txBody>
      </p:sp>
      <p:cxnSp>
        <p:nvCxnSpPr>
          <p:cNvPr id="20" name="Straight Connector 19"/>
          <p:cNvCxnSpPr>
            <a:cxnSpLocks/>
            <a:stCxn id="16" idx="1"/>
            <a:endCxn id="15" idx="3"/>
          </p:cNvCxnSpPr>
          <p:nvPr/>
        </p:nvCxnSpPr>
        <p:spPr>
          <a:xfrm flipH="1">
            <a:off x="5524500" y="1881331"/>
            <a:ext cx="838200" cy="1244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17" idx="1"/>
            <a:endCxn id="14" idx="3"/>
          </p:cNvCxnSpPr>
          <p:nvPr/>
        </p:nvCxnSpPr>
        <p:spPr>
          <a:xfrm flipH="1">
            <a:off x="5524500" y="3775323"/>
            <a:ext cx="838200" cy="13482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1"/>
            <a:endCxn id="14" idx="3"/>
          </p:cNvCxnSpPr>
          <p:nvPr/>
        </p:nvCxnSpPr>
        <p:spPr>
          <a:xfrm flipH="1" flipV="1">
            <a:off x="5524500" y="5123549"/>
            <a:ext cx="838200" cy="668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1"/>
          </p:cNvCxnSpPr>
          <p:nvPr/>
        </p:nvCxnSpPr>
        <p:spPr>
          <a:xfrm flipH="1">
            <a:off x="3068878" y="2005817"/>
            <a:ext cx="245822" cy="2616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064180" y="5172041"/>
            <a:ext cx="24582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64180" y="2267427"/>
            <a:ext cx="0" cy="29046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 idx="3"/>
          </p:cNvCxnSpPr>
          <p:nvPr/>
        </p:nvCxnSpPr>
        <p:spPr>
          <a:xfrm>
            <a:off x="2581275" y="3821883"/>
            <a:ext cx="48290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71475" y="57172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SMART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565199"/>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PRIMARY</a:t>
            </a:r>
            <a:r>
              <a:rPr lang="en-US" sz="1400" b="1">
                <a:effectLst/>
                <a:latin typeface="Calibri" panose="020F0502020204030204" pitchFamily="34" charset="0"/>
                <a:ea typeface="Calibri" panose="020F0502020204030204" pitchFamily="34" charset="0"/>
                <a:cs typeface="Times New Roman" panose="02020603050405020304" pitchFamily="18" charset="0"/>
              </a:rPr>
              <a:t> DRIVER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171306"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CHANGE STRATEGY</a:t>
            </a:r>
          </a:p>
        </p:txBody>
      </p:sp>
      <p:sp>
        <p:nvSpPr>
          <p:cNvPr id="13" name="TextBox 12"/>
          <p:cNvSpPr txBox="1"/>
          <p:nvPr/>
        </p:nvSpPr>
        <p:spPr>
          <a:xfrm>
            <a:off x="371475" y="6336760"/>
            <a:ext cx="7653402" cy="307777"/>
          </a:xfrm>
          <a:prstGeom prst="rect">
            <a:avLst/>
          </a:prstGeom>
          <a:noFill/>
        </p:spPr>
        <p:txBody>
          <a:bodyPr wrap="square" rtlCol="0">
            <a:spAutoFit/>
          </a:bodyPr>
          <a:lstStyle/>
          <a:p>
            <a:r>
              <a:rPr lang="en-US" sz="1400" dirty="0">
                <a:latin typeface="Calibri" panose="020F0502020204030204" pitchFamily="34" charset="0"/>
              </a:rPr>
              <a:t>Adapted from HV </a:t>
            </a:r>
            <a:r>
              <a:rPr lang="en-US" sz="1400" dirty="0" err="1">
                <a:latin typeface="Calibri" panose="020F0502020204030204" pitchFamily="34" charset="0"/>
              </a:rPr>
              <a:t>CoIIN</a:t>
            </a:r>
            <a:r>
              <a:rPr lang="en-US" sz="1400" dirty="0">
                <a:latin typeface="Calibri" panose="020F0502020204030204" pitchFamily="34" charset="0"/>
              </a:rPr>
              <a:t> Family Engagement KDD </a:t>
            </a:r>
          </a:p>
        </p:txBody>
      </p:sp>
      <p:sp>
        <p:nvSpPr>
          <p:cNvPr id="2" name="TextBox 1"/>
          <p:cNvSpPr txBox="1"/>
          <p:nvPr/>
        </p:nvSpPr>
        <p:spPr>
          <a:xfrm>
            <a:off x="371475" y="3403387"/>
            <a:ext cx="2209800" cy="738664"/>
          </a:xfrm>
          <a:prstGeom prst="rect">
            <a:avLst/>
          </a:prstGeom>
          <a:noFill/>
          <a:ln>
            <a:solidFill>
              <a:schemeClr val="tx1"/>
            </a:solidFill>
          </a:ln>
        </p:spPr>
        <p:txBody>
          <a:bodyPr wrap="square" rtlCol="0" anchor="ctr" anchorCtr="0">
            <a:spAutoFit/>
          </a:bodyPr>
          <a:lstStyle/>
          <a:p>
            <a:pPr algn="ctr"/>
            <a:r>
              <a:rPr lang="en-US" sz="1400" dirty="0">
                <a:latin typeface="Calibri" panose="020F0502020204030204" pitchFamily="34" charset="0"/>
              </a:rPr>
              <a:t>85% of families receive expected home visits by 6 months into the fiscal year</a:t>
            </a:r>
          </a:p>
        </p:txBody>
      </p:sp>
      <p:sp>
        <p:nvSpPr>
          <p:cNvPr id="14" name="TextBox 13"/>
          <p:cNvSpPr txBox="1"/>
          <p:nvPr/>
        </p:nvSpPr>
        <p:spPr>
          <a:xfrm>
            <a:off x="3187091" y="2550429"/>
            <a:ext cx="2209800" cy="646331"/>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Primary Driver 2: Prompt and appropriate enrollment of eligible families </a:t>
            </a:r>
          </a:p>
        </p:txBody>
      </p:sp>
      <p:sp>
        <p:nvSpPr>
          <p:cNvPr id="15" name="TextBox 14"/>
          <p:cNvSpPr txBox="1"/>
          <p:nvPr/>
        </p:nvSpPr>
        <p:spPr>
          <a:xfrm>
            <a:off x="3162300" y="889456"/>
            <a:ext cx="2209800" cy="830997"/>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Primary Driver 1: </a:t>
            </a:r>
          </a:p>
          <a:p>
            <a:r>
              <a:rPr lang="en-US" sz="1200" dirty="0">
                <a:latin typeface="Calibri" panose="020F0502020204030204" pitchFamily="34" charset="0"/>
              </a:rPr>
              <a:t>Competent and skilled workforce to support enrollment and retention</a:t>
            </a:r>
            <a:endParaRPr lang="en-US" dirty="0">
              <a:latin typeface="Calibri" panose="020F0502020204030204" pitchFamily="34" charset="0"/>
            </a:endParaRPr>
          </a:p>
        </p:txBody>
      </p:sp>
      <p:sp>
        <p:nvSpPr>
          <p:cNvPr id="16" name="TextBox 15"/>
          <p:cNvSpPr txBox="1"/>
          <p:nvPr/>
        </p:nvSpPr>
        <p:spPr>
          <a:xfrm>
            <a:off x="6171305" y="1143102"/>
            <a:ext cx="2614885" cy="830997"/>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1. Support to develop interpersonal relationships and adult attachment</a:t>
            </a:r>
          </a:p>
          <a:p>
            <a:r>
              <a:rPr lang="en-US" sz="1200" dirty="0">
                <a:latin typeface="Calibri" panose="020F0502020204030204" pitchFamily="34" charset="0"/>
              </a:rPr>
              <a:t>2. Observation of home visits by supervisor </a:t>
            </a:r>
          </a:p>
        </p:txBody>
      </p:sp>
      <p:sp>
        <p:nvSpPr>
          <p:cNvPr id="17" name="TextBox 16"/>
          <p:cNvSpPr txBox="1"/>
          <p:nvPr/>
        </p:nvSpPr>
        <p:spPr>
          <a:xfrm>
            <a:off x="6171306" y="2055217"/>
            <a:ext cx="2614884" cy="1200329"/>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rPr>
              <a:t>External Sources</a:t>
            </a:r>
          </a:p>
          <a:p>
            <a:r>
              <a:rPr lang="en-US" sz="1200" dirty="0">
                <a:latin typeface="Calibri" panose="020F0502020204030204" pitchFamily="34" charset="0"/>
              </a:rPr>
              <a:t>1. Outreach to home visiting clients to “refer” a friend to home visiting</a:t>
            </a:r>
          </a:p>
          <a:p>
            <a:r>
              <a:rPr lang="en-US" sz="1200" dirty="0">
                <a:latin typeface="Calibri" panose="020F0502020204030204" pitchFamily="34" charset="0"/>
              </a:rPr>
              <a:t>2. Policy and protocol with guidelines for assessing and determining eligibility</a:t>
            </a:r>
          </a:p>
        </p:txBody>
      </p:sp>
      <p:sp>
        <p:nvSpPr>
          <p:cNvPr id="18" name="TextBox 17"/>
          <p:cNvSpPr txBox="1"/>
          <p:nvPr/>
        </p:nvSpPr>
        <p:spPr>
          <a:xfrm>
            <a:off x="6171306" y="3412356"/>
            <a:ext cx="2614884" cy="1200329"/>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rPr>
              <a:t>Internal Sources</a:t>
            </a:r>
          </a:p>
          <a:p>
            <a:r>
              <a:rPr lang="en-US" sz="1200" dirty="0">
                <a:latin typeface="Calibri" panose="020F0502020204030204" pitchFamily="34" charset="0"/>
              </a:rPr>
              <a:t>1. Standardized and welcoming intake process</a:t>
            </a:r>
          </a:p>
          <a:p>
            <a:r>
              <a:rPr lang="en-US" sz="1200" dirty="0">
                <a:latin typeface="Calibri" panose="020F0502020204030204" pitchFamily="34" charset="0"/>
              </a:rPr>
              <a:t>2. Completed family checklist on family’s wants and needs for home visiting</a:t>
            </a:r>
          </a:p>
        </p:txBody>
      </p:sp>
      <p:cxnSp>
        <p:nvCxnSpPr>
          <p:cNvPr id="20" name="Straight Connector 19"/>
          <p:cNvCxnSpPr>
            <a:cxnSpLocks/>
            <a:stCxn id="16" idx="1"/>
            <a:endCxn id="15" idx="3"/>
          </p:cNvCxnSpPr>
          <p:nvPr/>
        </p:nvCxnSpPr>
        <p:spPr>
          <a:xfrm flipH="1" flipV="1">
            <a:off x="5372100" y="1304955"/>
            <a:ext cx="799205" cy="25364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17" idx="1"/>
            <a:endCxn id="14" idx="3"/>
          </p:cNvCxnSpPr>
          <p:nvPr/>
        </p:nvCxnSpPr>
        <p:spPr>
          <a:xfrm flipH="1">
            <a:off x="5396891" y="2655382"/>
            <a:ext cx="774415" cy="21821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18" idx="1"/>
            <a:endCxn id="14" idx="3"/>
          </p:cNvCxnSpPr>
          <p:nvPr/>
        </p:nvCxnSpPr>
        <p:spPr>
          <a:xfrm flipH="1" flipV="1">
            <a:off x="5396891" y="2873595"/>
            <a:ext cx="774415" cy="11389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982458" y="59191"/>
            <a:ext cx="1161542" cy="1110343"/>
            <a:chOff x="8077200" y="152400"/>
            <a:chExt cx="1161542" cy="1110343"/>
          </a:xfrm>
        </p:grpSpPr>
        <p:sp>
          <p:nvSpPr>
            <p:cNvPr id="21" name="Oval 20"/>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
        <p:nvSpPr>
          <p:cNvPr id="29" name="TextBox 28"/>
          <p:cNvSpPr txBox="1"/>
          <p:nvPr/>
        </p:nvSpPr>
        <p:spPr>
          <a:xfrm>
            <a:off x="3187091" y="4002266"/>
            <a:ext cx="2209800" cy="646331"/>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Primary Driver 3: Comprehensive data-tracking system</a:t>
            </a:r>
          </a:p>
        </p:txBody>
      </p:sp>
      <p:sp>
        <p:nvSpPr>
          <p:cNvPr id="31" name="TextBox 30"/>
          <p:cNvSpPr txBox="1"/>
          <p:nvPr/>
        </p:nvSpPr>
        <p:spPr>
          <a:xfrm>
            <a:off x="3187091" y="5515204"/>
            <a:ext cx="2209800" cy="646331"/>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Primary Driver 4: Active involvement of families in home visiting program </a:t>
            </a:r>
          </a:p>
        </p:txBody>
      </p:sp>
      <p:sp>
        <p:nvSpPr>
          <p:cNvPr id="36" name="TextBox 35"/>
          <p:cNvSpPr txBox="1"/>
          <p:nvPr/>
        </p:nvSpPr>
        <p:spPr>
          <a:xfrm>
            <a:off x="6171305" y="4725970"/>
            <a:ext cx="2614885" cy="646331"/>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1. Initial and ongoing training for HVs on policies and procedures for data tracking and management</a:t>
            </a:r>
          </a:p>
        </p:txBody>
      </p:sp>
      <p:cxnSp>
        <p:nvCxnSpPr>
          <p:cNvPr id="39" name="Straight Connector 38"/>
          <p:cNvCxnSpPr>
            <a:cxnSpLocks/>
            <a:stCxn id="36" idx="1"/>
            <a:endCxn id="29" idx="3"/>
          </p:cNvCxnSpPr>
          <p:nvPr/>
        </p:nvCxnSpPr>
        <p:spPr>
          <a:xfrm flipH="1" flipV="1">
            <a:off x="5396891" y="4325432"/>
            <a:ext cx="774414" cy="7237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90863" y="5477873"/>
            <a:ext cx="2595328" cy="1200329"/>
          </a:xfrm>
          <a:prstGeom prst="rect">
            <a:avLst/>
          </a:prstGeom>
          <a:noFill/>
          <a:ln>
            <a:solidFill>
              <a:schemeClr val="tx1"/>
            </a:solidFill>
          </a:ln>
        </p:spPr>
        <p:txBody>
          <a:bodyPr wrap="square" rtlCol="0">
            <a:spAutoFit/>
          </a:bodyPr>
          <a:lstStyle/>
          <a:p>
            <a:r>
              <a:rPr lang="en-US" sz="1200" dirty="0">
                <a:latin typeface="Calibri" panose="020F0502020204030204" pitchFamily="34" charset="0"/>
              </a:rPr>
              <a:t>1. Process for family to meet other team members to increase connection with program staff</a:t>
            </a:r>
          </a:p>
          <a:p>
            <a:r>
              <a:rPr lang="en-US" sz="1200" dirty="0">
                <a:latin typeface="Calibri" panose="020F0502020204030204" pitchFamily="34" charset="0"/>
              </a:rPr>
              <a:t>2. Parents included as members of policy council</a:t>
            </a:r>
          </a:p>
          <a:p>
            <a:r>
              <a:rPr lang="en-US" sz="1200" dirty="0">
                <a:latin typeface="Calibri" panose="020F0502020204030204" pitchFamily="34" charset="0"/>
              </a:rPr>
              <a:t>3. Parent-led support groups</a:t>
            </a:r>
          </a:p>
        </p:txBody>
      </p:sp>
      <p:cxnSp>
        <p:nvCxnSpPr>
          <p:cNvPr id="44" name="Straight Connector 43"/>
          <p:cNvCxnSpPr>
            <a:cxnSpLocks/>
            <a:stCxn id="42" idx="1"/>
            <a:endCxn id="31" idx="3"/>
          </p:cNvCxnSpPr>
          <p:nvPr/>
        </p:nvCxnSpPr>
        <p:spPr>
          <a:xfrm flipH="1" flipV="1">
            <a:off x="5396891" y="5838370"/>
            <a:ext cx="793972" cy="239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 idx="3"/>
          </p:cNvCxnSpPr>
          <p:nvPr/>
        </p:nvCxnSpPr>
        <p:spPr>
          <a:xfrm flipV="1">
            <a:off x="2581275" y="3770995"/>
            <a:ext cx="149399" cy="17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730674" y="1288016"/>
            <a:ext cx="0" cy="24660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730674" y="3754055"/>
            <a:ext cx="0" cy="21214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5" idx="1"/>
          </p:cNvCxnSpPr>
          <p:nvPr/>
        </p:nvCxnSpPr>
        <p:spPr>
          <a:xfrm flipH="1" flipV="1">
            <a:off x="2730674" y="1304954"/>
            <a:ext cx="431626"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4" idx="1"/>
          </p:cNvCxnSpPr>
          <p:nvPr/>
        </p:nvCxnSpPr>
        <p:spPr>
          <a:xfrm flipH="1" flipV="1">
            <a:off x="2730674" y="2873594"/>
            <a:ext cx="456417"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9" idx="1"/>
          </p:cNvCxnSpPr>
          <p:nvPr/>
        </p:nvCxnSpPr>
        <p:spPr>
          <a:xfrm flipH="1">
            <a:off x="2730674" y="4325432"/>
            <a:ext cx="456417" cy="75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730674" y="5881859"/>
            <a:ext cx="456417" cy="57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17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a key driver diagram In </a:t>
            </a:r>
            <a:r>
              <a:rPr lang="en-US" err="1"/>
              <a:t>cqi</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188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2153" y="1176171"/>
            <a:ext cx="8349707" cy="3847165"/>
            <a:chOff x="422153" y="1176171"/>
            <a:chExt cx="8349707" cy="3847165"/>
          </a:xfrm>
        </p:grpSpPr>
        <p:sp>
          <p:nvSpPr>
            <p:cNvPr id="8" name="Oval 7"/>
            <p:cNvSpPr/>
            <p:nvPr/>
          </p:nvSpPr>
          <p:spPr>
            <a:xfrm>
              <a:off x="422153" y="2244101"/>
              <a:ext cx="2468880" cy="2468880"/>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Calibri" panose="020F0502020204030204" pitchFamily="34" charset="0"/>
                </a:rPr>
                <a:t>Plan</a:t>
              </a:r>
            </a:p>
          </p:txBody>
        </p:sp>
        <p:sp>
          <p:nvSpPr>
            <p:cNvPr id="9" name="Oval 8"/>
            <p:cNvSpPr/>
            <p:nvPr/>
          </p:nvSpPr>
          <p:spPr>
            <a:xfrm>
              <a:off x="2418545" y="1322077"/>
              <a:ext cx="2464761" cy="246476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Calibri" panose="020F0502020204030204" pitchFamily="34" charset="0"/>
                </a:rPr>
                <a:t>Do</a:t>
              </a:r>
            </a:p>
          </p:txBody>
        </p:sp>
        <p:sp>
          <p:nvSpPr>
            <p:cNvPr id="10" name="Oval 9"/>
            <p:cNvSpPr/>
            <p:nvPr/>
          </p:nvSpPr>
          <p:spPr>
            <a:xfrm>
              <a:off x="4307094" y="2554456"/>
              <a:ext cx="2468880" cy="246888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Calibri" panose="020F0502020204030204" pitchFamily="34" charset="0"/>
                </a:rPr>
                <a:t>Study</a:t>
              </a:r>
            </a:p>
          </p:txBody>
        </p:sp>
        <p:sp>
          <p:nvSpPr>
            <p:cNvPr id="11" name="Oval 10"/>
            <p:cNvSpPr/>
            <p:nvPr/>
          </p:nvSpPr>
          <p:spPr>
            <a:xfrm>
              <a:off x="6217920" y="1459304"/>
              <a:ext cx="2468880" cy="246888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Calibri" panose="020F0502020204030204" pitchFamily="34" charset="0"/>
                </a:rPr>
                <a:t>Act</a:t>
              </a:r>
            </a:p>
          </p:txBody>
        </p:sp>
        <p:grpSp>
          <p:nvGrpSpPr>
            <p:cNvPr id="12" name="Group 11"/>
            <p:cNvGrpSpPr/>
            <p:nvPr/>
          </p:nvGrpSpPr>
          <p:grpSpPr>
            <a:xfrm>
              <a:off x="1497833" y="1922510"/>
              <a:ext cx="1336751" cy="1348016"/>
              <a:chOff x="1412773" y="1850850"/>
              <a:chExt cx="1449987" cy="1462206"/>
            </a:xfrm>
          </p:grpSpPr>
          <p:sp>
            <p:nvSpPr>
              <p:cNvPr id="22" name="Oval 21"/>
              <p:cNvSpPr/>
              <p:nvPr/>
            </p:nvSpPr>
            <p:spPr>
              <a:xfrm>
                <a:off x="1412773" y="1850850"/>
                <a:ext cx="1449987" cy="1462206"/>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Calibri" panose="020F0502020204030204"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603" y="2087241"/>
                <a:ext cx="983275" cy="926610"/>
              </a:xfrm>
              <a:prstGeom prst="rect">
                <a:avLst/>
              </a:prstGeom>
            </p:spPr>
          </p:pic>
        </p:grpSp>
        <p:grpSp>
          <p:nvGrpSpPr>
            <p:cNvPr id="13" name="Group 12"/>
            <p:cNvGrpSpPr/>
            <p:nvPr/>
          </p:nvGrpSpPr>
          <p:grpSpPr>
            <a:xfrm>
              <a:off x="3878532" y="1185789"/>
              <a:ext cx="1336751" cy="1348016"/>
              <a:chOff x="3942327" y="1114129"/>
              <a:chExt cx="1449987" cy="1462206"/>
            </a:xfrm>
          </p:grpSpPr>
          <p:sp>
            <p:nvSpPr>
              <p:cNvPr id="20" name="Oval 19"/>
              <p:cNvSpPr/>
              <p:nvPr/>
            </p:nvSpPr>
            <p:spPr>
              <a:xfrm>
                <a:off x="3942327" y="1114129"/>
                <a:ext cx="1449987" cy="1462206"/>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Calibri" panose="020F0502020204030204"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647" y="1305582"/>
                <a:ext cx="842777" cy="982985"/>
              </a:xfrm>
              <a:prstGeom prst="rect">
                <a:avLst/>
              </a:prstGeom>
            </p:spPr>
          </p:pic>
        </p:grpSp>
        <p:grpSp>
          <p:nvGrpSpPr>
            <p:cNvPr id="14" name="Group 13"/>
            <p:cNvGrpSpPr/>
            <p:nvPr/>
          </p:nvGrpSpPr>
          <p:grpSpPr>
            <a:xfrm>
              <a:off x="5388159" y="1922510"/>
              <a:ext cx="1336751" cy="1348016"/>
              <a:chOff x="5303099" y="1850850"/>
              <a:chExt cx="1449987" cy="1462206"/>
            </a:xfrm>
          </p:grpSpPr>
          <p:sp>
            <p:nvSpPr>
              <p:cNvPr id="18" name="Oval 17"/>
              <p:cNvSpPr/>
              <p:nvPr/>
            </p:nvSpPr>
            <p:spPr>
              <a:xfrm>
                <a:off x="5303099" y="1850850"/>
                <a:ext cx="1449987" cy="1462206"/>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Calibri" panose="020F0502020204030204"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0359" y="2185585"/>
                <a:ext cx="1085676" cy="695275"/>
              </a:xfrm>
              <a:prstGeom prst="rect">
                <a:avLst/>
              </a:prstGeom>
            </p:spPr>
          </p:pic>
        </p:grpSp>
        <p:grpSp>
          <p:nvGrpSpPr>
            <p:cNvPr id="15" name="Group 14"/>
            <p:cNvGrpSpPr/>
            <p:nvPr/>
          </p:nvGrpSpPr>
          <p:grpSpPr>
            <a:xfrm>
              <a:off x="7435109" y="1176171"/>
              <a:ext cx="1336751" cy="1348016"/>
              <a:chOff x="7350049" y="1104511"/>
              <a:chExt cx="1449987" cy="1462206"/>
            </a:xfrm>
          </p:grpSpPr>
          <p:sp>
            <p:nvSpPr>
              <p:cNvPr id="16" name="Oval 15"/>
              <p:cNvSpPr/>
              <p:nvPr/>
            </p:nvSpPr>
            <p:spPr>
              <a:xfrm>
                <a:off x="7350049" y="1104511"/>
                <a:ext cx="1449987" cy="1462206"/>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Calibri" panose="020F050202020403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8611" y="1288966"/>
                <a:ext cx="1078894" cy="1079985"/>
              </a:xfrm>
              <a:prstGeom prst="rect">
                <a:avLst/>
              </a:prstGeom>
            </p:spPr>
          </p:pic>
        </p:grpSp>
      </p:grpSp>
    </p:spTree>
    <p:extLst>
      <p:ext uri="{BB962C8B-B14F-4D97-AF65-F5344CB8AC3E}">
        <p14:creationId xmlns:p14="http://schemas.microsoft.com/office/powerpoint/2010/main" val="259465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CQI Training Overview</a:t>
            </a:r>
          </a:p>
        </p:txBody>
      </p:sp>
      <p:sp>
        <p:nvSpPr>
          <p:cNvPr id="3" name="Content Placeholder 2"/>
          <p:cNvSpPr>
            <a:spLocks noGrp="1"/>
          </p:cNvSpPr>
          <p:nvPr>
            <p:ph idx="1"/>
          </p:nvPr>
        </p:nvSpPr>
        <p:spPr>
          <a:xfrm>
            <a:off x="1257300" y="1466850"/>
            <a:ext cx="7562850" cy="4876800"/>
          </a:xfrm>
        </p:spPr>
        <p:txBody>
          <a:bodyPr>
            <a:noAutofit/>
          </a:bodyPr>
          <a:lstStyle/>
          <a:p>
            <a:pPr marL="0" indent="0">
              <a:lnSpc>
                <a:spcPts val="4000"/>
              </a:lnSpc>
              <a:spcBef>
                <a:spcPts val="0"/>
              </a:spcBef>
              <a:buNone/>
            </a:pPr>
            <a:r>
              <a:rPr lang="en-US" dirty="0">
                <a:solidFill>
                  <a:schemeClr val="bg1">
                    <a:lumMod val="75000"/>
                  </a:schemeClr>
                </a:solidFill>
              </a:rPr>
              <a:t>Introduction to CQI</a:t>
            </a:r>
          </a:p>
          <a:p>
            <a:pPr marL="0" indent="0">
              <a:lnSpc>
                <a:spcPts val="4000"/>
              </a:lnSpc>
              <a:spcBef>
                <a:spcPts val="0"/>
              </a:spcBef>
              <a:buNone/>
            </a:pPr>
            <a:r>
              <a:rPr lang="en-US" dirty="0">
                <a:solidFill>
                  <a:schemeClr val="bg1">
                    <a:lumMod val="75000"/>
                  </a:schemeClr>
                </a:solidFill>
              </a:rPr>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dirty="0">
                <a:solidFill>
                  <a:schemeClr val="bg1">
                    <a:lumMod val="75000"/>
                  </a:schemeClr>
                </a:solidFill>
              </a:rPr>
              <a:t>Creating SMART Aims</a:t>
            </a:r>
          </a:p>
          <a:p>
            <a:pPr marL="0" indent="0">
              <a:lnSpc>
                <a:spcPts val="4000"/>
              </a:lnSpc>
              <a:spcBef>
                <a:spcPts val="0"/>
              </a:spcBef>
              <a:buNone/>
            </a:pPr>
            <a:r>
              <a:rPr lang="en-US" dirty="0">
                <a:solidFill>
                  <a:schemeClr val="bg1">
                    <a:lumMod val="75000"/>
                  </a:schemeClr>
                </a:solidFill>
              </a:rPr>
              <a:t>Understanding the PDSA Process &amp; Measurement</a:t>
            </a:r>
          </a:p>
          <a:p>
            <a:pPr marL="0" indent="0">
              <a:lnSpc>
                <a:spcPts val="4000"/>
              </a:lnSpc>
              <a:spcBef>
                <a:spcPts val="0"/>
              </a:spcBef>
              <a:buNone/>
            </a:pPr>
            <a:r>
              <a:rPr lang="en-US" dirty="0">
                <a:solidFill>
                  <a:schemeClr val="bg1">
                    <a:lumMod val="75000"/>
                  </a:schemeClr>
                </a:solidFill>
              </a:rPr>
              <a:t>CQI Tools I: Process Maps</a:t>
            </a:r>
          </a:p>
          <a:p>
            <a:pPr marL="0" indent="0">
              <a:lnSpc>
                <a:spcPts val="4000"/>
              </a:lnSpc>
              <a:spcBef>
                <a:spcPts val="0"/>
              </a:spcBef>
              <a:buNone/>
            </a:pPr>
            <a:r>
              <a:rPr lang="en-US" dirty="0">
                <a:solidFill>
                  <a:schemeClr val="bg1">
                    <a:lumMod val="75000"/>
                  </a:schemeClr>
                </a:solidFill>
              </a:rPr>
              <a:t>CQI Tools II: Root Cause Analysis Tools</a:t>
            </a:r>
          </a:p>
          <a:p>
            <a:pPr marL="0" indent="0">
              <a:lnSpc>
                <a:spcPts val="4000"/>
              </a:lnSpc>
              <a:spcBef>
                <a:spcPts val="0"/>
              </a:spcBef>
              <a:buNone/>
            </a:pPr>
            <a:r>
              <a:rPr lang="en-US" sz="2600" b="1" dirty="0"/>
              <a:t>CQI Tools III: Key Driver Diagrams</a:t>
            </a:r>
          </a:p>
          <a:p>
            <a:pPr marL="0" indent="0">
              <a:lnSpc>
                <a:spcPts val="4000"/>
              </a:lnSpc>
              <a:spcBef>
                <a:spcPts val="0"/>
              </a:spcBef>
              <a:buNone/>
            </a:pPr>
            <a:r>
              <a:rPr lang="en-US" dirty="0">
                <a:solidFill>
                  <a:schemeClr val="bg1">
                    <a:lumMod val="75000"/>
                  </a:schemeClr>
                </a:solidFill>
              </a:rPr>
              <a:t>Reliability Concepts </a:t>
            </a:r>
            <a:r>
              <a:rPr lang="en-US">
                <a:solidFill>
                  <a:schemeClr val="bg1">
                    <a:lumMod val="75000"/>
                  </a:schemeClr>
                </a:solidFill>
              </a:rPr>
              <a:t>and Sustaining Gains</a:t>
            </a:r>
            <a:endParaRPr lang="en-US"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609600"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dirty="0">
                <a:solidFill>
                  <a:schemeClr val="tx2">
                    <a:lumMod val="40000"/>
                    <a:lumOff val="60000"/>
                  </a:schemeClr>
                </a:solidFill>
              </a:rPr>
              <a:t>1</a:t>
            </a:r>
          </a:p>
          <a:p>
            <a:pPr marL="0" indent="0">
              <a:lnSpc>
                <a:spcPts val="4000"/>
              </a:lnSpc>
              <a:spcBef>
                <a:spcPts val="0"/>
              </a:spcBef>
              <a:buFont typeface="Arial" pitchFamily="34" charset="0"/>
              <a:buNone/>
            </a:pPr>
            <a:r>
              <a:rPr lang="en-US" sz="3600" b="1" dirty="0">
                <a:solidFill>
                  <a:schemeClr val="tx2">
                    <a:lumMod val="40000"/>
                    <a:lumOff val="60000"/>
                  </a:schemeClr>
                </a:solidFill>
              </a:rPr>
              <a:t>2</a:t>
            </a:r>
          </a:p>
          <a:p>
            <a:pPr marL="0" indent="0">
              <a:lnSpc>
                <a:spcPts val="4000"/>
              </a:lnSpc>
              <a:spcBef>
                <a:spcPts val="0"/>
              </a:spcBef>
              <a:buFont typeface="Arial" pitchFamily="34" charset="0"/>
              <a:buNone/>
            </a:pPr>
            <a:r>
              <a:rPr lang="en-US" sz="3600" b="1" dirty="0">
                <a:solidFill>
                  <a:schemeClr val="tx2">
                    <a:lumMod val="40000"/>
                    <a:lumOff val="60000"/>
                  </a:schemeClr>
                </a:solidFill>
              </a:rPr>
              <a:t>3</a:t>
            </a:r>
          </a:p>
          <a:p>
            <a:pPr marL="0" indent="0">
              <a:lnSpc>
                <a:spcPts val="4000"/>
              </a:lnSpc>
              <a:spcBef>
                <a:spcPts val="0"/>
              </a:spcBef>
              <a:buFont typeface="Arial" pitchFamily="34" charset="0"/>
              <a:buNone/>
            </a:pPr>
            <a:r>
              <a:rPr lang="en-US" sz="3600" b="1" dirty="0">
                <a:solidFill>
                  <a:schemeClr val="tx2">
                    <a:lumMod val="40000"/>
                    <a:lumOff val="60000"/>
                  </a:schemeClr>
                </a:solidFill>
              </a:rPr>
              <a:t>4</a:t>
            </a:r>
          </a:p>
          <a:p>
            <a:pPr marL="0" indent="0">
              <a:lnSpc>
                <a:spcPts val="4000"/>
              </a:lnSpc>
              <a:spcBef>
                <a:spcPts val="0"/>
              </a:spcBef>
              <a:buFont typeface="Arial" pitchFamily="34" charset="0"/>
              <a:buNone/>
            </a:pPr>
            <a:r>
              <a:rPr lang="en-US" sz="3600" b="1" dirty="0">
                <a:solidFill>
                  <a:schemeClr val="tx2">
                    <a:lumMod val="40000"/>
                    <a:lumOff val="60000"/>
                  </a:schemeClr>
                </a:solidFill>
              </a:rPr>
              <a:t>5</a:t>
            </a:r>
          </a:p>
          <a:p>
            <a:pPr marL="0" indent="0">
              <a:lnSpc>
                <a:spcPts val="4000"/>
              </a:lnSpc>
              <a:spcBef>
                <a:spcPts val="0"/>
              </a:spcBef>
              <a:buFont typeface="Arial" pitchFamily="34" charset="0"/>
              <a:buNone/>
            </a:pPr>
            <a:r>
              <a:rPr lang="en-US" sz="3600" b="1" dirty="0">
                <a:solidFill>
                  <a:schemeClr val="tx2">
                    <a:lumMod val="40000"/>
                    <a:lumOff val="60000"/>
                  </a:schemeClr>
                </a:solidFill>
              </a:rPr>
              <a:t>6</a:t>
            </a:r>
          </a:p>
          <a:p>
            <a:pPr marL="0" indent="0">
              <a:lnSpc>
                <a:spcPts val="4000"/>
              </a:lnSpc>
              <a:spcBef>
                <a:spcPts val="0"/>
              </a:spcBef>
              <a:buFont typeface="Arial" pitchFamily="34" charset="0"/>
              <a:buNone/>
            </a:pPr>
            <a:r>
              <a:rPr lang="en-US" sz="3600" b="1" dirty="0">
                <a:solidFill>
                  <a:schemeClr val="tx2">
                    <a:lumMod val="40000"/>
                    <a:lumOff val="60000"/>
                  </a:schemeClr>
                </a:solidFill>
              </a:rPr>
              <a:t>7</a:t>
            </a:r>
          </a:p>
          <a:p>
            <a:pPr marL="0" indent="0">
              <a:lnSpc>
                <a:spcPts val="4000"/>
              </a:lnSpc>
              <a:spcBef>
                <a:spcPts val="0"/>
              </a:spcBef>
              <a:buFont typeface="Arial" pitchFamily="34" charset="0"/>
              <a:buNone/>
            </a:pPr>
            <a:r>
              <a:rPr lang="en-US" sz="3600" b="1" dirty="0">
                <a:solidFill>
                  <a:schemeClr val="tx2">
                    <a:lumMod val="40000"/>
                    <a:lumOff val="60000"/>
                  </a:schemeClr>
                </a:solidFill>
              </a:rPr>
              <a:t>8</a:t>
            </a:r>
          </a:p>
          <a:p>
            <a:pPr marL="0" indent="0">
              <a:lnSpc>
                <a:spcPts val="4000"/>
              </a:lnSpc>
              <a:spcBef>
                <a:spcPts val="0"/>
              </a:spcBef>
              <a:buFont typeface="Arial" pitchFamily="34" charset="0"/>
              <a:buNone/>
            </a:pPr>
            <a:r>
              <a:rPr lang="en-US" sz="3600" b="1" dirty="0">
                <a:solidFill>
                  <a:schemeClr val="tx2">
                    <a:lumMod val="40000"/>
                    <a:lumOff val="60000"/>
                  </a:schemeClr>
                </a:solidFill>
              </a:rPr>
              <a:t>9</a:t>
            </a: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p:txBody>
      </p:sp>
    </p:spTree>
    <p:extLst>
      <p:ext uri="{BB962C8B-B14F-4D97-AF65-F5344CB8AC3E}">
        <p14:creationId xmlns:p14="http://schemas.microsoft.com/office/powerpoint/2010/main" val="98967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177A03-8589-4846-959D-4322848F40D2}"/>
              </a:ext>
            </a:extLst>
          </p:cNvPr>
          <p:cNvPicPr>
            <a:picLocks noChangeAspect="1"/>
          </p:cNvPicPr>
          <p:nvPr/>
        </p:nvPicPr>
        <p:blipFill>
          <a:blip r:embed="rId3"/>
          <a:stretch>
            <a:fillRect/>
          </a:stretch>
        </p:blipFill>
        <p:spPr>
          <a:xfrm rot="557586">
            <a:off x="3153403" y="1774324"/>
            <a:ext cx="5637611" cy="4185498"/>
          </a:xfrm>
          <a:prstGeom prst="rect">
            <a:avLst/>
          </a:prstGeom>
          <a:ln>
            <a:solidFill>
              <a:schemeClr val="accent1"/>
            </a:solidFill>
          </a:ln>
        </p:spPr>
      </p:pic>
      <p:sp>
        <p:nvSpPr>
          <p:cNvPr id="2" name="Title 1"/>
          <p:cNvSpPr>
            <a:spLocks noGrp="1"/>
          </p:cNvSpPr>
          <p:nvPr>
            <p:ph type="title"/>
          </p:nvPr>
        </p:nvSpPr>
        <p:spPr>
          <a:xfrm>
            <a:off x="457200" y="533400"/>
            <a:ext cx="8229600" cy="990600"/>
          </a:xfrm>
        </p:spPr>
        <p:txBody>
          <a:bodyPr/>
          <a:lstStyle/>
          <a:p>
            <a:r>
              <a:rPr lang="en-US"/>
              <a:t>Key Driver Diagram Activity</a:t>
            </a:r>
          </a:p>
        </p:txBody>
      </p:sp>
      <p:sp>
        <p:nvSpPr>
          <p:cNvPr id="3" name="Content Placeholder 2"/>
          <p:cNvSpPr>
            <a:spLocks noGrp="1"/>
          </p:cNvSpPr>
          <p:nvPr>
            <p:ph sz="half" idx="1"/>
            <p:extLst/>
          </p:nvPr>
        </p:nvSpPr>
        <p:spPr>
          <a:xfrm>
            <a:off x="457200" y="1673352"/>
            <a:ext cx="2733472" cy="4718304"/>
          </a:xfrm>
        </p:spPr>
        <p:txBody>
          <a:bodyPr vert="horz" lIns="91440" tIns="45720" rIns="91440" bIns="45720" rtlCol="0" anchor="t">
            <a:normAutofit/>
          </a:bodyPr>
          <a:lstStyle/>
          <a:p>
            <a:r>
              <a:rPr lang="en-US" sz="2400" b="1" dirty="0"/>
              <a:t>Step 1</a:t>
            </a:r>
            <a:r>
              <a:rPr lang="en-US" sz="2400" dirty="0"/>
              <a:t>: Develop the SMART aim</a:t>
            </a:r>
          </a:p>
          <a:p>
            <a:endParaRPr lang="en-US" sz="2400" dirty="0"/>
          </a:p>
          <a:p>
            <a:r>
              <a:rPr lang="en-US" sz="2400" b="1" dirty="0"/>
              <a:t>Step 2</a:t>
            </a:r>
            <a:r>
              <a:rPr lang="en-US" sz="2400" dirty="0"/>
              <a:t>: Identify key drivers</a:t>
            </a:r>
          </a:p>
          <a:p>
            <a:endParaRPr lang="en-US" sz="2400" dirty="0"/>
          </a:p>
          <a:p>
            <a:r>
              <a:rPr lang="en-US" sz="2400" b="1" dirty="0"/>
              <a:t>Step 3</a:t>
            </a:r>
            <a:r>
              <a:rPr lang="en-US" sz="2400" dirty="0"/>
              <a:t>: Identify change strategies</a:t>
            </a:r>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346928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Driver Diagram Activity Debrief</a:t>
            </a:r>
          </a:p>
        </p:txBody>
      </p:sp>
      <p:sp>
        <p:nvSpPr>
          <p:cNvPr id="3" name="Content Placeholder 2"/>
          <p:cNvSpPr>
            <a:spLocks noGrp="1"/>
          </p:cNvSpPr>
          <p:nvPr>
            <p:ph idx="1"/>
            <p:extLst/>
          </p:nvPr>
        </p:nvSpPr>
        <p:spPr>
          <a:xfrm>
            <a:off x="457200" y="1905000"/>
            <a:ext cx="8229600" cy="4572000"/>
          </a:xfrm>
        </p:spPr>
        <p:txBody>
          <a:bodyPr vert="horz" lIns="91440" tIns="45720" rIns="91440" bIns="45720" rtlCol="0" anchor="t">
            <a:normAutofit/>
          </a:bodyPr>
          <a:lstStyle/>
          <a:p>
            <a:r>
              <a:rPr lang="en-US" dirty="0"/>
              <a:t>Which subject matter experts could teams include in the development of the Key Driver Diagram? </a:t>
            </a:r>
          </a:p>
          <a:p>
            <a:pPr lvl="0"/>
            <a:endParaRPr lang="en-US" sz="1800" dirty="0"/>
          </a:p>
          <a:p>
            <a:r>
              <a:rPr lang="en-US" dirty="0"/>
              <a:t>What resources could teams use to research evidence based change strategies? </a:t>
            </a:r>
          </a:p>
          <a:p>
            <a:pPr lvl="0"/>
            <a:endParaRPr lang="en-US" sz="1800" dirty="0"/>
          </a:p>
          <a:p>
            <a:r>
              <a:rPr lang="en-US" dirty="0"/>
              <a:t>What was the most challenging part of developing the Key Driver Diagram? </a:t>
            </a:r>
          </a:p>
          <a:p>
            <a:pPr lvl="0"/>
            <a:endParaRPr lang="en-US" sz="1800" dirty="0"/>
          </a:p>
          <a:p>
            <a:r>
              <a:rPr lang="en-US" dirty="0"/>
              <a:t>Which change strategy will the team test? Provide a rationale for how the change strategy will influence the outcome.</a:t>
            </a:r>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422498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1524000"/>
            <a:ext cx="4892040" cy="4876800"/>
          </a:xfrm>
        </p:spPr>
        <p:txBody>
          <a:bodyPr>
            <a:normAutofit/>
          </a:bodyPr>
          <a:lstStyle/>
          <a:p>
            <a:pPr marL="514350" indent="-514350">
              <a:buFont typeface="+mj-lt"/>
              <a:buAutoNum type="arabicPeriod"/>
            </a:pPr>
            <a:r>
              <a:rPr lang="en-US" dirty="0">
                <a:solidFill>
                  <a:schemeClr val="accent5"/>
                </a:solidFill>
              </a:rPr>
              <a:t>Key Driver Diagrams connect change strategies to drivers to aims. </a:t>
            </a:r>
          </a:p>
          <a:p>
            <a:pPr marL="514350" indent="-514350">
              <a:buFont typeface="+mj-lt"/>
              <a:buAutoNum type="arabicPeriod"/>
            </a:pPr>
            <a:r>
              <a:rPr lang="en-US" dirty="0">
                <a:solidFill>
                  <a:schemeClr val="accent5"/>
                </a:solidFill>
              </a:rPr>
              <a:t>Use best practices when developing Key Driver Diagrams. </a:t>
            </a:r>
            <a:endParaRPr lang="en-US" dirty="0">
              <a:solidFill>
                <a:schemeClr val="accent5"/>
              </a:solidFill>
              <a:highlight>
                <a:srgbClr val="FFFF00"/>
              </a:highlight>
            </a:endParaRPr>
          </a:p>
          <a:p>
            <a:pPr marL="514350" indent="-514350">
              <a:buFont typeface="+mj-lt"/>
              <a:buAutoNum type="arabicPeriod"/>
            </a:pPr>
            <a:r>
              <a:rPr lang="en-US" dirty="0">
                <a:solidFill>
                  <a:schemeClr val="accent5"/>
                </a:solidFill>
              </a:rPr>
              <a:t>Key Driver Diagrams are used throughout the PDSA process. </a:t>
            </a: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p:txBody>
      </p:sp>
    </p:spTree>
    <p:extLst>
      <p:ext uri="{BB962C8B-B14F-4D97-AF65-F5344CB8AC3E}">
        <p14:creationId xmlns:p14="http://schemas.microsoft.com/office/powerpoint/2010/main" val="171931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Its contents are the sole responsibility of the authors and do not necessarily represent the official views of HHS, HRSA, or ACF. </a:t>
            </a:r>
          </a:p>
        </p:txBody>
      </p:sp>
    </p:spTree>
    <p:extLst>
      <p:ext uri="{BB962C8B-B14F-4D97-AF65-F5344CB8AC3E}">
        <p14:creationId xmlns:p14="http://schemas.microsoft.com/office/powerpoint/2010/main" val="280481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447800"/>
          </a:xfrm>
        </p:spPr>
        <p:txBody>
          <a:bodyPr>
            <a:normAutofit/>
          </a:bodyPr>
          <a:lstStyle/>
          <a:p>
            <a:r>
              <a:rPr lang="en-US"/>
              <a:t>Key Driver Diagrams: </a:t>
            </a:r>
            <a:br>
              <a:rPr lang="en-US"/>
            </a:br>
            <a:r>
              <a:rPr lang="en-US"/>
              <a:t>Learning Objectives </a:t>
            </a:r>
          </a:p>
        </p:txBody>
      </p:sp>
      <p:sp>
        <p:nvSpPr>
          <p:cNvPr id="4" name="Content Placeholder 3"/>
          <p:cNvSpPr>
            <a:spLocks noGrp="1"/>
          </p:cNvSpPr>
          <p:nvPr>
            <p:ph idx="1"/>
          </p:nvPr>
        </p:nvSpPr>
        <p:spPr>
          <a:xfrm>
            <a:off x="457200" y="2514600"/>
            <a:ext cx="8229600" cy="1691640"/>
          </a:xfrm>
        </p:spPr>
        <p:txBody>
          <a:bodyPr vert="horz" lIns="91440" tIns="45720" rIns="91440" bIns="45720" rtlCol="0" anchor="t">
            <a:normAutofit lnSpcReduction="10000"/>
          </a:bodyPr>
          <a:lstStyle/>
          <a:p>
            <a:r>
              <a:rPr lang="en-US" dirty="0"/>
              <a:t>Describe Key Driver Diagrams</a:t>
            </a:r>
          </a:p>
          <a:p>
            <a:r>
              <a:rPr lang="en-US" dirty="0"/>
              <a:t>Explain how Key Driver Diagrams are used in CQI</a:t>
            </a:r>
          </a:p>
          <a:p>
            <a:r>
              <a:rPr lang="en-US" dirty="0"/>
              <a:t>Create Key Driver Diagrams </a:t>
            </a:r>
          </a:p>
          <a:p>
            <a:r>
              <a:rPr lang="en-US" dirty="0"/>
              <a:t>Use Key Driver Diagrams in CQI</a:t>
            </a:r>
          </a:p>
        </p:txBody>
      </p:sp>
    </p:spTree>
    <p:extLst>
      <p:ext uri="{BB962C8B-B14F-4D97-AF65-F5344CB8AC3E}">
        <p14:creationId xmlns:p14="http://schemas.microsoft.com/office/powerpoint/2010/main" val="62577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key driver diagram?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802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3425" y="3071813"/>
            <a:ext cx="1457325" cy="1343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31146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63150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3114675"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114675" y="48815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362700"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354053" y="4867056"/>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p:cNvSpPr txBox="1">
            <a:spLocks noChangeArrowheads="1"/>
          </p:cNvSpPr>
          <p:nvPr/>
        </p:nvSpPr>
        <p:spPr bwMode="auto">
          <a:xfrm>
            <a:off x="371475" y="620887"/>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SMART AIM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61436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PRIMARY </a:t>
            </a:r>
            <a:r>
              <a:rPr lang="en-US" sz="1400" b="1">
                <a:effectLst/>
                <a:latin typeface="Calibri" panose="020F0502020204030204" pitchFamily="34" charset="0"/>
                <a:ea typeface="Calibri" panose="020F0502020204030204" pitchFamily="34" charset="0"/>
                <a:cs typeface="Times New Roman" panose="02020603050405020304" pitchFamily="18" charset="0"/>
              </a:rPr>
              <a:t>DRIVER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362700"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CHANGE STRATEGY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88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3425" y="3071813"/>
            <a:ext cx="1457325" cy="1343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31146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63150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3114675"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114675" y="48815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362700"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354053" y="4852988"/>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p:cNvSpPr txBox="1">
            <a:spLocks noChangeArrowheads="1"/>
          </p:cNvSpPr>
          <p:nvPr/>
        </p:nvSpPr>
        <p:spPr bwMode="auto">
          <a:xfrm>
            <a:off x="371475" y="620887"/>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SMART AIM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61436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PRIMARY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DRIVER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362700"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CHANGE STRATEGY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87890" y="484742"/>
            <a:ext cx="2680570" cy="5916058"/>
          </a:xfrm>
          <a:prstGeom prst="rect">
            <a:avLst/>
          </a:prstGeom>
          <a:solidFill>
            <a:schemeClr val="accent5">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09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3425" y="3071813"/>
            <a:ext cx="1457325" cy="1343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31146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63150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3114675"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114675" y="48815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362700"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354053" y="4852988"/>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p:cNvSpPr txBox="1">
            <a:spLocks noChangeArrowheads="1"/>
          </p:cNvSpPr>
          <p:nvPr/>
        </p:nvSpPr>
        <p:spPr bwMode="auto">
          <a:xfrm>
            <a:off x="371475" y="620887"/>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SMART AIM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61436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PRIMARY </a:t>
            </a:r>
            <a:r>
              <a:rPr lang="en-US" sz="1400" b="1">
                <a:effectLst/>
                <a:latin typeface="Calibri" panose="020F0502020204030204" pitchFamily="34" charset="0"/>
                <a:ea typeface="Calibri" panose="020F0502020204030204" pitchFamily="34" charset="0"/>
                <a:cs typeface="Times New Roman" panose="02020603050405020304" pitchFamily="18" charset="0"/>
              </a:rPr>
              <a:t>DRIVER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362700"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CHANGE STRATEGY</a:t>
            </a:r>
          </a:p>
        </p:txBody>
      </p:sp>
      <p:sp>
        <p:nvSpPr>
          <p:cNvPr id="13" name="Rectangle 12"/>
          <p:cNvSpPr/>
          <p:nvPr/>
        </p:nvSpPr>
        <p:spPr>
          <a:xfrm>
            <a:off x="2955490" y="450937"/>
            <a:ext cx="2756378" cy="5974915"/>
          </a:xfrm>
          <a:prstGeom prst="rect">
            <a:avLst/>
          </a:prstGeom>
          <a:solidFill>
            <a:schemeClr val="accent5">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37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3425" y="3071813"/>
            <a:ext cx="1457325" cy="1343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31146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6315075" y="13763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3114675"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114675" y="488156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362700" y="3071813"/>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354053" y="4852988"/>
            <a:ext cx="23622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p:cNvSpPr txBox="1">
            <a:spLocks noChangeArrowheads="1"/>
          </p:cNvSpPr>
          <p:nvPr/>
        </p:nvSpPr>
        <p:spPr bwMode="auto">
          <a:xfrm>
            <a:off x="371475" y="620887"/>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SMART AIM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61436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PRIMARY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DRIVER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362700"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CHANGE STRATEGY</a:t>
            </a:r>
          </a:p>
        </p:txBody>
      </p:sp>
      <p:sp>
        <p:nvSpPr>
          <p:cNvPr id="13" name="Rectangle 12"/>
          <p:cNvSpPr/>
          <p:nvPr/>
        </p:nvSpPr>
        <p:spPr>
          <a:xfrm>
            <a:off x="6168760" y="495300"/>
            <a:ext cx="2756378" cy="5974915"/>
          </a:xfrm>
          <a:prstGeom prst="rect">
            <a:avLst/>
          </a:prstGeom>
          <a:solidFill>
            <a:schemeClr val="accent5">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50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71475" y="620887"/>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SMART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162300" y="614363"/>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PRIMARY</a:t>
            </a:r>
            <a:r>
              <a:rPr lang="en-US" sz="1400" b="1">
                <a:effectLst/>
                <a:latin typeface="Calibri" panose="020F0502020204030204" pitchFamily="34" charset="0"/>
                <a:ea typeface="Calibri" panose="020F0502020204030204" pitchFamily="34" charset="0"/>
                <a:cs typeface="Times New Roman" panose="02020603050405020304" pitchFamily="18" charset="0"/>
              </a:rPr>
              <a:t> DRIVER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extLst/>
          </p:nvPr>
        </p:nvSpPr>
        <p:spPr bwMode="auto">
          <a:xfrm>
            <a:off x="6362700" y="585788"/>
            <a:ext cx="2209800" cy="257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b="1">
                <a:latin typeface="Calibri" panose="020F0502020204030204" pitchFamily="34" charset="0"/>
                <a:ea typeface="Calibri" panose="020F0502020204030204" pitchFamily="34" charset="0"/>
                <a:cs typeface="Times New Roman" panose="02020603050405020304" pitchFamily="18" charset="0"/>
              </a:rPr>
              <a:t>CHANGE STRATEGY</a:t>
            </a:r>
          </a:p>
        </p:txBody>
      </p:sp>
      <p:sp>
        <p:nvSpPr>
          <p:cNvPr id="13" name="TextBox 12"/>
          <p:cNvSpPr txBox="1"/>
          <p:nvPr/>
        </p:nvSpPr>
        <p:spPr>
          <a:xfrm>
            <a:off x="371475" y="6438225"/>
            <a:ext cx="7653402" cy="276999"/>
          </a:xfrm>
          <a:prstGeom prst="rect">
            <a:avLst/>
          </a:prstGeom>
          <a:noFill/>
        </p:spPr>
        <p:txBody>
          <a:bodyPr wrap="square" rtlCol="0">
            <a:spAutoFit/>
          </a:bodyPr>
          <a:lstStyle/>
          <a:p>
            <a:r>
              <a:rPr lang="en-US" sz="1200" dirty="0">
                <a:latin typeface="Calibri" panose="020F0502020204030204" pitchFamily="34" charset="0"/>
              </a:rPr>
              <a:t>Adapted from HV CoIIN Family Engagement KDD </a:t>
            </a:r>
          </a:p>
        </p:txBody>
      </p:sp>
      <p:sp>
        <p:nvSpPr>
          <p:cNvPr id="2" name="TextBox 1"/>
          <p:cNvSpPr txBox="1"/>
          <p:nvPr/>
        </p:nvSpPr>
        <p:spPr>
          <a:xfrm>
            <a:off x="371475" y="3452551"/>
            <a:ext cx="2209800" cy="738664"/>
          </a:xfrm>
          <a:prstGeom prst="rect">
            <a:avLst/>
          </a:prstGeom>
          <a:noFill/>
          <a:ln>
            <a:solidFill>
              <a:schemeClr val="tx1"/>
            </a:solidFill>
          </a:ln>
        </p:spPr>
        <p:txBody>
          <a:bodyPr wrap="square" rtlCol="0" anchor="ctr" anchorCtr="0">
            <a:spAutoFit/>
          </a:bodyPr>
          <a:lstStyle/>
          <a:p>
            <a:r>
              <a:rPr lang="en-US" sz="1400" dirty="0">
                <a:latin typeface="Calibri" panose="020F0502020204030204" pitchFamily="34" charset="0"/>
              </a:rPr>
              <a:t>85% of families receive expected home visits by 6 months into the fiscal year</a:t>
            </a:r>
          </a:p>
        </p:txBody>
      </p:sp>
      <p:sp>
        <p:nvSpPr>
          <p:cNvPr id="14" name="TextBox 13"/>
          <p:cNvSpPr txBox="1"/>
          <p:nvPr/>
        </p:nvSpPr>
        <p:spPr>
          <a:xfrm>
            <a:off x="3314700" y="4754217"/>
            <a:ext cx="2209800" cy="738664"/>
          </a:xfrm>
          <a:prstGeom prst="rect">
            <a:avLst/>
          </a:prstGeom>
          <a:noFill/>
          <a:ln>
            <a:solidFill>
              <a:schemeClr val="tx1"/>
            </a:solidFill>
          </a:ln>
        </p:spPr>
        <p:txBody>
          <a:bodyPr wrap="square" rtlCol="0">
            <a:spAutoFit/>
          </a:bodyPr>
          <a:lstStyle/>
          <a:p>
            <a:r>
              <a:rPr lang="en-US" sz="1400" dirty="0">
                <a:latin typeface="Calibri" panose="020F0502020204030204" pitchFamily="34" charset="0"/>
              </a:rPr>
              <a:t>Primary Driver 2: Prompt and appropriate enrollment of eligible families </a:t>
            </a:r>
          </a:p>
        </p:txBody>
      </p:sp>
      <p:sp>
        <p:nvSpPr>
          <p:cNvPr id="15" name="TextBox 14"/>
          <p:cNvSpPr txBox="1"/>
          <p:nvPr/>
        </p:nvSpPr>
        <p:spPr>
          <a:xfrm>
            <a:off x="3314700" y="1528763"/>
            <a:ext cx="2209800" cy="954107"/>
          </a:xfrm>
          <a:prstGeom prst="rect">
            <a:avLst/>
          </a:prstGeom>
          <a:noFill/>
          <a:ln>
            <a:solidFill>
              <a:schemeClr val="tx1"/>
            </a:solidFill>
          </a:ln>
        </p:spPr>
        <p:txBody>
          <a:bodyPr wrap="square" rtlCol="0">
            <a:spAutoFit/>
          </a:bodyPr>
          <a:lstStyle/>
          <a:p>
            <a:r>
              <a:rPr lang="en-US" sz="1400" dirty="0">
                <a:latin typeface="Calibri" panose="020F0502020204030204" pitchFamily="34" charset="0"/>
              </a:rPr>
              <a:t>Primary Driver 1: Competent and skilled workforce to support enrollment and retention</a:t>
            </a:r>
          </a:p>
        </p:txBody>
      </p:sp>
      <p:sp>
        <p:nvSpPr>
          <p:cNvPr id="16" name="TextBox 15"/>
          <p:cNvSpPr txBox="1"/>
          <p:nvPr/>
        </p:nvSpPr>
        <p:spPr>
          <a:xfrm>
            <a:off x="6362700" y="1188833"/>
            <a:ext cx="2209800" cy="1384995"/>
          </a:xfrm>
          <a:prstGeom prst="rect">
            <a:avLst/>
          </a:prstGeom>
          <a:noFill/>
          <a:ln>
            <a:solidFill>
              <a:schemeClr val="tx1"/>
            </a:solidFill>
          </a:ln>
        </p:spPr>
        <p:txBody>
          <a:bodyPr wrap="square" rtlCol="0">
            <a:spAutoFit/>
          </a:bodyPr>
          <a:lstStyle/>
          <a:p>
            <a:pPr marL="342900" indent="-342900">
              <a:buAutoNum type="arabicPeriod"/>
            </a:pPr>
            <a:r>
              <a:rPr lang="en-US" sz="1400" dirty="0">
                <a:latin typeface="Calibri" panose="020F0502020204030204" pitchFamily="34" charset="0"/>
              </a:rPr>
              <a:t>Support to develop interpersonal relationships and adult attachment</a:t>
            </a:r>
          </a:p>
          <a:p>
            <a:pPr marL="342900" indent="-342900">
              <a:buAutoNum type="arabicPeriod"/>
            </a:pPr>
            <a:r>
              <a:rPr lang="en-US" sz="1400" dirty="0">
                <a:latin typeface="Calibri" panose="020F0502020204030204" pitchFamily="34" charset="0"/>
              </a:rPr>
              <a:t>Observation of home visits by supervisor </a:t>
            </a:r>
          </a:p>
        </p:txBody>
      </p:sp>
      <p:sp>
        <p:nvSpPr>
          <p:cNvPr id="17" name="TextBox 16"/>
          <p:cNvSpPr txBox="1"/>
          <p:nvPr/>
        </p:nvSpPr>
        <p:spPr>
          <a:xfrm>
            <a:off x="6362700" y="2759660"/>
            <a:ext cx="2209800" cy="2031325"/>
          </a:xfrm>
          <a:prstGeom prst="rect">
            <a:avLst/>
          </a:prstGeom>
          <a:noFill/>
          <a:ln>
            <a:solidFill>
              <a:schemeClr val="tx1"/>
            </a:solidFill>
          </a:ln>
        </p:spPr>
        <p:txBody>
          <a:bodyPr wrap="square" rtlCol="0">
            <a:spAutoFit/>
          </a:bodyPr>
          <a:lstStyle/>
          <a:p>
            <a:r>
              <a:rPr lang="en-US" sz="1400" b="1" dirty="0">
                <a:latin typeface="Calibri" panose="020F0502020204030204" pitchFamily="34" charset="0"/>
              </a:rPr>
              <a:t>External Sources</a:t>
            </a:r>
          </a:p>
          <a:p>
            <a:pPr marL="342900" indent="-342900">
              <a:buAutoNum type="arabicPeriod"/>
            </a:pPr>
            <a:r>
              <a:rPr lang="en-US" sz="1400" dirty="0">
                <a:latin typeface="Calibri" panose="020F0502020204030204" pitchFamily="34" charset="0"/>
              </a:rPr>
              <a:t>Outreach to home visiting clients to “refer” a friend to home visiting</a:t>
            </a:r>
          </a:p>
          <a:p>
            <a:pPr marL="342900" indent="-342900">
              <a:buAutoNum type="arabicPeriod"/>
            </a:pPr>
            <a:r>
              <a:rPr lang="en-US" sz="1400" dirty="0">
                <a:latin typeface="Calibri" panose="020F0502020204030204" pitchFamily="34" charset="0"/>
              </a:rPr>
              <a:t>Policy and protocol with guidelines for assessing and determining eligibility</a:t>
            </a:r>
          </a:p>
        </p:txBody>
      </p:sp>
      <p:sp>
        <p:nvSpPr>
          <p:cNvPr id="18" name="TextBox 17"/>
          <p:cNvSpPr txBox="1"/>
          <p:nvPr/>
        </p:nvSpPr>
        <p:spPr>
          <a:xfrm>
            <a:off x="6362700" y="4884488"/>
            <a:ext cx="2209800" cy="1815882"/>
          </a:xfrm>
          <a:prstGeom prst="rect">
            <a:avLst/>
          </a:prstGeom>
          <a:noFill/>
          <a:ln>
            <a:solidFill>
              <a:schemeClr val="tx1"/>
            </a:solidFill>
          </a:ln>
        </p:spPr>
        <p:txBody>
          <a:bodyPr wrap="square" rtlCol="0">
            <a:spAutoFit/>
          </a:bodyPr>
          <a:lstStyle/>
          <a:p>
            <a:r>
              <a:rPr lang="en-US" sz="1400" b="1" dirty="0">
                <a:latin typeface="Calibri" panose="020F0502020204030204" pitchFamily="34" charset="0"/>
              </a:rPr>
              <a:t>Internal Sources</a:t>
            </a:r>
          </a:p>
          <a:p>
            <a:pPr marL="342900" indent="-342900">
              <a:buAutoNum type="arabicPeriod"/>
            </a:pPr>
            <a:r>
              <a:rPr lang="en-US" sz="1400" dirty="0">
                <a:latin typeface="Calibri" panose="020F0502020204030204" pitchFamily="34" charset="0"/>
              </a:rPr>
              <a:t>Standardized and welcoming intake process</a:t>
            </a:r>
          </a:p>
          <a:p>
            <a:pPr marL="342900" indent="-342900">
              <a:buAutoNum type="arabicPeriod"/>
            </a:pPr>
            <a:r>
              <a:rPr lang="en-US" sz="1400" dirty="0">
                <a:latin typeface="Calibri" panose="020F0502020204030204" pitchFamily="34" charset="0"/>
              </a:rPr>
              <a:t>Completed family checklist on family’s wants and needs for home visiting</a:t>
            </a:r>
          </a:p>
        </p:txBody>
      </p:sp>
      <p:cxnSp>
        <p:nvCxnSpPr>
          <p:cNvPr id="20" name="Straight Connector 19"/>
          <p:cNvCxnSpPr>
            <a:cxnSpLocks/>
            <a:stCxn id="16" idx="1"/>
            <a:endCxn id="15" idx="3"/>
          </p:cNvCxnSpPr>
          <p:nvPr/>
        </p:nvCxnSpPr>
        <p:spPr>
          <a:xfrm flipH="1">
            <a:off x="5524500" y="1881331"/>
            <a:ext cx="838200" cy="1244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17" idx="1"/>
            <a:endCxn id="14" idx="3"/>
          </p:cNvCxnSpPr>
          <p:nvPr/>
        </p:nvCxnSpPr>
        <p:spPr>
          <a:xfrm flipH="1">
            <a:off x="5524500" y="3775323"/>
            <a:ext cx="838200" cy="13482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1"/>
            <a:endCxn id="14" idx="3"/>
          </p:cNvCxnSpPr>
          <p:nvPr/>
        </p:nvCxnSpPr>
        <p:spPr>
          <a:xfrm flipH="1" flipV="1">
            <a:off x="5524500" y="5123549"/>
            <a:ext cx="838200" cy="6688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1"/>
          </p:cNvCxnSpPr>
          <p:nvPr/>
        </p:nvCxnSpPr>
        <p:spPr>
          <a:xfrm flipH="1">
            <a:off x="3068878" y="2005817"/>
            <a:ext cx="245822" cy="2616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064180" y="5172041"/>
            <a:ext cx="24582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64180" y="2267427"/>
            <a:ext cx="0" cy="29046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 idx="3"/>
          </p:cNvCxnSpPr>
          <p:nvPr/>
        </p:nvCxnSpPr>
        <p:spPr>
          <a:xfrm>
            <a:off x="2581275" y="3821883"/>
            <a:ext cx="48290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702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78544-5F26-4138-AA8E-F24849F37AE3}">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44439003-668a-4940-aa31-a697c9d9a1af"/>
    <ds:schemaRef ds:uri="http://schemas.microsoft.com/sharepoint/v3/fields"/>
    <ds:schemaRef ds:uri="1c60471c-f084-4315-a5eb-9455db01c743"/>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1540744-A831-497E-ACFF-ADC7953A7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c60471c-f084-4315-a5eb-9455db01c743"/>
    <ds:schemaRef ds:uri="44439003-668a-4940-aa31-a697c9d9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2FECF1-8E02-466D-91CB-408B76C4F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TotalTime>
  <Words>1960</Words>
  <Application>Microsoft Office PowerPoint</Application>
  <PresentationFormat>On-screen Show (4:3)</PresentationFormat>
  <Paragraphs>269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Times New Roman</vt:lpstr>
      <vt:lpstr>Clarity</vt:lpstr>
      <vt:lpstr>PowerPoint Presentation</vt:lpstr>
      <vt:lpstr>CQI Training Overview</vt:lpstr>
      <vt:lpstr>Key Driver Diagrams:  Learning Objectives </vt:lpstr>
      <vt:lpstr>What is a key driver diagram?</vt:lpstr>
      <vt:lpstr>PowerPoint Presentation</vt:lpstr>
      <vt:lpstr>PowerPoint Presentation</vt:lpstr>
      <vt:lpstr>PowerPoint Presentation</vt:lpstr>
      <vt:lpstr>PowerPoint Presentation</vt:lpstr>
      <vt:lpstr>PowerPoint Presentation</vt:lpstr>
      <vt:lpstr>Why use a key driver diagram</vt:lpstr>
      <vt:lpstr>Benefits of Key Driver Diagrams</vt:lpstr>
      <vt:lpstr>Benefits of Key Driver Diagrams </vt:lpstr>
      <vt:lpstr>Creating a key driver diagram</vt:lpstr>
      <vt:lpstr>Steps to Create Key Driver Diagrams </vt:lpstr>
      <vt:lpstr>Key Driver Diagram Best Practices </vt:lpstr>
      <vt:lpstr>PowerPoint Presentation</vt:lpstr>
      <vt:lpstr>PowerPoint Presentation</vt:lpstr>
      <vt:lpstr>Using a key driver diagram In cqi</vt:lpstr>
      <vt:lpstr>PowerPoint Presentation</vt:lpstr>
      <vt:lpstr>Key Driver Diagram Activity</vt:lpstr>
      <vt:lpstr>Key Driver Diagram Activity Debrief</vt:lpstr>
      <vt:lpstr>Remember...</vt:lpstr>
      <vt:lpstr>Additional CQI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CQI Tools iii: Key driver diagrams</dc:title>
  <dc:creator>Mallory Quigley</dc:creator>
  <cp:lastModifiedBy>Doreen Major Ryan</cp:lastModifiedBy>
  <cp:revision>60</cp:revision>
  <dcterms:modified xsi:type="dcterms:W3CDTF">2018-07-25T16:41:13Z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y fmtid="{D5CDD505-2E9C-101B-9397-08002B2CF9AE}" pid="3" name="_dlc_DocIdItemGuid">
    <vt:lpwstr>766f7cea-8999-4b87-ba49-3c79883bde73</vt:lpwstr>
  </property>
</Properties>
</file>