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621" r:id="rId5"/>
    <p:sldId id="622" r:id="rId6"/>
    <p:sldId id="623" r:id="rId7"/>
    <p:sldId id="523" r:id="rId8"/>
    <p:sldId id="597" r:id="rId9"/>
    <p:sldId id="617" r:id="rId10"/>
    <p:sldId id="616" r:id="rId11"/>
    <p:sldId id="566" r:id="rId12"/>
    <p:sldId id="598" r:id="rId13"/>
    <p:sldId id="601" r:id="rId14"/>
    <p:sldId id="599" r:id="rId15"/>
    <p:sldId id="613" r:id="rId16"/>
    <p:sldId id="600" r:id="rId17"/>
    <p:sldId id="614" r:id="rId18"/>
    <p:sldId id="604" r:id="rId19"/>
    <p:sldId id="605" r:id="rId20"/>
    <p:sldId id="592" r:id="rId21"/>
    <p:sldId id="607" r:id="rId22"/>
    <p:sldId id="608" r:id="rId23"/>
    <p:sldId id="611" r:id="rId24"/>
    <p:sldId id="620" r:id="rId25"/>
    <p:sldId id="612" r:id="rId26"/>
    <p:sldId id="624" r:id="rId27"/>
    <p:sldId id="626" r:id="rId28"/>
    <p:sldId id="6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93" clrIdx="0"/>
  <p:cmAuthor id="1" name="Susan" initials="S" lastIdx="36" clrIdx="1"/>
  <p:cmAuthor id="2" name="Matthew J. Poes" initials="MJP" lastIdx="35" clrIdx="2"/>
  <p:cmAuthor id="3" name="Kate Lyon" initials="KL" lastIdx="2" clrIdx="3"/>
  <p:cmAuthor id="4" name="Waidelich, Elisa J (DOH)" initials="EJW" lastIdx="6" clrIdx="4"/>
  <p:cmAuthor id="5" name="Mallory Quigley" initials="MQ" lastIdx="59" clrIdx="5">
    <p:extLst/>
  </p:cmAuthor>
  <p:cmAuthor id="6" name="Kassie Mae Miller" initials="KMM" lastIdx="28" clrIdx="6">
    <p:extLst/>
  </p:cmAuthor>
  <p:cmAuthor id="7" name="JBA" initials="JBA" lastIdx="10" clrIdx="7">
    <p:extLst/>
  </p:cmAuthor>
  <p:cmAuthor id="8" name="DOHVE" initials="DOHVE" lastIdx="6" clrIdx="8">
    <p:extLst/>
  </p:cmAuthor>
  <p:cmAuthor id="9" name="KM Miller" initials="DOHVE" lastIdx="24" clrIdx="9">
    <p:extLst/>
  </p:cmAuthor>
  <p:cmAuthor id="10" name="Julie Leis" initials="JL" lastIdx="53" clrIdx="10">
    <p:extLst/>
  </p:cmAuthor>
  <p:cmAuthor id="11" name="Mallory Quigley Clark" initials="MC" lastIdx="7" clrIdx="11">
    <p:extLst/>
  </p:cmAuthor>
  <p:cmAuthor id="12" name="Marsiglia, Susan (HRSA)" initials="MS(" lastIdx="1" clrIdx="12">
    <p:extLst/>
  </p:cmAuthor>
  <p:cmAuthor id="13" name="Fountain, Monique (HRSA)" initials="FM(" lastIdx="1" clrIdx="13">
    <p:extLst/>
  </p:cmAuthor>
  <p:cmAuthor id="14" name="Pooja Gupta" initials="PG" lastIdx="7" clrIdx="14"/>
  <p:cmAuthor id="15" name="Mary Mariani" initials="MM" lastIdx="10" clrIdx="15">
    <p:extLst/>
  </p:cmAuthor>
  <p:cmAuthor id="16" name="Mary Mariani" initials="MM [2]" lastIdx="1" clrIdx="16">
    <p:extLst/>
  </p:cmAuthor>
  <p:cmAuthor id="17" name="Mary Mariani" initials="MM [3]" lastIdx="1" clrIdx="17">
    <p:extLst/>
  </p:cmAuthor>
  <p:cmAuthor id="18" name="Mary Mariani" initials="MM [4]" lastIdx="1" clrIdx="18">
    <p:extLst/>
  </p:cmAuthor>
  <p:cmAuthor id="19" name="Mary Mariani" initials="MM [5]" lastIdx="1" clrIdx="19">
    <p:extLst/>
  </p:cmAuthor>
  <p:cmAuthor id="20" name="Mallory Quigley Clark" initials="MQC" lastIdx="51" clrIdx="20">
    <p:extLst/>
  </p:cmAuthor>
  <p:cmAuthor id="21" name="KM Miller" initials="KM Miller" lastIdx="4" clrIdx="21">
    <p:extLst/>
  </p:cmAuthor>
  <p:cmAuthor id="22" name="Lance Till" initials="LT" lastIdx="2" clrIdx="2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537B"/>
    <a:srgbClr val="4D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713" autoAdjust="0"/>
  </p:normalViewPr>
  <p:slideViewPr>
    <p:cSldViewPr snapToGrid="0">
      <p:cViewPr varScale="1">
        <p:scale>
          <a:sx n="91" d="100"/>
          <a:sy n="91" d="100"/>
        </p:scale>
        <p:origin x="185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5">
                  <a:alpha val="98000"/>
                </a:schemeClr>
              </a:solidFill>
              <a:round/>
            </a:ln>
            <a:effectLst/>
          </c:spPr>
          <c:marker>
            <c:symbol val="circle"/>
            <c:size val="13"/>
            <c:spPr>
              <a:solidFill>
                <a:schemeClr val="accent5"/>
              </a:solidFill>
              <a:ln w="9525">
                <a:solidFill>
                  <a:schemeClr val="accent5">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7576E"/>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Sheet1!$A$1:$U$1</c:f>
              <c:numCache>
                <c:formatCode>mmm\-yy</c:formatCode>
                <c:ptCount val="21"/>
                <c:pt idx="0">
                  <c:v>42370</c:v>
                </c:pt>
                <c:pt idx="1">
                  <c:v>42401</c:v>
                </c:pt>
                <c:pt idx="2">
                  <c:v>42430</c:v>
                </c:pt>
                <c:pt idx="3" formatCode="[$-409]mmm\-yy;@">
                  <c:v>42461</c:v>
                </c:pt>
                <c:pt idx="4" formatCode="[$-409]mmm\-yy;@">
                  <c:v>42491</c:v>
                </c:pt>
                <c:pt idx="5" formatCode="[$-409]mmm\-yy;@">
                  <c:v>42522</c:v>
                </c:pt>
                <c:pt idx="6" formatCode="[$-409]mmm\-yy;@">
                  <c:v>42552</c:v>
                </c:pt>
                <c:pt idx="7" formatCode="[$-409]mmm\-yy;@">
                  <c:v>42583</c:v>
                </c:pt>
                <c:pt idx="8" formatCode="[$-409]mmm\-yy;@">
                  <c:v>42614</c:v>
                </c:pt>
                <c:pt idx="9" formatCode="[$-409]mmm\-yy;@">
                  <c:v>42644</c:v>
                </c:pt>
                <c:pt idx="10" formatCode="[$-409]mmm\-yy;@">
                  <c:v>42675</c:v>
                </c:pt>
                <c:pt idx="11" formatCode="[$-409]mmm\-yy;@">
                  <c:v>42705</c:v>
                </c:pt>
                <c:pt idx="12" formatCode="[$-409]mmm\-yy;@">
                  <c:v>42736</c:v>
                </c:pt>
                <c:pt idx="13" formatCode="[$-409]mmm\-yy;@">
                  <c:v>42767</c:v>
                </c:pt>
                <c:pt idx="14" formatCode="[$-409]mmm\-yy;@">
                  <c:v>42795</c:v>
                </c:pt>
                <c:pt idx="15" formatCode="[$-409]mmm\-yy;@">
                  <c:v>42826</c:v>
                </c:pt>
                <c:pt idx="16" formatCode="[$-409]mmm\-yy;@">
                  <c:v>42856</c:v>
                </c:pt>
                <c:pt idx="17" formatCode="[$-409]mmm\-yy;@">
                  <c:v>42887</c:v>
                </c:pt>
                <c:pt idx="18" formatCode="[$-409]mmm\-yy;@">
                  <c:v>42917</c:v>
                </c:pt>
                <c:pt idx="19" formatCode="[$-409]mmm\-yy;@">
                  <c:v>42948</c:v>
                </c:pt>
                <c:pt idx="20" formatCode="[$-409]mmm\-yy;@">
                  <c:v>42979</c:v>
                </c:pt>
              </c:numCache>
            </c:numRef>
          </c:cat>
          <c:val>
            <c:numRef>
              <c:f>Sheet1!$A$2:$U$2</c:f>
              <c:numCache>
                <c:formatCode>0%</c:formatCode>
                <c:ptCount val="21"/>
                <c:pt idx="0">
                  <c:v>0.15</c:v>
                </c:pt>
                <c:pt idx="1">
                  <c:v>0.17</c:v>
                </c:pt>
                <c:pt idx="2">
                  <c:v>0.12</c:v>
                </c:pt>
                <c:pt idx="3">
                  <c:v>0.14000000000000001</c:v>
                </c:pt>
                <c:pt idx="4">
                  <c:v>0.19</c:v>
                </c:pt>
                <c:pt idx="5">
                  <c:v>0.22</c:v>
                </c:pt>
                <c:pt idx="6">
                  <c:v>0.25</c:v>
                </c:pt>
                <c:pt idx="7">
                  <c:v>0.25</c:v>
                </c:pt>
                <c:pt idx="8">
                  <c:v>0.24</c:v>
                </c:pt>
                <c:pt idx="9">
                  <c:v>0.28999999999999998</c:v>
                </c:pt>
                <c:pt idx="10">
                  <c:v>0.31</c:v>
                </c:pt>
                <c:pt idx="11">
                  <c:v>0.3</c:v>
                </c:pt>
                <c:pt idx="12">
                  <c:v>0.32</c:v>
                </c:pt>
                <c:pt idx="13">
                  <c:v>0.39</c:v>
                </c:pt>
                <c:pt idx="14">
                  <c:v>0.42</c:v>
                </c:pt>
                <c:pt idx="15">
                  <c:v>0.39</c:v>
                </c:pt>
                <c:pt idx="16">
                  <c:v>0.4</c:v>
                </c:pt>
                <c:pt idx="17">
                  <c:v>0.35</c:v>
                </c:pt>
                <c:pt idx="18">
                  <c:v>0.34</c:v>
                </c:pt>
                <c:pt idx="19">
                  <c:v>0.4</c:v>
                </c:pt>
                <c:pt idx="20">
                  <c:v>0.46</c:v>
                </c:pt>
              </c:numCache>
            </c:numRef>
          </c:val>
          <c:smooth val="0"/>
          <c:extLst>
            <c:ext xmlns:c16="http://schemas.microsoft.com/office/drawing/2014/chart" uri="{C3380CC4-5D6E-409C-BE32-E72D297353CC}">
              <c16:uniqueId val="{00000000-DE4A-4124-B684-C7ED97BD5E94}"/>
            </c:ext>
          </c:extLst>
        </c:ser>
        <c:dLbls>
          <c:dLblPos val="t"/>
          <c:showLegendKey val="0"/>
          <c:showVal val="1"/>
          <c:showCatName val="0"/>
          <c:showSerName val="0"/>
          <c:showPercent val="0"/>
          <c:showBubbleSize val="0"/>
        </c:dLbls>
        <c:marker val="1"/>
        <c:smooth val="0"/>
        <c:axId val="167621760"/>
        <c:axId val="167624704"/>
      </c:lineChart>
      <c:dateAx>
        <c:axId val="16762176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696986"/>
                </a:solidFill>
                <a:latin typeface="Calibri" panose="020F0502020204030204" pitchFamily="34" charset="0"/>
                <a:ea typeface="+mn-ea"/>
                <a:cs typeface="+mn-cs"/>
              </a:defRPr>
            </a:pPr>
            <a:endParaRPr lang="en-US"/>
          </a:p>
        </c:txPr>
        <c:crossAx val="167624704"/>
        <c:crosses val="autoZero"/>
        <c:auto val="1"/>
        <c:lblOffset val="100"/>
        <c:baseTimeUnit val="months"/>
      </c:dateAx>
      <c:valAx>
        <c:axId val="167624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696986"/>
                </a:solidFill>
                <a:latin typeface="Calibri" panose="020F0502020204030204" pitchFamily="34" charset="0"/>
                <a:ea typeface="+mn-ea"/>
                <a:cs typeface="+mn-cs"/>
              </a:defRPr>
            </a:pPr>
            <a:endParaRPr lang="en-US"/>
          </a:p>
        </c:txPr>
        <c:crossAx val="167621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03215223097093E-2"/>
          <c:y val="0.107203248031496"/>
          <c:w val="0.88468011811023595"/>
          <c:h val="0.74851494369655402"/>
        </c:manualLayout>
      </c:layout>
      <c:lineChart>
        <c:grouping val="standard"/>
        <c:varyColors val="0"/>
        <c:ser>
          <c:idx val="0"/>
          <c:order val="0"/>
          <c:tx>
            <c:strRef>
              <c:f>Sheet1!$B$1</c:f>
              <c:strCache>
                <c:ptCount val="1"/>
                <c:pt idx="0">
                  <c:v>Screening Rate</c:v>
                </c:pt>
              </c:strCache>
            </c:strRef>
          </c:tx>
          <c:spPr>
            <a:ln w="63500" cap="rnd">
              <a:solidFill>
                <a:schemeClr val="accent5"/>
              </a:solidFill>
              <a:round/>
            </a:ln>
            <a:effectLst/>
          </c:spPr>
          <c:marker>
            <c:symbol val="circle"/>
            <c:size val="13"/>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0%</c:formatCode>
                <c:ptCount val="12"/>
                <c:pt idx="0">
                  <c:v>0.19</c:v>
                </c:pt>
                <c:pt idx="1">
                  <c:v>0.24</c:v>
                </c:pt>
                <c:pt idx="2">
                  <c:v>0.18</c:v>
                </c:pt>
                <c:pt idx="3">
                  <c:v>0.18</c:v>
                </c:pt>
                <c:pt idx="4">
                  <c:v>0.34</c:v>
                </c:pt>
                <c:pt idx="5">
                  <c:v>0.42</c:v>
                </c:pt>
                <c:pt idx="6">
                  <c:v>0.38</c:v>
                </c:pt>
                <c:pt idx="7">
                  <c:v>0.66</c:v>
                </c:pt>
                <c:pt idx="8">
                  <c:v>0.78</c:v>
                </c:pt>
                <c:pt idx="9">
                  <c:v>0.97</c:v>
                </c:pt>
                <c:pt idx="10">
                  <c:v>0.95</c:v>
                </c:pt>
                <c:pt idx="11">
                  <c:v>0.98</c:v>
                </c:pt>
              </c:numCache>
            </c:numRef>
          </c:val>
          <c:smooth val="0"/>
          <c:extLst>
            <c:ext xmlns:c16="http://schemas.microsoft.com/office/drawing/2014/chart" uri="{C3380CC4-5D6E-409C-BE32-E72D297353CC}">
              <c16:uniqueId val="{00000000-4058-4B0F-B236-B0C520FCEF74}"/>
            </c:ext>
          </c:extLst>
        </c:ser>
        <c:dLbls>
          <c:showLegendKey val="0"/>
          <c:showVal val="0"/>
          <c:showCatName val="0"/>
          <c:showSerName val="0"/>
          <c:showPercent val="0"/>
          <c:showBubbleSize val="0"/>
        </c:dLbls>
        <c:marker val="1"/>
        <c:smooth val="0"/>
        <c:axId val="27998464"/>
        <c:axId val="28024832"/>
      </c:lineChart>
      <c:catAx>
        <c:axId val="2799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8024832"/>
        <c:crosses val="autoZero"/>
        <c:auto val="1"/>
        <c:lblAlgn val="ctr"/>
        <c:lblOffset val="100"/>
        <c:noMultiLvlLbl val="0"/>
      </c:catAx>
      <c:valAx>
        <c:axId val="28024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799846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0.03361</cdr:x>
      <cdr:y>0.92182</cdr:y>
    </cdr:from>
    <cdr:to>
      <cdr:x>0.09778</cdr:x>
      <cdr:y>1</cdr:y>
    </cdr:to>
    <cdr:sp macro="" textlink="">
      <cdr:nvSpPr>
        <cdr:cNvPr id="2" name="TextBox 7"/>
        <cdr:cNvSpPr txBox="1"/>
      </cdr:nvSpPr>
      <cdr:spPr>
        <a:xfrm xmlns:a="http://schemas.openxmlformats.org/drawingml/2006/main">
          <a:off x="272869" y="6425474"/>
          <a:ext cx="52088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tx2"/>
              </a:solidFill>
            </a:rPr>
            <a:t>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7/25/2018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CQI support staff. The notes are a suggested script for the presenter. Please see the accompanying Facilitation Guide and handouts. </a:t>
            </a: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63031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a:t>Pass out the Change Strategy Intensity Examples handout. </a:t>
            </a:r>
          </a:p>
          <a:p>
            <a:pPr marL="171450" indent="-171450">
              <a:buFont typeface="Arial" panose="020B0604020202020204" pitchFamily="34" charset="0"/>
              <a:buChar char="•"/>
            </a:pPr>
            <a:r>
              <a:rPr lang="en-US" i="0" baseline="0" dirty="0"/>
              <a:t>Imagine that the Acorn Alley Home Visiting Agency is having difficulty engaging families in regular home visits. Their current home visit completion rate is 63 percent. </a:t>
            </a:r>
          </a:p>
          <a:p>
            <a:pPr marL="171450" indent="-171450">
              <a:buFont typeface="Arial" panose="020B0604020202020204" pitchFamily="34" charset="0"/>
              <a:buChar char="•"/>
            </a:pPr>
            <a:r>
              <a:rPr lang="en-US" i="0" baseline="0" dirty="0"/>
              <a:t>Using the handout for ideas, consider some low-intensity change strategies to recommend to the Acorn Alley Home Visiting Agency. </a:t>
            </a:r>
            <a:endParaRPr lang="en-US" i="1" baseline="0" dirty="0"/>
          </a:p>
          <a:p>
            <a:pPr marL="0" indent="0">
              <a:buFont typeface="Arial" panose="020B0604020202020204" pitchFamily="34" charset="0"/>
              <a:buNone/>
            </a:pPr>
            <a:r>
              <a:rPr lang="en-US" sz="1200" i="1" kern="1200" dirty="0">
                <a:solidFill>
                  <a:schemeClr val="tx1"/>
                </a:solidFill>
                <a:effectLst/>
                <a:latin typeface="+mn-lt"/>
                <a:ea typeface="+mn-ea"/>
                <a:cs typeface="+mn-cs"/>
              </a:rPr>
              <a:t>Allow time for responses then ask participants to share their ideas. </a:t>
            </a:r>
            <a:r>
              <a:rPr lang="en-US" i="1" baseline="0" dirty="0"/>
              <a:t>If necessary, offer the following examples of low intensity change strategies to increase home visit completion:</a:t>
            </a:r>
          </a:p>
          <a:p>
            <a:pPr marL="171450" lvl="0" indent="-171450">
              <a:buFont typeface="Arial" panose="020B0604020202020204" pitchFamily="34" charset="0"/>
              <a:buChar char="•"/>
            </a:pPr>
            <a:r>
              <a:rPr lang="en-US" i="1" baseline="0" dirty="0"/>
              <a:t>Provide a report on how many visits home visitors are completing each week</a:t>
            </a:r>
          </a:p>
          <a:p>
            <a:pPr marL="171450" lvl="0" indent="-171450">
              <a:buFont typeface="Arial" panose="020B0604020202020204" pitchFamily="34" charset="0"/>
              <a:buChar char="•"/>
            </a:pPr>
            <a:r>
              <a:rPr lang="en-US" i="1" baseline="0" dirty="0"/>
              <a:t>Award home visitors who complete the highest number of home visits per month</a:t>
            </a:r>
          </a:p>
          <a:p>
            <a:pPr marL="171450" lvl="0" indent="-171450">
              <a:buFont typeface="Arial" panose="020B0604020202020204" pitchFamily="34" charset="0"/>
              <a:buChar char="•"/>
            </a:pPr>
            <a:r>
              <a:rPr lang="en-US" i="1" baseline="0" dirty="0"/>
              <a:t>Set goals during supervision meetings with home visitors to increase the number of completed home visits.</a:t>
            </a:r>
          </a:p>
        </p:txBody>
      </p:sp>
      <p:sp>
        <p:nvSpPr>
          <p:cNvPr id="4" name="Slide Number Placeholder 3"/>
          <p:cNvSpPr>
            <a:spLocks noGrp="1"/>
          </p:cNvSpPr>
          <p:nvPr>
            <p:ph type="sldNum" sz="quarter" idx="10"/>
          </p:nvPr>
        </p:nvSpPr>
        <p:spPr/>
        <p:txBody>
          <a:bodyPr/>
          <a:lstStyle/>
          <a:p>
            <a:fld id="{AED28201-4BBF-455A-9765-CF9869D2B1B3}" type="slidenum">
              <a:rPr lang="en-US" smtClean="0"/>
              <a:t>10</a:t>
            </a:fld>
            <a:endParaRPr lang="en-US"/>
          </a:p>
        </p:txBody>
      </p:sp>
    </p:spTree>
    <p:extLst>
      <p:ext uri="{BB962C8B-B14F-4D97-AF65-F5344CB8AC3E}">
        <p14:creationId xmlns:p14="http://schemas.microsoft.com/office/powerpoint/2010/main" val="313806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Medium-intensity change</a:t>
            </a:r>
            <a:r>
              <a:rPr lang="en-US" baseline="0" dirty="0"/>
              <a:t> strategies are more powerful concepts that strive to change individual behavior to make it more efficient and effective. </a:t>
            </a:r>
          </a:p>
          <a:p>
            <a:pPr marL="171450" indent="-171450">
              <a:buFont typeface="Arial" panose="020B0604020202020204" pitchFamily="34" charset="0"/>
              <a:buChar char="•"/>
            </a:pPr>
            <a:r>
              <a:rPr lang="en-US" baseline="0" dirty="0"/>
              <a:t>Examples of medium-intensity change strategies include automated reminders, regularly scheduling tasks in weekly or monthly calendars to ensure completion, and standardizing processes with checklists.</a:t>
            </a:r>
            <a:endParaRPr lang="en-US" dirty="0"/>
          </a:p>
          <a:p>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11</a:t>
            </a:fld>
            <a:endParaRPr lang="en-US"/>
          </a:p>
        </p:txBody>
      </p:sp>
    </p:spTree>
    <p:extLst>
      <p:ext uri="{BB962C8B-B14F-4D97-AF65-F5344CB8AC3E}">
        <p14:creationId xmlns:p14="http://schemas.microsoft.com/office/powerpoint/2010/main" val="375719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a:t>Now imagine Acorn Alley Home Visiting Agency implemented two low-intensity change strategies with some success. Their current home visit completion rate is up to 81 percent but they would like to keep improving.  </a:t>
            </a:r>
          </a:p>
          <a:p>
            <a:pPr marL="171450" indent="-171450">
              <a:buFont typeface="Arial" panose="020B0604020202020204" pitchFamily="34" charset="0"/>
              <a:buChar char="•"/>
            </a:pPr>
            <a:r>
              <a:rPr lang="en-US" i="0" baseline="0" dirty="0"/>
              <a:t>What are some medium-intensity change strategies that the Acorn Alley Agency can implement to try to improve this rate? </a:t>
            </a:r>
          </a:p>
          <a:p>
            <a:pPr marL="171450" indent="-171450">
              <a:buFont typeface="Arial" panose="020B0604020202020204" pitchFamily="34" charset="0"/>
              <a:buChar char="•"/>
            </a:pPr>
            <a:r>
              <a:rPr lang="en-US" i="0" baseline="0" dirty="0"/>
              <a:t>Using the </a:t>
            </a:r>
            <a:r>
              <a:rPr lang="en-US" i="1" baseline="0" dirty="0"/>
              <a:t>Change Strategy Intensity Examples</a:t>
            </a:r>
            <a:r>
              <a:rPr lang="en-US" i="0" baseline="0" dirty="0"/>
              <a:t> handout for ideas, consider some medium-intensity change strategies to recommend to the Acorn Alley Home Visiting Agency. </a:t>
            </a:r>
          </a:p>
          <a:p>
            <a:pPr marL="0" indent="0">
              <a:buFont typeface="Arial" panose="020B0604020202020204" pitchFamily="34" charset="0"/>
              <a:buNone/>
            </a:pPr>
            <a:r>
              <a:rPr lang="en-US" sz="1200" i="1" kern="1200" dirty="0">
                <a:solidFill>
                  <a:schemeClr val="tx1"/>
                </a:solidFill>
                <a:effectLst/>
                <a:latin typeface="+mn-lt"/>
                <a:ea typeface="+mn-ea"/>
                <a:cs typeface="+mn-cs"/>
              </a:rPr>
              <a:t>Allow time for responses then ask participants to share their ideas. </a:t>
            </a:r>
            <a:r>
              <a:rPr lang="en-US" i="1" baseline="0" dirty="0"/>
              <a:t>If necessary, offer the following examples of medium-intensity change strategies to increase home visit completion:</a:t>
            </a:r>
          </a:p>
          <a:p>
            <a:pPr marL="171450" lvl="0" indent="-171450">
              <a:buFont typeface="Arial" panose="020B0604020202020204" pitchFamily="34" charset="0"/>
              <a:buChar char="•"/>
            </a:pPr>
            <a:r>
              <a:rPr lang="en-US" i="1" baseline="0" dirty="0"/>
              <a:t>Add a step in the scheduling process to call the client the day before the visit to ensure he or she is still available during the scheduled time</a:t>
            </a:r>
          </a:p>
          <a:p>
            <a:pPr marL="171450" lvl="0" indent="-171450">
              <a:buFont typeface="Arial" panose="020B0604020202020204" pitchFamily="34" charset="0"/>
              <a:buChar char="•"/>
            </a:pPr>
            <a:r>
              <a:rPr lang="en-US" i="1" baseline="0" dirty="0"/>
              <a:t>Set calendar invitations 1 day in advance to remind home visitors to call families with their reminder</a:t>
            </a:r>
          </a:p>
          <a:p>
            <a:pPr marL="171450" lvl="0" indent="-171450">
              <a:buFont typeface="Arial" panose="020B0604020202020204" pitchFamily="34" charset="0"/>
              <a:buChar char="•"/>
            </a:pPr>
            <a:r>
              <a:rPr lang="en-US" i="1" baseline="0" dirty="0"/>
              <a:t>Establish a policy to not leave a visit before scheduling the next visit; home visitors will leave a card or refrigerator note to remind families of the next scheduled home visit before they leave.</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12</a:t>
            </a:fld>
            <a:endParaRPr lang="en-US"/>
          </a:p>
        </p:txBody>
      </p:sp>
    </p:spTree>
    <p:extLst>
      <p:ext uri="{BB962C8B-B14F-4D97-AF65-F5344CB8AC3E}">
        <p14:creationId xmlns:p14="http://schemas.microsoft.com/office/powerpoint/2010/main" val="374416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an agency becomes successful with low- and medium-intensity change strategies, moving to high-intensity change strategies should be next. </a:t>
            </a:r>
            <a:r>
              <a:rPr lang="en-US" baseline="0" dirty="0"/>
              <a:t>High-intensity change strategies begin to integrate changes into the system to rely less on individuals’ behaviors. These change strategies are similar to medium-intensity change strategies but the focus is on change throughout the agency rather than at the individual level.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High-intensity change strategies are more complex and consequently will achieve higher results because they involve fully institutionalizing or systematizing an improvement into the regular home visiting agency operations. Ultimately, high-intensity change strategies become the default, making failure more difficult.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Examples of high-intensity change strategies include integrating observation of parent-child interaction into home visiting activities, using standardized approaches to supervising home visitors, creating policies to improve transfer of caseload, and working to visualize where families are in early engagement.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13</a:t>
            </a:fld>
            <a:endParaRPr lang="en-US"/>
          </a:p>
        </p:txBody>
      </p:sp>
    </p:spTree>
    <p:extLst>
      <p:ext uri="{BB962C8B-B14F-4D97-AF65-F5344CB8AC3E}">
        <p14:creationId xmlns:p14="http://schemas.microsoft.com/office/powerpoint/2010/main" val="142186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a:t>The Acorn Alley Home Visiting Agency has continued to improve their home visit completion rate to 92 percent. </a:t>
            </a:r>
          </a:p>
          <a:p>
            <a:pPr marL="171450" indent="-171450">
              <a:buFont typeface="Arial" panose="020B0604020202020204" pitchFamily="34" charset="0"/>
              <a:buChar char="•"/>
            </a:pPr>
            <a:r>
              <a:rPr lang="en-US" i="0" baseline="0" dirty="0"/>
              <a:t>What are some high-intensity change strategies the Acorn Alley Agency can implement to fully systematize the change? </a:t>
            </a:r>
          </a:p>
          <a:p>
            <a:pPr marL="171450" indent="-171450">
              <a:buFont typeface="Arial" panose="020B0604020202020204" pitchFamily="34" charset="0"/>
              <a:buChar char="•"/>
            </a:pPr>
            <a:r>
              <a:rPr lang="en-US" i="0" baseline="0" dirty="0"/>
              <a:t>Using the </a:t>
            </a:r>
            <a:r>
              <a:rPr lang="en-US" i="1" baseline="0" dirty="0"/>
              <a:t>Change Strategy Intensity Examples </a:t>
            </a:r>
            <a:r>
              <a:rPr lang="en-US" i="0" baseline="0" dirty="0"/>
              <a:t>handout for ideas, consider some high-intensity change strategies to recommend to the Acorn Alley Home Visiting Agency. </a:t>
            </a:r>
          </a:p>
          <a:p>
            <a:pPr marL="0" indent="0">
              <a:buFont typeface="Arial" panose="020B0604020202020204" pitchFamily="34" charset="0"/>
              <a:buNone/>
            </a:pPr>
            <a:r>
              <a:rPr lang="en-US" sz="1200" i="1" kern="1200" dirty="0">
                <a:solidFill>
                  <a:schemeClr val="tx1"/>
                </a:solidFill>
                <a:effectLst/>
                <a:latin typeface="+mn-lt"/>
                <a:ea typeface="+mn-ea"/>
                <a:cs typeface="+mn-cs"/>
              </a:rPr>
              <a:t>Allow time for responses then ask participants to share their ideas. </a:t>
            </a:r>
            <a:r>
              <a:rPr lang="en-US" i="1" baseline="0" dirty="0"/>
              <a:t>If necessary, offer the following examples of high-intensity change strategies to increase home visit completion:</a:t>
            </a:r>
          </a:p>
          <a:p>
            <a:pPr marL="171450" lvl="0" indent="-171450">
              <a:buFont typeface="Arial" panose="020B0604020202020204" pitchFamily="34" charset="0"/>
              <a:buChar char="•"/>
            </a:pPr>
            <a:r>
              <a:rPr lang="en-US" i="1" baseline="0" dirty="0"/>
              <a:t>Create and implement a policy that requires immediate rescheduling of missed or cancelled home visits </a:t>
            </a:r>
          </a:p>
          <a:p>
            <a:pPr marL="171450" lvl="0" indent="-171450">
              <a:buFont typeface="Arial" panose="020B0604020202020204" pitchFamily="34" charset="0"/>
              <a:buChar char="•"/>
            </a:pPr>
            <a:r>
              <a:rPr lang="en-US" i="1" baseline="0" dirty="0"/>
              <a:t>Schedule home visits in tandem with other activities or services that families already receive (e.g., a home visit is scheduled following the Story Time session that the family regularly attends at the library)</a:t>
            </a:r>
          </a:p>
          <a:p>
            <a:pPr marL="171450" lvl="0" indent="-171450">
              <a:buFont typeface="Arial" panose="020B0604020202020204" pitchFamily="34" charset="0"/>
              <a:buChar char="•"/>
            </a:pPr>
            <a:r>
              <a:rPr lang="en-US" i="1" baseline="0" dirty="0"/>
              <a:t>Have families complete the reminder card during the last home visit to ensure that they are engaged in the scheduling and reminding process.</a:t>
            </a:r>
          </a:p>
        </p:txBody>
      </p:sp>
      <p:sp>
        <p:nvSpPr>
          <p:cNvPr id="4" name="Slide Number Placeholder 3"/>
          <p:cNvSpPr>
            <a:spLocks noGrp="1"/>
          </p:cNvSpPr>
          <p:nvPr>
            <p:ph type="sldNum" sz="quarter" idx="10"/>
          </p:nvPr>
        </p:nvSpPr>
        <p:spPr/>
        <p:txBody>
          <a:bodyPr/>
          <a:lstStyle/>
          <a:p>
            <a:fld id="{AED28201-4BBF-455A-9765-CF9869D2B1B3}" type="slidenum">
              <a:rPr lang="en-US" smtClean="0"/>
              <a:t>14</a:t>
            </a:fld>
            <a:endParaRPr lang="en-US"/>
          </a:p>
        </p:txBody>
      </p:sp>
    </p:spTree>
    <p:extLst>
      <p:ext uri="{BB962C8B-B14F-4D97-AF65-F5344CB8AC3E}">
        <p14:creationId xmlns:p14="http://schemas.microsoft.com/office/powerpoint/2010/main" val="370018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consider the benefits of testing higher level intensity change strategies. For example, if an agency is already conducting developmental screenings with 90 percent of its children, consider the benefits of testing additional change strategies to reach a higher percentage of success. Perhaps shifting the focus to safe sleep — where the rate of asking families about safe sleep habits is only at 40 percent of visits —  would be more beneficial.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considering what change strategy to implement next, weigh the benefits of either continuing to move up in intensity on the current topic or shifting the focus to a new topic.</a:t>
            </a:r>
          </a:p>
        </p:txBody>
      </p:sp>
      <p:sp>
        <p:nvSpPr>
          <p:cNvPr id="4" name="Slide Number Placeholder 3"/>
          <p:cNvSpPr>
            <a:spLocks noGrp="1"/>
          </p:cNvSpPr>
          <p:nvPr>
            <p:ph type="sldNum" sz="quarter" idx="10"/>
          </p:nvPr>
        </p:nvSpPr>
        <p:spPr/>
        <p:txBody>
          <a:bodyPr/>
          <a:lstStyle/>
          <a:p>
            <a:fld id="{AED28201-4BBF-455A-9765-CF9869D2B1B3}" type="slidenum">
              <a:rPr lang="en-US" smtClean="0"/>
              <a:t>15</a:t>
            </a:fld>
            <a:endParaRPr lang="en-US"/>
          </a:p>
        </p:txBody>
      </p:sp>
    </p:spTree>
    <p:extLst>
      <p:ext uri="{BB962C8B-B14F-4D97-AF65-F5344CB8AC3E}">
        <p14:creationId xmlns:p14="http://schemas.microsoft.com/office/powerpoint/2010/main" val="1974790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an agency needs to consider shifting the focus to continue making improvements.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if an agency has implemented multiple change strategies with success but cannot improve beyond 80 percent of families receiving depression screenings, it may benefit from taking a step back. Using the tools from previous modules (such as one of the root cause analysis tools) can help an agency identify a different angle from which to improve depression screenings. Doing a root cause analysis may reveal that only 80 percent of families are attending the home visit where the depression screening takes place. This information suggests that the agency should shift its focus to help home visitors complete more visits where the screening is being administered.</a:t>
            </a:r>
          </a:p>
        </p:txBody>
      </p:sp>
      <p:sp>
        <p:nvSpPr>
          <p:cNvPr id="4" name="Slide Number Placeholder 3"/>
          <p:cNvSpPr>
            <a:spLocks noGrp="1"/>
          </p:cNvSpPr>
          <p:nvPr>
            <p:ph type="sldNum" sz="quarter" idx="10"/>
          </p:nvPr>
        </p:nvSpPr>
        <p:spPr/>
        <p:txBody>
          <a:bodyPr/>
          <a:lstStyle/>
          <a:p>
            <a:fld id="{AED28201-4BBF-455A-9765-CF9869D2B1B3}" type="slidenum">
              <a:rPr lang="en-US" smtClean="0"/>
              <a:t>16</a:t>
            </a:fld>
            <a:endParaRPr lang="en-US"/>
          </a:p>
        </p:txBody>
      </p:sp>
    </p:spTree>
    <p:extLst>
      <p:ext uri="{BB962C8B-B14F-4D97-AF65-F5344CB8AC3E}">
        <p14:creationId xmlns:p14="http://schemas.microsoft.com/office/powerpoint/2010/main" val="257319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talk about approaches to sustain gains achieved through CQI work. </a:t>
            </a:r>
          </a:p>
        </p:txBody>
      </p:sp>
      <p:sp>
        <p:nvSpPr>
          <p:cNvPr id="4" name="Slide Number Placeholder 3"/>
          <p:cNvSpPr>
            <a:spLocks noGrp="1"/>
          </p:cNvSpPr>
          <p:nvPr>
            <p:ph type="sldNum" sz="quarter" idx="10"/>
          </p:nvPr>
        </p:nvSpPr>
        <p:spPr/>
        <p:txBody>
          <a:bodyPr/>
          <a:lstStyle/>
          <a:p>
            <a:fld id="{AED28201-4BBF-455A-9765-CF9869D2B1B3}" type="slidenum">
              <a:rPr lang="en-US" smtClean="0"/>
              <a:t>17</a:t>
            </a:fld>
            <a:endParaRPr lang="en-US"/>
          </a:p>
        </p:txBody>
      </p:sp>
    </p:spTree>
    <p:extLst>
      <p:ext uri="{BB962C8B-B14F-4D97-AF65-F5344CB8AC3E}">
        <p14:creationId xmlns:p14="http://schemas.microsoft.com/office/powerpoint/2010/main" val="250601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critical to continue monitoring data during the process of implementing change strategies and after the desired improvement is attained.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a change strategy may be highly systematized to address improvement in one area, a new issue may arise that results in lower rates; this would need to be addressed.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Regular monitoring of data ensures that issues are identified early, and new change strategies can be tested before rates of improvement drop again.</a:t>
            </a:r>
          </a:p>
        </p:txBody>
      </p:sp>
      <p:sp>
        <p:nvSpPr>
          <p:cNvPr id="4" name="Slide Number Placeholder 3"/>
          <p:cNvSpPr>
            <a:spLocks noGrp="1"/>
          </p:cNvSpPr>
          <p:nvPr>
            <p:ph type="sldNum" sz="quarter" idx="10"/>
          </p:nvPr>
        </p:nvSpPr>
        <p:spPr/>
        <p:txBody>
          <a:bodyPr/>
          <a:lstStyle/>
          <a:p>
            <a:fld id="{AED28201-4BBF-455A-9765-CF9869D2B1B3}" type="slidenum">
              <a:rPr lang="en-US" smtClean="0"/>
              <a:t>18</a:t>
            </a:fld>
            <a:endParaRPr lang="en-US"/>
          </a:p>
        </p:txBody>
      </p:sp>
    </p:spTree>
    <p:extLst>
      <p:ext uri="{BB962C8B-B14F-4D97-AF65-F5344CB8AC3E}">
        <p14:creationId xmlns:p14="http://schemas.microsoft.com/office/powerpoint/2010/main" val="23965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Maintaining flexibility is also important. Often, one change strategy will only</a:t>
            </a:r>
            <a:r>
              <a:rPr lang="en-US" baseline="0" dirty="0"/>
              <a:t> result in a certain amount of improvement before results plateau. To continue increasing the level of improvement, agencies need to continue testing new change strategies.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Flexibility allows agencies to recognize natural patterns in the improvement process and to be prepared with a new change strategy to test after results from a previous strategy have been maximized.</a:t>
            </a:r>
            <a:endParaRPr lang="en-US" dirty="0"/>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19</a:t>
            </a:fld>
            <a:endParaRPr lang="en-US"/>
          </a:p>
        </p:txBody>
      </p:sp>
    </p:spTree>
    <p:extLst>
      <p:ext uri="{BB962C8B-B14F-4D97-AF65-F5344CB8AC3E}">
        <p14:creationId xmlns:p14="http://schemas.microsoft.com/office/powerpoint/2010/main" val="184423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ninth module in a nine-part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session focuses</a:t>
            </a:r>
            <a:r>
              <a:rPr lang="en-US" baseline="0" dirty="0"/>
              <a:t> </a:t>
            </a:r>
            <a:r>
              <a:rPr lang="en-US" dirty="0"/>
              <a:t>on how to incorporate reliability concepts and monitor progress to sustain gains over time</a:t>
            </a:r>
            <a:r>
              <a:rPr lang="en-US" baseline="0" dirty="0"/>
              <a:t>.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251179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pattern shown on this slide is common in CQI improvement data.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an agency is working to improve its breastfeeding rates. It tests a low-intensity change strategy such as providing a training to home visitors on the benefits of breastfeeding and how to support mothers to overcome social barriers to breastfeeding. This results in increased home visitor enthusiasm for promoting breastfeeding. Since that strategy alone is not enough to result in full improvement, it ultimately results in a plateau. Therefore, the agency then tests another change strategy from the medium-intensity category, and begins adding planning questions that prepare mothers for breastfeeding to its prenatal home visiting forms. This again results in improvement and plateau. That trend will continue as new change strategies are implemented and institutionalized.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Agencies may choose to test multiple strategies at the same level of intensity before testing a new strategy at a higher level of intensity, but a more efficient approach is to shift to a higher intensity change strategy when a plateau is reached. </a:t>
            </a:r>
          </a:p>
        </p:txBody>
      </p:sp>
      <p:sp>
        <p:nvSpPr>
          <p:cNvPr id="4" name="Slide Number Placeholder 3"/>
          <p:cNvSpPr>
            <a:spLocks noGrp="1"/>
          </p:cNvSpPr>
          <p:nvPr>
            <p:ph type="sldNum" sz="quarter" idx="10"/>
          </p:nvPr>
        </p:nvSpPr>
        <p:spPr/>
        <p:txBody>
          <a:bodyPr/>
          <a:lstStyle/>
          <a:p>
            <a:fld id="{AED28201-4BBF-455A-9765-CF9869D2B1B3}" type="slidenum">
              <a:rPr lang="en-US" smtClean="0"/>
              <a:t>20</a:t>
            </a:fld>
            <a:endParaRPr lang="en-US"/>
          </a:p>
        </p:txBody>
      </p:sp>
    </p:spTree>
    <p:extLst>
      <p:ext uri="{BB962C8B-B14F-4D97-AF65-F5344CB8AC3E}">
        <p14:creationId xmlns:p14="http://schemas.microsoft.com/office/powerpoint/2010/main" val="47577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walk through a more detailed example of this type of improvement and plateau trend. </a:t>
            </a:r>
          </a:p>
          <a:p>
            <a:pPr marL="628650" lvl="1" indent="-171450">
              <a:buFont typeface="Courier New" panose="02070309020205020404" pitchFamily="49" charset="0"/>
              <a:buChar char="o"/>
            </a:pPr>
            <a:r>
              <a:rPr lang="en-US" dirty="0"/>
              <a:t>The Lakeside Home Visiting Agency has worked toward improving the percentage of families who enroll in its home visiting program since January 2016. At that time, approximately 15 percent of referred families enrolled in the model. Beginning in March 2016, the agency began testing a low-intensity change strategy in which representatives from Lakeside met with referral partners on a quarterly basis to describe the home visiting model and its eligibility requirements. Enrollment rates improved over the next few months, but began to plateau between July and September 2016.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At that time, Lakeside decided to test a medium-intensity change strategy. The agency created a standardized referral form that included participant contact information, best time of day to call/visit, basic eligibility criteria, and a place for referral partners to make notes. The agency also identified a primary contact at the referral partner agencies who would be responsible for submitting referral forms to Lakeside. This resulted in a gradual increase to 42 percent of referred families enrolling in the home visiting agency by March 2017.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agency continued to monitor its enrollment rate to ensure that the gains would be sustained. However, between March and July 2017, the enrollment rate dropped to 34 percent. Realizing that this was a trend, Lakeside tested a high-intensity change strategy in which the agency created an engagement policy and scripts for home visitors to use with potential participants while attempting to enroll them. This shifted the trend, and enrollment rates began to increase again. Lakeside will continue to monitor its enrollment rates to ensure that these gains are sustained. </a:t>
            </a:r>
          </a:p>
        </p:txBody>
      </p:sp>
      <p:sp>
        <p:nvSpPr>
          <p:cNvPr id="4" name="Slide Number Placeholder 3"/>
          <p:cNvSpPr>
            <a:spLocks noGrp="1"/>
          </p:cNvSpPr>
          <p:nvPr>
            <p:ph type="sldNum" sz="quarter" idx="10"/>
          </p:nvPr>
        </p:nvSpPr>
        <p:spPr/>
        <p:txBody>
          <a:bodyPr/>
          <a:lstStyle/>
          <a:p>
            <a:fld id="{AED28201-4BBF-455A-9765-CF9869D2B1B3}" type="slidenum">
              <a:rPr lang="en-US" smtClean="0"/>
              <a:t>21</a:t>
            </a:fld>
            <a:endParaRPr lang="en-US"/>
          </a:p>
        </p:txBody>
      </p:sp>
    </p:spTree>
    <p:extLst>
      <p:ext uri="{BB962C8B-B14F-4D97-AF65-F5344CB8AC3E}">
        <p14:creationId xmlns:p14="http://schemas.microsoft.com/office/powerpoint/2010/main" val="3499082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kern="1200" dirty="0">
                <a:solidFill>
                  <a:schemeClr val="tx1"/>
                </a:solidFill>
                <a:effectLst/>
                <a:latin typeface="+mn-lt"/>
                <a:ea typeface="+mn-ea"/>
                <a:cs typeface="+mn-cs"/>
              </a:rPr>
              <a:t>Pass out the Change Strategy Intensity Worksheet and ask participants to break up into agency teams of four to six per table.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The data from this activity comes from the run chart activity conducted during Module 2. At that time, teams created the run chart and brainstormed some initial ideas for what resulted in the desired increase in improvements.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Now, use the </a:t>
            </a:r>
            <a:r>
              <a:rPr lang="en-US" sz="1200" i="1" kern="1200" dirty="0">
                <a:solidFill>
                  <a:schemeClr val="tx1"/>
                </a:solidFill>
                <a:effectLst/>
                <a:latin typeface="+mn-lt"/>
                <a:ea typeface="+mn-ea"/>
                <a:cs typeface="+mn-cs"/>
              </a:rPr>
              <a:t>Change Strategy Intensity Worksheet</a:t>
            </a:r>
            <a:r>
              <a:rPr lang="en-US" sz="1200" i="0" kern="1200" dirty="0">
                <a:solidFill>
                  <a:schemeClr val="tx1"/>
                </a:solidFill>
                <a:effectLst/>
                <a:latin typeface="+mn-lt"/>
                <a:ea typeface="+mn-ea"/>
                <a:cs typeface="+mn-cs"/>
              </a:rPr>
              <a:t> to identify one change st</a:t>
            </a:r>
            <a:r>
              <a:rPr lang="en-US" sz="1200" kern="1200" dirty="0">
                <a:solidFill>
                  <a:schemeClr val="tx1"/>
                </a:solidFill>
                <a:effectLst/>
                <a:latin typeface="+mn-lt"/>
                <a:ea typeface="+mn-ea"/>
                <a:cs typeface="+mn-cs"/>
              </a:rPr>
              <a:t>rategy at each intensity level that could have been used to support the Cherryville Home Visiting Agency’s efforts to increase the rates of depression screenings. </a:t>
            </a:r>
          </a:p>
          <a:p>
            <a:pPr marL="685800" lvl="1" indent="-228600">
              <a:buFont typeface="Courier New" panose="02070309020205020404" pitchFamily="49" charset="0"/>
              <a:buChar char="o"/>
            </a:pPr>
            <a:r>
              <a:rPr lang="en-US" sz="1200" kern="1200" dirty="0">
                <a:solidFill>
                  <a:schemeClr val="tx1"/>
                </a:solidFill>
                <a:effectLst/>
                <a:latin typeface="+mn-lt"/>
                <a:ea typeface="+mn-ea"/>
                <a:cs typeface="+mn-cs"/>
              </a:rPr>
              <a:t>As you identify potential change strategies, indicate where on the run chart the change strategies were implemented. </a:t>
            </a:r>
          </a:p>
          <a:p>
            <a:pPr marL="685800" lvl="1" indent="-228600">
              <a:buFont typeface="Courier New" panose="02070309020205020404" pitchFamily="49" charset="0"/>
              <a:buChar char="o"/>
            </a:pPr>
            <a:r>
              <a:rPr lang="en-US" sz="1200" kern="1200" dirty="0">
                <a:solidFill>
                  <a:schemeClr val="tx1"/>
                </a:solidFill>
                <a:effectLst/>
                <a:latin typeface="+mn-lt"/>
                <a:ea typeface="+mn-ea"/>
                <a:cs typeface="+mn-cs"/>
              </a:rPr>
              <a:t>We’ll regroup and share after about 10 minutes. </a:t>
            </a:r>
          </a:p>
          <a:p>
            <a:pPr marL="0" lvl="0" indent="0">
              <a:buFont typeface="Arial" panose="020B0604020202020204" pitchFamily="34" charset="0"/>
              <a:buNone/>
            </a:pPr>
            <a:r>
              <a:rPr lang="en-US" sz="1200" i="1" kern="1200" dirty="0">
                <a:solidFill>
                  <a:schemeClr val="tx1"/>
                </a:solidFill>
                <a:effectLst/>
                <a:latin typeface="+mn-lt"/>
                <a:ea typeface="+mn-ea"/>
                <a:cs typeface="+mn-cs"/>
              </a:rPr>
              <a:t>Once everyone has completed their worksheets, bring the group back together and invite someone from each team to share change strategies at each intensity level along with the associated timing on the run chart.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50AB68-DA33-4A9D-8E8E-B4EB29C34A4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0799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Keep</a:t>
            </a:r>
            <a:r>
              <a:rPr lang="en-US" i="0" baseline="0" dirty="0"/>
              <a:t> these key tips in mind as you continue your CQI efforts:  </a:t>
            </a:r>
          </a:p>
          <a:p>
            <a:pPr marL="628650" lvl="1" indent="-171450">
              <a:buFont typeface="Courier New" panose="02070309020205020404" pitchFamily="49" charset="0"/>
              <a:buChar char="o"/>
            </a:pPr>
            <a:r>
              <a:rPr lang="en-US" i="0" baseline="0" dirty="0"/>
              <a:t>Starting with low-intensity strategies is good. However, moving to medium- and then high-intensity change strategies will help to institutionalize change.</a:t>
            </a:r>
          </a:p>
          <a:p>
            <a:pPr marL="628650" lvl="1" indent="-171450">
              <a:buFont typeface="Courier New" panose="02070309020205020404" pitchFamily="49" charset="0"/>
              <a:buChar char="o"/>
            </a:pPr>
            <a:r>
              <a:rPr lang="en-US" i="0" baseline="0" dirty="0"/>
              <a:t>Continue to monitor data even after a CQI project on a particular topic is complete. Data can plateau at any point.</a:t>
            </a:r>
          </a:p>
          <a:p>
            <a:pPr marL="628650" lvl="1" indent="-171450">
              <a:buFont typeface="Courier New" panose="02070309020205020404" pitchFamily="49" charset="0"/>
              <a:buChar char="o"/>
            </a:pPr>
            <a:r>
              <a:rPr lang="en-US" i="0" baseline="0" dirty="0"/>
              <a:t>Stay flexible, understanding that even after a CQI project on a particular topic is complete, you may need to revisit the topic in the future and test new change strategies.  </a:t>
            </a:r>
          </a:p>
          <a:p>
            <a:pPr marL="628650" lvl="1" indent="-171450">
              <a:buFont typeface="Arial" panose="020B0604020202020204" pitchFamily="34" charset="0"/>
              <a:buChar char="•"/>
            </a:pPr>
            <a:endParaRPr lang="en-US" i="0" baseline="0" dirty="0"/>
          </a:p>
          <a:p>
            <a:pPr marL="171450" indent="-171450">
              <a:buFont typeface="Arial" panose="020B0604020202020204" pitchFamily="34" charset="0"/>
              <a:buChar char="•"/>
            </a:pPr>
            <a:endParaRPr lang="en-US" i="0"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23</a:t>
            </a:fld>
            <a:endParaRPr lang="en-US" dirty="0"/>
          </a:p>
        </p:txBody>
      </p:sp>
    </p:spTree>
    <p:extLst>
      <p:ext uri="{BB962C8B-B14F-4D97-AF65-F5344CB8AC3E}">
        <p14:creationId xmlns:p14="http://schemas.microsoft.com/office/powerpoint/2010/main" val="357977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24</a:t>
            </a:fld>
            <a:endParaRPr lang="en-US"/>
          </a:p>
        </p:txBody>
      </p:sp>
    </p:spTree>
    <p:extLst>
      <p:ext uri="{BB962C8B-B14F-4D97-AF65-F5344CB8AC3E}">
        <p14:creationId xmlns:p14="http://schemas.microsoft.com/office/powerpoint/2010/main" val="4194571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28201-4BBF-455A-9765-CF9869D2B1B3}" type="slidenum">
              <a:rPr lang="en-US" smtClean="0"/>
              <a:t>25</a:t>
            </a:fld>
            <a:endParaRPr lang="en-US"/>
          </a:p>
        </p:txBody>
      </p:sp>
    </p:spTree>
    <p:extLst>
      <p:ext uri="{BB962C8B-B14F-4D97-AF65-F5344CB8AC3E}">
        <p14:creationId xmlns:p14="http://schemas.microsoft.com/office/powerpoint/2010/main" val="333885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learning objectives for this module are for participants to be able to:</a:t>
            </a:r>
          </a:p>
          <a:p>
            <a:pPr marL="628650" lvl="1" indent="-171450">
              <a:buFont typeface="Arial" panose="020B0604020202020204" pitchFamily="34" charset="0"/>
              <a:buChar char="•"/>
            </a:pPr>
            <a:r>
              <a:rPr lang="en-US" dirty="0"/>
              <a:t>Understand reliability in the context of CQI</a:t>
            </a:r>
          </a:p>
          <a:p>
            <a:pPr marL="628650" lvl="1" indent="-171450">
              <a:buFont typeface="Arial" panose="020B0604020202020204" pitchFamily="34" charset="0"/>
              <a:buChar char="•"/>
            </a:pPr>
            <a:r>
              <a:rPr lang="en-US" dirty="0"/>
              <a:t>Identify change</a:t>
            </a:r>
            <a:r>
              <a:rPr lang="en-US" baseline="0" dirty="0"/>
              <a:t> strategies</a:t>
            </a:r>
            <a:r>
              <a:rPr lang="en-US" dirty="0"/>
              <a:t> at multiple levels of intensity</a:t>
            </a:r>
          </a:p>
          <a:p>
            <a:pPr marL="628650" lvl="1" indent="-171450">
              <a:buFont typeface="Arial" panose="020B0604020202020204" pitchFamily="34" charset="0"/>
              <a:buChar char="•"/>
            </a:pPr>
            <a:r>
              <a:rPr lang="en-US" dirty="0"/>
              <a:t>Discuss the importance of monitoring data</a:t>
            </a:r>
          </a:p>
          <a:p>
            <a:pPr marL="628650" lvl="1" indent="-171450">
              <a:buFont typeface="Arial" panose="020B0604020202020204" pitchFamily="34" charset="0"/>
              <a:buChar char="•"/>
            </a:pPr>
            <a:r>
              <a:rPr lang="en-US" dirty="0"/>
              <a:t>Learn how to maintain improvement.</a:t>
            </a:r>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382281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start by talking about what reliability means in the context of CQI.</a:t>
            </a:r>
          </a:p>
        </p:txBody>
      </p:sp>
      <p:sp>
        <p:nvSpPr>
          <p:cNvPr id="4" name="Slide Number Placeholder 3"/>
          <p:cNvSpPr>
            <a:spLocks noGrp="1"/>
          </p:cNvSpPr>
          <p:nvPr>
            <p:ph type="sldNum" sz="quarter" idx="10"/>
          </p:nvPr>
        </p:nvSpPr>
        <p:spPr/>
        <p:txBody>
          <a:bodyPr/>
          <a:lstStyle/>
          <a:p>
            <a:fld id="{AED28201-4BBF-455A-9765-CF9869D2B1B3}" type="slidenum">
              <a:rPr lang="en-US" smtClean="0"/>
              <a:t>4</a:t>
            </a:fld>
            <a:endParaRPr lang="en-US"/>
          </a:p>
        </p:txBody>
      </p:sp>
    </p:spTree>
    <p:extLst>
      <p:ext uri="{BB962C8B-B14F-4D97-AF65-F5344CB8AC3E}">
        <p14:creationId xmlns:p14="http://schemas.microsoft.com/office/powerpoint/2010/main" val="62721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n-US" kern="0" dirty="0"/>
              <a:t>The Merriam-Webster</a:t>
            </a:r>
            <a:r>
              <a:rPr lang="en-US" kern="0" baseline="0" dirty="0"/>
              <a:t> dictionary defines reliability as “t</a:t>
            </a:r>
            <a:r>
              <a:rPr lang="en-US" kern="0" dirty="0"/>
              <a:t>he likelihood a process or system can be trusted to perform consistently well.” </a:t>
            </a:r>
          </a:p>
          <a:p>
            <a:pPr marL="171450" indent="-171450">
              <a:lnSpc>
                <a:spcPct val="100000"/>
              </a:lnSpc>
              <a:spcBef>
                <a:spcPts val="0"/>
              </a:spcBef>
              <a:buFont typeface="Arial" panose="020B0604020202020204" pitchFamily="34" charset="0"/>
              <a:buChar char="•"/>
            </a:pPr>
            <a:r>
              <a:rPr lang="en-US" kern="0" dirty="0"/>
              <a:t>Reliability</a:t>
            </a:r>
            <a:r>
              <a:rPr lang="en-US" kern="0" baseline="0" dirty="0"/>
              <a:t> in CQI for home visiting refers to the concept that subsequent tests of a change strategy will continue to produce the same results as the initial test. </a:t>
            </a:r>
            <a:r>
              <a:rPr lang="en-US" kern="0" dirty="0"/>
              <a:t>In other words, reliability</a:t>
            </a:r>
            <a:r>
              <a:rPr lang="en-US" kern="0" baseline="0" dirty="0"/>
              <a:t> is re</a:t>
            </a:r>
            <a:r>
              <a:rPr lang="en-US" kern="0" dirty="0"/>
              <a:t>ducing the rate of failure in</a:t>
            </a:r>
            <a:r>
              <a:rPr lang="en-US" kern="0" baseline="0" dirty="0"/>
              <a:t> testing and institutionalizing change strategies.</a:t>
            </a:r>
            <a:r>
              <a:rPr lang="en-US" kern="0" dirty="0"/>
              <a:t> </a:t>
            </a: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5</a:t>
            </a:fld>
            <a:endParaRPr lang="en-US"/>
          </a:p>
        </p:txBody>
      </p:sp>
    </p:spTree>
    <p:extLst>
      <p:ext uri="{BB962C8B-B14F-4D97-AF65-F5344CB8AC3E}">
        <p14:creationId xmlns:p14="http://schemas.microsoft.com/office/powerpoint/2010/main" val="186950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t>
            </a:r>
            <a:r>
              <a:rPr lang="en-US" sz="1200" i="1" kern="1200" dirty="0" err="1">
                <a:solidFill>
                  <a:schemeClr val="tx1"/>
                </a:solidFill>
                <a:effectLst/>
                <a:latin typeface="+mn-lt"/>
                <a:ea typeface="+mn-ea"/>
                <a:cs typeface="+mn-cs"/>
              </a:rPr>
              <a:t>Juran's</a:t>
            </a:r>
            <a:r>
              <a:rPr lang="en-US" sz="1200" i="1" kern="1200" dirty="0">
                <a:solidFill>
                  <a:schemeClr val="tx1"/>
                </a:solidFill>
                <a:effectLst/>
                <a:latin typeface="+mn-lt"/>
                <a:ea typeface="+mn-ea"/>
                <a:cs typeface="+mn-cs"/>
              </a:rPr>
              <a:t> Quality Control Handbook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Juran</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Gyrna</a:t>
            </a:r>
            <a:r>
              <a:rPr lang="en-US" sz="1200" kern="1200" dirty="0">
                <a:solidFill>
                  <a:schemeClr val="tx1"/>
                </a:solidFill>
                <a:effectLst/>
                <a:latin typeface="+mn-lt"/>
                <a:ea typeface="+mn-ea"/>
                <a:cs typeface="+mn-cs"/>
              </a:rPr>
              <a:t>, 1988), the authors define reliability as “the probability of a product, process, or service performing without failure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specified function,</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under given conditions,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for a specified period of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home visiting, the specified function is the specific change strategy being tested. The given conditions are the context in which the agency is operating.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phrase “under given conditions” refers to an agency or family’s particular context. For example, a specific change strategy implemented in a rural agency may not be as successful in an urban setting. Or a change strategy that works for first-time mothers may not be as effective with mothers of multiple children.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the specified period of time refers to the time before which a product, process, or service fails. Typically, the specified period of time is more of a concern in manufacturing or other fields where a product’s life is limited, as opposed to home visiting. Failure over the specified period of time is often depicted using a bathtub curve. Such a curve demonstrates that after introducing an effective change strategy, performance typically improves and failure rates decrease. Over time, reliability and failure rates stabilize. But after enough time passes, the failure rates start to increase. An example of this in home visiting might be that immediately following a training on a screening tool, screening rates will improve and stabilize. But over time, the screening rates may begin to decrease as the training is no longer fresh in the home visitors’ minds.  </a:t>
            </a:r>
          </a:p>
        </p:txBody>
      </p:sp>
      <p:sp>
        <p:nvSpPr>
          <p:cNvPr id="4" name="Slide Number Placeholder 3"/>
          <p:cNvSpPr>
            <a:spLocks noGrp="1"/>
          </p:cNvSpPr>
          <p:nvPr>
            <p:ph type="sldNum" sz="quarter" idx="10"/>
          </p:nvPr>
        </p:nvSpPr>
        <p:spPr/>
        <p:txBody>
          <a:bodyPr/>
          <a:lstStyle/>
          <a:p>
            <a:fld id="{AED28201-4BBF-455A-9765-CF9869D2B1B3}" type="slidenum">
              <a:rPr lang="en-US" smtClean="0"/>
              <a:t>6</a:t>
            </a:fld>
            <a:endParaRPr lang="en-US"/>
          </a:p>
        </p:txBody>
      </p:sp>
    </p:spTree>
    <p:extLst>
      <p:ext uri="{BB962C8B-B14F-4D97-AF65-F5344CB8AC3E}">
        <p14:creationId xmlns:p14="http://schemas.microsoft.com/office/powerpoint/2010/main" val="340704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Using the example from the previous slide, consider how the introduction of a change strategy can improve reliability of screening rates so that there is not a drop-off after the initial training.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an agency identifies that it is currently screening only half of its children for developmental delays. The agency decides to test a change strategy — taking 10 minutes to discuss developmental activities and screening at each group supervision meeting to make sure that home visitors are completing the screenings and feel confident in doing so. This change strategy was very successful, resulting in an increase to 85 percent of children receiving developmental screenings. The agency decided to implement the change strategy broadly across the agency and have all supervisors regularly discuss developmental activities and screening at each group supervision meeting.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Applying the concept of reliability, the agency would regularly check the likelihood that they are still accomplishing 85 percent of their developmental screenings with this change strategy. If they were unable to consistently meet their goal through discussions of developmental activities and screening during group supervision meetings, the agency might consider testing a high-intensity change strategy.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talk now about change strategies of different intensities.  </a:t>
            </a:r>
          </a:p>
        </p:txBody>
      </p:sp>
      <p:sp>
        <p:nvSpPr>
          <p:cNvPr id="4" name="Slide Number Placeholder 3"/>
          <p:cNvSpPr>
            <a:spLocks noGrp="1"/>
          </p:cNvSpPr>
          <p:nvPr>
            <p:ph type="sldNum" sz="quarter" idx="10"/>
          </p:nvPr>
        </p:nvSpPr>
        <p:spPr/>
        <p:txBody>
          <a:bodyPr/>
          <a:lstStyle/>
          <a:p>
            <a:fld id="{AED28201-4BBF-455A-9765-CF9869D2B1B3}" type="slidenum">
              <a:rPr lang="en-US" smtClean="0"/>
              <a:t>7</a:t>
            </a:fld>
            <a:endParaRPr lang="en-US"/>
          </a:p>
        </p:txBody>
      </p:sp>
    </p:spTree>
    <p:extLst>
      <p:ext uri="{BB962C8B-B14F-4D97-AF65-F5344CB8AC3E}">
        <p14:creationId xmlns:p14="http://schemas.microsoft.com/office/powerpoint/2010/main" val="188266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 strategies can fall into</a:t>
            </a:r>
            <a:r>
              <a:rPr lang="en-US" baseline="0" dirty="0"/>
              <a:t> three categories of intensity: low, medium, and high.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level of intensity is characterized by the amount of effort required to implement the change strategy, the amount of improvement expected from the change strategy, and how integrated into the agency’s operations the change strategy becomes.</a:t>
            </a:r>
            <a:endParaRPr lang="en-US" dirty="0"/>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8</a:t>
            </a:fld>
            <a:endParaRPr lang="en-US"/>
          </a:p>
        </p:txBody>
      </p:sp>
    </p:spTree>
    <p:extLst>
      <p:ext uri="{BB962C8B-B14F-4D97-AF65-F5344CB8AC3E}">
        <p14:creationId xmlns:p14="http://schemas.microsoft.com/office/powerpoint/2010/main" val="312636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Low-intensity change strategies are</a:t>
            </a:r>
            <a:r>
              <a:rPr lang="en-US" baseline="0" dirty="0"/>
              <a:t> excellent options for the first change strategy in a series of tests. They are often thought of as building blocks, or introductory change strategies, to initially focus CQI efforts and draw attention to a topic. Examples of low-intensity change strategies include </a:t>
            </a:r>
            <a:r>
              <a:rPr lang="en-US" dirty="0"/>
              <a:t>reminders, trainings, and incentives.</a:t>
            </a:r>
          </a:p>
          <a:p>
            <a:pPr marL="171450" indent="-171450">
              <a:buFont typeface="Arial" panose="020B0604020202020204" pitchFamily="34" charset="0"/>
              <a:buChar char="•"/>
            </a:pPr>
            <a:r>
              <a:rPr lang="en-US" dirty="0"/>
              <a:t>The downside to these change</a:t>
            </a:r>
            <a:r>
              <a:rPr lang="en-US" baseline="0" dirty="0"/>
              <a:t> strategies</a:t>
            </a:r>
            <a:r>
              <a:rPr lang="en-US" dirty="0"/>
              <a:t> is</a:t>
            </a:r>
            <a:r>
              <a:rPr lang="en-US" baseline="0" dirty="0"/>
              <a:t> that they al</a:t>
            </a:r>
            <a:r>
              <a:rPr lang="en-US" dirty="0"/>
              <a:t>l rely on human behavior. To</a:t>
            </a:r>
            <a:r>
              <a:rPr lang="en-US" baseline="0" dirty="0"/>
              <a:t> achieve higher levels of improvement, higher level change strategies need to be implemented in order to ‘hardwire’ the improvement into agency operations.</a:t>
            </a:r>
            <a:endParaRPr lang="en-US" dirty="0"/>
          </a:p>
          <a:p>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9</a:t>
            </a:fld>
            <a:endParaRPr lang="en-US"/>
          </a:p>
        </p:txBody>
      </p:sp>
    </p:spTree>
    <p:extLst>
      <p:ext uri="{BB962C8B-B14F-4D97-AF65-F5344CB8AC3E}">
        <p14:creationId xmlns:p14="http://schemas.microsoft.com/office/powerpoint/2010/main" val="426852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cxnSp>
        <p:nvCxnSpPr>
          <p:cNvPr id="8" name="Straight Connector 7"/>
          <p:cNvCxnSpPr/>
          <p:nvPr/>
        </p:nvCxnSpPr>
        <p:spPr>
          <a:xfrm>
            <a:off x="391064" y="3067562"/>
            <a:ext cx="41148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262CCE4-6231-4FEC-93C7-ECB45632891F}"/>
              </a:ext>
            </a:extLst>
          </p:cNvPr>
          <p:cNvSpPr txBox="1">
            <a:spLocks/>
          </p:cNvSpPr>
          <p:nvPr/>
        </p:nvSpPr>
        <p:spPr>
          <a:xfrm>
            <a:off x="391063" y="1"/>
            <a:ext cx="8452147" cy="32997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a:lstStyle>
          <a:p>
            <a:pPr>
              <a:spcBef>
                <a:spcPts val="1400"/>
              </a:spcBef>
            </a:pPr>
            <a:r>
              <a:rPr lang="en-US" b="1"/>
              <a:t>Continuous Quality Improvement Toolkit</a:t>
            </a:r>
            <a:br>
              <a:rPr lang="en-US" b="1"/>
            </a:br>
            <a:br>
              <a:rPr lang="en-US" sz="900" b="1"/>
            </a:br>
            <a:r>
              <a:rPr lang="en-US" sz="3200"/>
              <a:t>A Resource for Maternal, Infant, and Early Childhood Home Visiting Program Awardees</a:t>
            </a:r>
            <a:endParaRPr lang="en-US" sz="3200" dirty="0"/>
          </a:p>
        </p:txBody>
      </p:sp>
      <p:sp>
        <p:nvSpPr>
          <p:cNvPr id="10" name="TextBox 9">
            <a:extLst>
              <a:ext uri="{FF2B5EF4-FFF2-40B4-BE49-F238E27FC236}">
                <a16:creationId xmlns:a16="http://schemas.microsoft.com/office/drawing/2014/main" id="{781D4107-428F-4A2A-A5BD-F6C72CB4B6EC}"/>
              </a:ext>
            </a:extLst>
          </p:cNvPr>
          <p:cNvSpPr txBox="1"/>
          <p:nvPr/>
        </p:nvSpPr>
        <p:spPr>
          <a:xfrm>
            <a:off x="466220" y="3197656"/>
            <a:ext cx="4647201" cy="1384995"/>
          </a:xfrm>
          <a:prstGeom prst="rect">
            <a:avLst/>
          </a:prstGeom>
          <a:noFill/>
        </p:spPr>
        <p:txBody>
          <a:bodyPr wrap="square" rtlCol="0">
            <a:spAutoFit/>
          </a:bodyPr>
          <a:lstStyle/>
          <a:p>
            <a:r>
              <a:rPr lang="en-US" sz="2800" b="1" spc="-100" dirty="0">
                <a:solidFill>
                  <a:srgbClr val="37537B">
                    <a:lumMod val="60000"/>
                    <a:lumOff val="40000"/>
                  </a:srgbClr>
                </a:solidFill>
                <a:latin typeface="Calibri" panose="020F0502020204030204" pitchFamily="34" charset="0"/>
                <a:ea typeface="+mj-ea"/>
                <a:cs typeface="+mj-cs"/>
              </a:rPr>
              <a:t>Module 9: Reliability Concepts and Sustaining Gains</a:t>
            </a:r>
          </a:p>
          <a:p>
            <a:endParaRPr lang="en-US" sz="2800" b="1" dirty="0"/>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982458" y="59191"/>
            <a:ext cx="1161542" cy="1110343"/>
            <a:chOff x="8077200" y="152400"/>
            <a:chExt cx="1161542" cy="1110343"/>
          </a:xfrm>
        </p:grpSpPr>
        <p:sp>
          <p:nvSpPr>
            <p:cNvPr id="21" name="Oval 20"/>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2" name="Title 1"/>
          <p:cNvSpPr>
            <a:spLocks noGrp="1"/>
          </p:cNvSpPr>
          <p:nvPr>
            <p:ph type="title"/>
          </p:nvPr>
        </p:nvSpPr>
        <p:spPr/>
        <p:txBody>
          <a:bodyPr/>
          <a:lstStyle/>
          <a:p>
            <a:r>
              <a:rPr lang="en-US" dirty="0"/>
              <a:t>Family Engagement Application</a:t>
            </a:r>
          </a:p>
        </p:txBody>
      </p:sp>
      <p:sp>
        <p:nvSpPr>
          <p:cNvPr id="3" name="Content Placeholder 2"/>
          <p:cNvSpPr>
            <a:spLocks noGrp="1"/>
          </p:cNvSpPr>
          <p:nvPr>
            <p:ph idx="1"/>
          </p:nvPr>
        </p:nvSpPr>
        <p:spPr>
          <a:xfrm>
            <a:off x="457200" y="1681845"/>
            <a:ext cx="8229600" cy="4876800"/>
          </a:xfrm>
        </p:spPr>
        <p:txBody>
          <a:bodyPr/>
          <a:lstStyle/>
          <a:p>
            <a:pPr marL="0" indent="0">
              <a:buNone/>
            </a:pPr>
            <a:r>
              <a:rPr lang="en-US" dirty="0"/>
              <a:t>Acorn Alley Home Visiting Agency is having difficulty engaging families in regular home visits. Staff tracked the rate of home visit completion and it is currently 63%.</a:t>
            </a:r>
          </a:p>
          <a:p>
            <a:pPr marL="0" indent="0">
              <a:buNone/>
            </a:pPr>
            <a:endParaRPr lang="en-US" dirty="0"/>
          </a:p>
          <a:p>
            <a:pPr marL="0" indent="0">
              <a:buNone/>
            </a:pPr>
            <a:r>
              <a:rPr lang="en-US" i="1" dirty="0"/>
              <a:t>What are some low-intensity change strategies the Acorn Alley Agency can implement as they begin the CQI process to improve their rate of home visit completion?</a:t>
            </a:r>
          </a:p>
        </p:txBody>
      </p:sp>
    </p:spTree>
    <p:extLst>
      <p:ext uri="{BB962C8B-B14F-4D97-AF65-F5344CB8AC3E}">
        <p14:creationId xmlns:p14="http://schemas.microsoft.com/office/powerpoint/2010/main" val="135123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1066800"/>
          </a:xfrm>
        </p:spPr>
        <p:txBody>
          <a:bodyPr>
            <a:noAutofit/>
          </a:bodyPr>
          <a:lstStyle/>
          <a:p>
            <a:r>
              <a:rPr lang="en-US" dirty="0"/>
              <a:t>Medium-Intensity Change Strategy Examples</a:t>
            </a:r>
          </a:p>
        </p:txBody>
      </p:sp>
      <p:sp>
        <p:nvSpPr>
          <p:cNvPr id="4" name="Content Placeholder 3"/>
          <p:cNvSpPr>
            <a:spLocks noGrp="1"/>
          </p:cNvSpPr>
          <p:nvPr>
            <p:ph idx="1"/>
          </p:nvPr>
        </p:nvSpPr>
        <p:spPr>
          <a:xfrm>
            <a:off x="457200" y="1845135"/>
            <a:ext cx="8229600" cy="4876800"/>
          </a:xfrm>
        </p:spPr>
        <p:txBody>
          <a:bodyPr/>
          <a:lstStyle/>
          <a:p>
            <a:pPr marL="457200" indent="-457200" fontAlgn="t">
              <a:buFont typeface="+mj-lt"/>
              <a:buAutoNum type="arabicPeriod"/>
            </a:pPr>
            <a:r>
              <a:rPr lang="en-US" dirty="0"/>
              <a:t>Include decision aids and built-in reminders</a:t>
            </a:r>
          </a:p>
          <a:p>
            <a:pPr marL="457200" indent="-457200" fontAlgn="t">
              <a:buFont typeface="+mj-lt"/>
              <a:buAutoNum type="arabicPeriod"/>
            </a:pPr>
            <a:r>
              <a:rPr lang="en-US" dirty="0"/>
              <a:t>Make desired action the default</a:t>
            </a:r>
          </a:p>
          <a:p>
            <a:pPr marL="457200" indent="-457200" fontAlgn="t">
              <a:buFont typeface="+mj-lt"/>
              <a:buAutoNum type="arabicPeriod"/>
            </a:pPr>
            <a:r>
              <a:rPr lang="en-US" dirty="0"/>
              <a:t>Increase redundancy to ensure completion</a:t>
            </a:r>
          </a:p>
          <a:p>
            <a:pPr marL="457200" indent="-457200" fontAlgn="t">
              <a:buFont typeface="+mj-lt"/>
              <a:buAutoNum type="arabicPeriod"/>
            </a:pPr>
            <a:r>
              <a:rPr lang="en-US" dirty="0"/>
              <a:t>Schedule changes into processes</a:t>
            </a:r>
          </a:p>
          <a:p>
            <a:pPr marL="457200" indent="-457200" fontAlgn="t">
              <a:buFont typeface="+mj-lt"/>
              <a:buAutoNum type="arabicPeriod"/>
            </a:pPr>
            <a:r>
              <a:rPr lang="en-US" dirty="0"/>
              <a:t>Standardize processes</a:t>
            </a:r>
          </a:p>
          <a:p>
            <a:pPr marL="457200" indent="-457200" fontAlgn="t">
              <a:buFont typeface="+mj-lt"/>
              <a:buAutoNum type="arabicPeriod"/>
            </a:pPr>
            <a:r>
              <a:rPr lang="en-US" dirty="0"/>
              <a:t>Use differentiation in charts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910942"/>
            <a:ext cx="4572000" cy="2392656"/>
          </a:xfrm>
          <a:prstGeom prst="rect">
            <a:avLst/>
          </a:prstGeom>
        </p:spPr>
      </p:pic>
      <p:sp>
        <p:nvSpPr>
          <p:cNvPr id="5" name="TextBox 4">
            <a:extLst>
              <a:ext uri="{FF2B5EF4-FFF2-40B4-BE49-F238E27FC236}">
                <a16:creationId xmlns:a16="http://schemas.microsoft.com/office/drawing/2014/main" id="{AD92B9F4-9AA7-41F8-96C4-7F7D1BD5F523}"/>
              </a:ext>
            </a:extLst>
          </p:cNvPr>
          <p:cNvSpPr txBox="1"/>
          <p:nvPr/>
        </p:nvSpPr>
        <p:spPr>
          <a:xfrm>
            <a:off x="244931" y="6325338"/>
            <a:ext cx="8752114" cy="461665"/>
          </a:xfrm>
          <a:prstGeom prst="rect">
            <a:avLst/>
          </a:prstGeom>
          <a:noFill/>
        </p:spPr>
        <p:txBody>
          <a:bodyPr wrap="square" rtlCol="0">
            <a:spAutoFit/>
          </a:bodyPr>
          <a:lstStyle/>
          <a:p>
            <a:r>
              <a:rPr lang="en-US" sz="1200" dirty="0">
                <a:solidFill>
                  <a:schemeClr val="bg1">
                    <a:lumMod val="50000"/>
                  </a:schemeClr>
                </a:solidFill>
                <a:latin typeface="Calibri" panose="020F0502020204030204" pitchFamily="34" charset="0"/>
              </a:rPr>
              <a:t>Adapted from Tom Nolan and Cincinnati Children’s Hospital and Medical Center. </a:t>
            </a:r>
            <a:r>
              <a:rPr lang="en-US" sz="1200" i="1" dirty="0">
                <a:solidFill>
                  <a:schemeClr val="bg1">
                    <a:lumMod val="50000"/>
                  </a:schemeClr>
                </a:solidFill>
                <a:latin typeface="Calibri" panose="020F0502020204030204" pitchFamily="34" charset="0"/>
              </a:rPr>
              <a:t>An outline of Design Concepts for Improving Reliability.</a:t>
            </a:r>
            <a:endParaRPr lang="en-US" sz="1200" dirty="0"/>
          </a:p>
          <a:p>
            <a:endParaRPr lang="en-US" sz="1200" dirty="0"/>
          </a:p>
        </p:txBody>
      </p:sp>
    </p:spTree>
    <p:extLst>
      <p:ext uri="{BB962C8B-B14F-4D97-AF65-F5344CB8AC3E}">
        <p14:creationId xmlns:p14="http://schemas.microsoft.com/office/powerpoint/2010/main" val="130796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982458" y="59191"/>
            <a:ext cx="1161542" cy="1110343"/>
            <a:chOff x="8077200" y="152400"/>
            <a:chExt cx="1161542" cy="1110343"/>
          </a:xfrm>
        </p:grpSpPr>
        <p:sp>
          <p:nvSpPr>
            <p:cNvPr id="21" name="Oval 20"/>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2" name="Title 1"/>
          <p:cNvSpPr>
            <a:spLocks noGrp="1"/>
          </p:cNvSpPr>
          <p:nvPr>
            <p:ph type="title"/>
          </p:nvPr>
        </p:nvSpPr>
        <p:spPr/>
        <p:txBody>
          <a:bodyPr/>
          <a:lstStyle/>
          <a:p>
            <a:r>
              <a:rPr lang="en-US" dirty="0"/>
              <a:t>Family Engagement Application</a:t>
            </a:r>
          </a:p>
        </p:txBody>
      </p:sp>
      <p:sp>
        <p:nvSpPr>
          <p:cNvPr id="3" name="Content Placeholder 2"/>
          <p:cNvSpPr>
            <a:spLocks noGrp="1"/>
          </p:cNvSpPr>
          <p:nvPr>
            <p:ph idx="1"/>
          </p:nvPr>
        </p:nvSpPr>
        <p:spPr/>
        <p:txBody>
          <a:bodyPr/>
          <a:lstStyle/>
          <a:p>
            <a:pPr marL="0" indent="0">
              <a:buNone/>
            </a:pPr>
            <a:r>
              <a:rPr lang="en-US" dirty="0"/>
              <a:t>Acorn Alley Agency implemented two low-intensity change strategies with some success. Staff are continuing to monitor the progress of their efforts. Their current home visit completion rate is up to 81%. They are pleased with their results, but would like to keep improving.</a:t>
            </a:r>
          </a:p>
          <a:p>
            <a:pPr marL="0" indent="0">
              <a:buNone/>
            </a:pPr>
            <a:endParaRPr lang="en-US" dirty="0"/>
          </a:p>
          <a:p>
            <a:pPr marL="0" indent="0">
              <a:buNone/>
            </a:pPr>
            <a:r>
              <a:rPr lang="en-US" i="1" dirty="0"/>
              <a:t>What are some medium intensity change strategies the Acorn Alley Agency can implement as they continue trying to improve their rate of home visit completion?</a:t>
            </a:r>
          </a:p>
        </p:txBody>
      </p:sp>
    </p:spTree>
    <p:extLst>
      <p:ext uri="{BB962C8B-B14F-4D97-AF65-F5344CB8AC3E}">
        <p14:creationId xmlns:p14="http://schemas.microsoft.com/office/powerpoint/2010/main" val="34269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High-Intensity Change Strategy Examples</a:t>
            </a:r>
          </a:p>
        </p:txBody>
      </p:sp>
      <p:sp>
        <p:nvSpPr>
          <p:cNvPr id="4" name="Content Placeholder 3"/>
          <p:cNvSpPr>
            <a:spLocks noGrp="1"/>
          </p:cNvSpPr>
          <p:nvPr>
            <p:ph idx="1"/>
          </p:nvPr>
        </p:nvSpPr>
        <p:spPr/>
        <p:txBody>
          <a:bodyPr/>
          <a:lstStyle/>
          <a:p>
            <a:pPr marL="457200" indent="-457200" fontAlgn="t">
              <a:buFont typeface="+mj-lt"/>
              <a:buAutoNum type="arabicPeriod"/>
            </a:pPr>
            <a:r>
              <a:rPr lang="en-US" dirty="0"/>
              <a:t>Take advantage of habits and patterns</a:t>
            </a:r>
          </a:p>
          <a:p>
            <a:pPr marL="457200" indent="-457200" fontAlgn="t">
              <a:buFont typeface="+mj-lt"/>
              <a:buAutoNum type="arabicPeriod"/>
            </a:pPr>
            <a:r>
              <a:rPr lang="en-US" dirty="0"/>
              <a:t>Communicate clearly and unambiguously</a:t>
            </a:r>
          </a:p>
          <a:p>
            <a:pPr marL="457200" indent="-457200" fontAlgn="t">
              <a:buFont typeface="+mj-lt"/>
              <a:buAutoNum type="arabicPeriod"/>
            </a:pPr>
            <a:r>
              <a:rPr lang="en-US" dirty="0"/>
              <a:t>Identify and mitigate failures immediately</a:t>
            </a:r>
          </a:p>
          <a:p>
            <a:pPr marL="457200" indent="-457200" fontAlgn="t">
              <a:buFont typeface="+mj-lt"/>
              <a:buAutoNum type="arabicPeriod"/>
            </a:pPr>
            <a:r>
              <a:rPr lang="en-US" dirty="0"/>
              <a:t>Make the system visible</a:t>
            </a:r>
          </a:p>
          <a:p>
            <a:pPr marL="457200" indent="-457200">
              <a:buFont typeface="+mj-lt"/>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817965"/>
            <a:ext cx="4572000" cy="2444550"/>
          </a:xfrm>
          <a:prstGeom prst="rect">
            <a:avLst/>
          </a:prstGeom>
        </p:spPr>
      </p:pic>
      <p:sp>
        <p:nvSpPr>
          <p:cNvPr id="6" name="TextBox 5">
            <a:extLst>
              <a:ext uri="{FF2B5EF4-FFF2-40B4-BE49-F238E27FC236}">
                <a16:creationId xmlns:a16="http://schemas.microsoft.com/office/drawing/2014/main" id="{9749E92F-FDDC-445D-9E52-B298BF22D4D5}"/>
              </a:ext>
            </a:extLst>
          </p:cNvPr>
          <p:cNvSpPr txBox="1"/>
          <p:nvPr/>
        </p:nvSpPr>
        <p:spPr>
          <a:xfrm>
            <a:off x="244931" y="6390654"/>
            <a:ext cx="8752114" cy="461665"/>
          </a:xfrm>
          <a:prstGeom prst="rect">
            <a:avLst/>
          </a:prstGeom>
          <a:noFill/>
        </p:spPr>
        <p:txBody>
          <a:bodyPr wrap="square" rtlCol="0">
            <a:spAutoFit/>
          </a:bodyPr>
          <a:lstStyle/>
          <a:p>
            <a:r>
              <a:rPr lang="en-US" sz="1200" dirty="0">
                <a:solidFill>
                  <a:schemeClr val="bg1">
                    <a:lumMod val="50000"/>
                  </a:schemeClr>
                </a:solidFill>
                <a:latin typeface="Calibri" panose="020F0502020204030204" pitchFamily="34" charset="0"/>
              </a:rPr>
              <a:t>Adapted from Tom Nolan and Cincinnati Children’s Hospital and Medical Center. </a:t>
            </a:r>
            <a:r>
              <a:rPr lang="en-US" sz="1200" i="1" dirty="0">
                <a:solidFill>
                  <a:schemeClr val="bg1">
                    <a:lumMod val="50000"/>
                  </a:schemeClr>
                </a:solidFill>
                <a:latin typeface="Calibri" panose="020F0502020204030204" pitchFamily="34" charset="0"/>
              </a:rPr>
              <a:t>An outline of Design Concepts for Improving Reliability.</a:t>
            </a:r>
            <a:endParaRPr lang="en-US" sz="1200" dirty="0"/>
          </a:p>
          <a:p>
            <a:endParaRPr lang="en-US" sz="1200" dirty="0"/>
          </a:p>
        </p:txBody>
      </p:sp>
    </p:spTree>
    <p:extLst>
      <p:ext uri="{BB962C8B-B14F-4D97-AF65-F5344CB8AC3E}">
        <p14:creationId xmlns:p14="http://schemas.microsoft.com/office/powerpoint/2010/main" val="127682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982458" y="59191"/>
            <a:ext cx="1161542" cy="1110343"/>
            <a:chOff x="8077200" y="152400"/>
            <a:chExt cx="1161542" cy="1110343"/>
          </a:xfrm>
        </p:grpSpPr>
        <p:sp>
          <p:nvSpPr>
            <p:cNvPr id="21" name="Oval 20"/>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2" name="Title 1"/>
          <p:cNvSpPr>
            <a:spLocks noGrp="1"/>
          </p:cNvSpPr>
          <p:nvPr>
            <p:ph type="title"/>
          </p:nvPr>
        </p:nvSpPr>
        <p:spPr/>
        <p:txBody>
          <a:bodyPr/>
          <a:lstStyle/>
          <a:p>
            <a:r>
              <a:rPr lang="en-US" dirty="0"/>
              <a:t>Family Engagement Application</a:t>
            </a:r>
          </a:p>
        </p:txBody>
      </p:sp>
      <p:sp>
        <p:nvSpPr>
          <p:cNvPr id="3" name="Content Placeholder 2"/>
          <p:cNvSpPr>
            <a:spLocks noGrp="1"/>
          </p:cNvSpPr>
          <p:nvPr>
            <p:ph idx="1"/>
          </p:nvPr>
        </p:nvSpPr>
        <p:spPr/>
        <p:txBody>
          <a:bodyPr/>
          <a:lstStyle/>
          <a:p>
            <a:pPr marL="0" indent="0">
              <a:buNone/>
            </a:pPr>
            <a:r>
              <a:rPr lang="en-US" dirty="0"/>
              <a:t>Acorn Alley Home Visiting is continuing to improve. Over the last six months, it has increased their home visit completion rate from 53% to 92%. It has a well-established team with a lot of internal buy-in to continue this improvement project.</a:t>
            </a:r>
          </a:p>
          <a:p>
            <a:pPr marL="0" indent="0">
              <a:buNone/>
            </a:pPr>
            <a:endParaRPr lang="en-US" dirty="0"/>
          </a:p>
          <a:p>
            <a:pPr marL="0" indent="0">
              <a:buNone/>
            </a:pPr>
            <a:r>
              <a:rPr lang="en-US" i="1" dirty="0"/>
              <a:t>What high-intensity changes should the Acorn Alley Agency implement to fully systematize the change?</a:t>
            </a:r>
          </a:p>
        </p:txBody>
      </p:sp>
    </p:spTree>
    <p:extLst>
      <p:ext uri="{BB962C8B-B14F-4D97-AF65-F5344CB8AC3E}">
        <p14:creationId xmlns:p14="http://schemas.microsoft.com/office/powerpoint/2010/main" val="277232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1516312"/>
            <a:ext cx="9144000" cy="5355336"/>
          </a:xfrm>
          <a:prstGeom prst="rect">
            <a:avLst/>
          </a:prstGeom>
        </p:spPr>
      </p:pic>
      <p:sp>
        <p:nvSpPr>
          <p:cNvPr id="2" name="Title 1"/>
          <p:cNvSpPr>
            <a:spLocks noGrp="1"/>
          </p:cNvSpPr>
          <p:nvPr>
            <p:ph type="title"/>
          </p:nvPr>
        </p:nvSpPr>
        <p:spPr/>
        <p:txBody>
          <a:bodyPr/>
          <a:lstStyle/>
          <a:p>
            <a:r>
              <a:rPr lang="en-US" dirty="0"/>
              <a:t>Weighing the Benefits</a:t>
            </a:r>
          </a:p>
        </p:txBody>
      </p:sp>
      <p:sp>
        <p:nvSpPr>
          <p:cNvPr id="3" name="Content Placeholder 2"/>
          <p:cNvSpPr>
            <a:spLocks noGrp="1"/>
          </p:cNvSpPr>
          <p:nvPr>
            <p:ph idx="1"/>
          </p:nvPr>
        </p:nvSpPr>
        <p:spPr>
          <a:xfrm>
            <a:off x="457200" y="1886808"/>
            <a:ext cx="6495393" cy="1634319"/>
          </a:xfrm>
        </p:spPr>
        <p:txBody>
          <a:bodyPr>
            <a:normAutofit/>
          </a:bodyPr>
          <a:lstStyle/>
          <a:p>
            <a:pPr marL="0" indent="0">
              <a:buNone/>
            </a:pPr>
            <a:r>
              <a:rPr lang="en-US" sz="3600" dirty="0"/>
              <a:t>Does it make sense to keep moving up in intensity?</a:t>
            </a:r>
          </a:p>
        </p:txBody>
      </p:sp>
    </p:spTree>
    <p:extLst>
      <p:ext uri="{BB962C8B-B14F-4D97-AF65-F5344CB8AC3E}">
        <p14:creationId xmlns:p14="http://schemas.microsoft.com/office/powerpoint/2010/main" val="280053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ding &lt;strong&gt;Change&lt;/strong&gt;: How &lt;strong&gt;Focus&lt;/strong&gt; Creates Sustainable &lt;strong&gt;Change&lt;/strong&gt; | LeadershipWatch"/>
          <p:cNvPicPr>
            <a:picLocks noChangeAspect="1"/>
          </p:cNvPicPr>
          <p:nvPr/>
        </p:nvPicPr>
        <p:blipFill rotWithShape="1">
          <a:blip r:embed="rId3">
            <a:extLst>
              <a:ext uri="{28A0092B-C50C-407E-A947-70E740481C1C}">
                <a14:useLocalDpi xmlns:a14="http://schemas.microsoft.com/office/drawing/2010/main" val="0"/>
              </a:ext>
            </a:extLst>
          </a:blip>
          <a:srcRect l="3265" r="5841" b="6696"/>
          <a:stretch/>
        </p:blipFill>
        <p:spPr>
          <a:xfrm>
            <a:off x="-1" y="362738"/>
            <a:ext cx="9144001" cy="6495262"/>
          </a:xfrm>
          <a:prstGeom prst="rect">
            <a:avLst/>
          </a:prstGeom>
        </p:spPr>
      </p:pic>
      <p:sp>
        <p:nvSpPr>
          <p:cNvPr id="2" name="Title 1"/>
          <p:cNvSpPr>
            <a:spLocks noGrp="1"/>
          </p:cNvSpPr>
          <p:nvPr>
            <p:ph type="title"/>
          </p:nvPr>
        </p:nvSpPr>
        <p:spPr/>
        <p:txBody>
          <a:bodyPr>
            <a:noAutofit/>
          </a:bodyPr>
          <a:lstStyle/>
          <a:p>
            <a:r>
              <a:rPr lang="en-US" b="1" dirty="0">
                <a:solidFill>
                  <a:schemeClr val="bg1"/>
                </a:solidFill>
              </a:rPr>
              <a:t>Shifting the Focus</a:t>
            </a:r>
          </a:p>
        </p:txBody>
      </p:sp>
    </p:spTree>
    <p:extLst>
      <p:ext uri="{BB962C8B-B14F-4D97-AF65-F5344CB8AC3E}">
        <p14:creationId xmlns:p14="http://schemas.microsoft.com/office/powerpoint/2010/main" val="323539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gains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804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11" t="13700" r="8080" b="18187"/>
          <a:stretch/>
        </p:blipFill>
        <p:spPr>
          <a:xfrm>
            <a:off x="0" y="368300"/>
            <a:ext cx="9144000" cy="6489700"/>
          </a:xfrm>
          <a:prstGeom prst="rect">
            <a:avLst/>
          </a:prstGeom>
        </p:spPr>
      </p:pic>
      <p:sp>
        <p:nvSpPr>
          <p:cNvPr id="2" name="Title 1"/>
          <p:cNvSpPr>
            <a:spLocks noGrp="1"/>
          </p:cNvSpPr>
          <p:nvPr>
            <p:ph type="title"/>
          </p:nvPr>
        </p:nvSpPr>
        <p:spPr>
          <a:xfrm>
            <a:off x="3129547" y="3785266"/>
            <a:ext cx="2935705" cy="1844843"/>
          </a:xfrm>
        </p:spPr>
        <p:txBody>
          <a:bodyPr>
            <a:normAutofit/>
          </a:bodyPr>
          <a:lstStyle/>
          <a:p>
            <a:pPr algn="ctr"/>
            <a:r>
              <a:rPr lang="en-US" sz="3600" b="1" dirty="0">
                <a:solidFill>
                  <a:schemeClr val="bg1"/>
                </a:solidFill>
              </a:rPr>
              <a:t>MONITORING DATA</a:t>
            </a:r>
          </a:p>
        </p:txBody>
      </p:sp>
    </p:spTree>
    <p:extLst>
      <p:ext uri="{BB962C8B-B14F-4D97-AF65-F5344CB8AC3E}">
        <p14:creationId xmlns:p14="http://schemas.microsoft.com/office/powerpoint/2010/main" val="168087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70" r="4697"/>
          <a:stretch/>
        </p:blipFill>
        <p:spPr>
          <a:xfrm>
            <a:off x="0" y="368300"/>
            <a:ext cx="9144000" cy="6489700"/>
          </a:xfrm>
          <a:prstGeom prst="rect">
            <a:avLst/>
          </a:prstGeom>
        </p:spPr>
      </p:pic>
      <p:sp>
        <p:nvSpPr>
          <p:cNvPr id="2" name="Title 1"/>
          <p:cNvSpPr>
            <a:spLocks noGrp="1"/>
          </p:cNvSpPr>
          <p:nvPr>
            <p:ph type="title"/>
          </p:nvPr>
        </p:nvSpPr>
        <p:spPr>
          <a:xfrm>
            <a:off x="1104900" y="393700"/>
            <a:ext cx="3873500" cy="990600"/>
          </a:xfrm>
        </p:spPr>
        <p:txBody>
          <a:bodyPr/>
          <a:lstStyle/>
          <a:p>
            <a:r>
              <a:rPr lang="en-US" dirty="0"/>
              <a:t>Remain Flexible</a:t>
            </a:r>
          </a:p>
        </p:txBody>
      </p:sp>
    </p:spTree>
    <p:extLst>
      <p:ext uri="{BB962C8B-B14F-4D97-AF65-F5344CB8AC3E}">
        <p14:creationId xmlns:p14="http://schemas.microsoft.com/office/powerpoint/2010/main" val="356787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CQI Training Overview</a:t>
            </a:r>
          </a:p>
        </p:txBody>
      </p:sp>
      <p:sp>
        <p:nvSpPr>
          <p:cNvPr id="3" name="Content Placeholder 2"/>
          <p:cNvSpPr>
            <a:spLocks noGrp="1"/>
          </p:cNvSpPr>
          <p:nvPr>
            <p:ph idx="1"/>
          </p:nvPr>
        </p:nvSpPr>
        <p:spPr>
          <a:xfrm>
            <a:off x="1044650" y="1466850"/>
            <a:ext cx="7737844" cy="4876800"/>
          </a:xfrm>
        </p:spPr>
        <p:txBody>
          <a:bodyPr>
            <a:noAutofit/>
          </a:bodyPr>
          <a:lstStyle/>
          <a:p>
            <a:pPr marL="0" indent="0">
              <a:lnSpc>
                <a:spcPts val="4000"/>
              </a:lnSpc>
              <a:spcBef>
                <a:spcPts val="0"/>
              </a:spcBef>
              <a:buNone/>
            </a:pPr>
            <a:r>
              <a:rPr lang="en-US" dirty="0">
                <a:solidFill>
                  <a:schemeClr val="bg1">
                    <a:lumMod val="75000"/>
                  </a:schemeClr>
                </a:solidFill>
              </a:rPr>
              <a:t>Introduction to CQI</a:t>
            </a:r>
          </a:p>
          <a:p>
            <a:pPr marL="0" indent="0">
              <a:lnSpc>
                <a:spcPts val="4000"/>
              </a:lnSpc>
              <a:spcBef>
                <a:spcPts val="0"/>
              </a:spcBef>
              <a:buNone/>
            </a:pPr>
            <a:r>
              <a:rPr lang="en-US" dirty="0">
                <a:solidFill>
                  <a:schemeClr val="bg1">
                    <a:lumMod val="75000"/>
                  </a:schemeClr>
                </a:solidFill>
              </a:rPr>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dirty="0">
                <a:solidFill>
                  <a:schemeClr val="bg1">
                    <a:lumMod val="75000"/>
                  </a:schemeClr>
                </a:solidFill>
              </a:rPr>
              <a:t>Creating SMART Aims</a:t>
            </a:r>
          </a:p>
          <a:p>
            <a:pPr marL="0" indent="0">
              <a:lnSpc>
                <a:spcPts val="4000"/>
              </a:lnSpc>
              <a:spcBef>
                <a:spcPts val="0"/>
              </a:spcBef>
              <a:buNone/>
            </a:pPr>
            <a:r>
              <a:rPr lang="en-US" dirty="0">
                <a:solidFill>
                  <a:schemeClr val="bg1">
                    <a:lumMod val="75000"/>
                  </a:schemeClr>
                </a:solidFill>
              </a:rPr>
              <a:t>Understanding the PDSA Process and Measurement</a:t>
            </a:r>
          </a:p>
          <a:p>
            <a:pPr marL="0" indent="0">
              <a:lnSpc>
                <a:spcPts val="4000"/>
              </a:lnSpc>
              <a:spcBef>
                <a:spcPts val="0"/>
              </a:spcBef>
              <a:buNone/>
            </a:pPr>
            <a:r>
              <a:rPr lang="en-US" dirty="0">
                <a:solidFill>
                  <a:schemeClr val="bg1">
                    <a:lumMod val="75000"/>
                  </a:schemeClr>
                </a:solidFill>
              </a:rPr>
              <a:t>CQI Tools I: Process Maps</a:t>
            </a:r>
          </a:p>
          <a:p>
            <a:pPr marL="0" indent="0">
              <a:lnSpc>
                <a:spcPts val="4000"/>
              </a:lnSpc>
              <a:spcBef>
                <a:spcPts val="0"/>
              </a:spcBef>
              <a:buNone/>
            </a:pPr>
            <a:r>
              <a:rPr lang="en-US" dirty="0">
                <a:solidFill>
                  <a:schemeClr val="bg1">
                    <a:lumMod val="75000"/>
                  </a:schemeClr>
                </a:solidFill>
              </a:rPr>
              <a:t>CQI Tools II: Root Cause Analysis Tools</a:t>
            </a:r>
          </a:p>
          <a:p>
            <a:pPr marL="0" indent="0">
              <a:lnSpc>
                <a:spcPts val="4000"/>
              </a:lnSpc>
              <a:spcBef>
                <a:spcPts val="0"/>
              </a:spcBef>
              <a:buNone/>
            </a:pPr>
            <a:r>
              <a:rPr lang="en-US" dirty="0">
                <a:solidFill>
                  <a:schemeClr val="bg1">
                    <a:lumMod val="75000"/>
                  </a:schemeClr>
                </a:solidFill>
              </a:rPr>
              <a:t>CQI Tools III: Key Driver Diagrams</a:t>
            </a:r>
          </a:p>
          <a:p>
            <a:pPr marL="0" indent="0">
              <a:lnSpc>
                <a:spcPts val="4000"/>
              </a:lnSpc>
              <a:spcBef>
                <a:spcPts val="0"/>
              </a:spcBef>
              <a:buNone/>
            </a:pPr>
            <a:r>
              <a:rPr lang="en-US" sz="2600" b="1" dirty="0"/>
              <a:t>Reliability Concepts and Sustaining Gains</a:t>
            </a: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503275"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dirty="0">
                <a:solidFill>
                  <a:schemeClr val="tx2">
                    <a:lumMod val="40000"/>
                    <a:lumOff val="60000"/>
                  </a:schemeClr>
                </a:solidFill>
              </a:rPr>
              <a:t>1</a:t>
            </a:r>
          </a:p>
          <a:p>
            <a:pPr marL="0" indent="0">
              <a:lnSpc>
                <a:spcPts val="4000"/>
              </a:lnSpc>
              <a:spcBef>
                <a:spcPts val="0"/>
              </a:spcBef>
              <a:buFont typeface="Arial" pitchFamily="34" charset="0"/>
              <a:buNone/>
            </a:pPr>
            <a:r>
              <a:rPr lang="en-US" sz="3600" b="1" dirty="0">
                <a:solidFill>
                  <a:schemeClr val="tx2">
                    <a:lumMod val="40000"/>
                    <a:lumOff val="60000"/>
                  </a:schemeClr>
                </a:solidFill>
              </a:rPr>
              <a:t>2</a:t>
            </a:r>
          </a:p>
          <a:p>
            <a:pPr marL="0" indent="0">
              <a:lnSpc>
                <a:spcPts val="4000"/>
              </a:lnSpc>
              <a:spcBef>
                <a:spcPts val="0"/>
              </a:spcBef>
              <a:buFont typeface="Arial" pitchFamily="34" charset="0"/>
              <a:buNone/>
            </a:pPr>
            <a:r>
              <a:rPr lang="en-US" sz="3600" b="1" dirty="0">
                <a:solidFill>
                  <a:schemeClr val="tx2">
                    <a:lumMod val="40000"/>
                    <a:lumOff val="60000"/>
                  </a:schemeClr>
                </a:solidFill>
              </a:rPr>
              <a:t>3</a:t>
            </a:r>
          </a:p>
          <a:p>
            <a:pPr marL="0" indent="0">
              <a:lnSpc>
                <a:spcPts val="4000"/>
              </a:lnSpc>
              <a:spcBef>
                <a:spcPts val="0"/>
              </a:spcBef>
              <a:buFont typeface="Arial" pitchFamily="34" charset="0"/>
              <a:buNone/>
            </a:pPr>
            <a:r>
              <a:rPr lang="en-US" sz="3600" b="1" dirty="0">
                <a:solidFill>
                  <a:schemeClr val="tx2">
                    <a:lumMod val="40000"/>
                    <a:lumOff val="60000"/>
                  </a:schemeClr>
                </a:solidFill>
              </a:rPr>
              <a:t>4</a:t>
            </a:r>
          </a:p>
          <a:p>
            <a:pPr marL="0" indent="0">
              <a:lnSpc>
                <a:spcPts val="4000"/>
              </a:lnSpc>
              <a:spcBef>
                <a:spcPts val="0"/>
              </a:spcBef>
              <a:buFont typeface="Arial" pitchFamily="34" charset="0"/>
              <a:buNone/>
            </a:pPr>
            <a:r>
              <a:rPr lang="en-US" sz="3600" b="1" dirty="0">
                <a:solidFill>
                  <a:schemeClr val="tx2">
                    <a:lumMod val="40000"/>
                    <a:lumOff val="60000"/>
                  </a:schemeClr>
                </a:solidFill>
              </a:rPr>
              <a:t>5</a:t>
            </a:r>
          </a:p>
          <a:p>
            <a:pPr marL="0" indent="0">
              <a:lnSpc>
                <a:spcPts val="4000"/>
              </a:lnSpc>
              <a:spcBef>
                <a:spcPts val="0"/>
              </a:spcBef>
              <a:buFont typeface="Arial" pitchFamily="34" charset="0"/>
              <a:buNone/>
            </a:pPr>
            <a:r>
              <a:rPr lang="en-US" sz="3600" b="1" dirty="0">
                <a:solidFill>
                  <a:schemeClr val="tx2">
                    <a:lumMod val="40000"/>
                    <a:lumOff val="60000"/>
                  </a:schemeClr>
                </a:solidFill>
              </a:rPr>
              <a:t>6</a:t>
            </a:r>
          </a:p>
          <a:p>
            <a:pPr marL="0" indent="0">
              <a:lnSpc>
                <a:spcPts val="4000"/>
              </a:lnSpc>
              <a:spcBef>
                <a:spcPts val="0"/>
              </a:spcBef>
              <a:buFont typeface="Arial" pitchFamily="34" charset="0"/>
              <a:buNone/>
            </a:pPr>
            <a:r>
              <a:rPr lang="en-US" sz="3600" b="1" dirty="0">
                <a:solidFill>
                  <a:schemeClr val="tx2">
                    <a:lumMod val="40000"/>
                    <a:lumOff val="60000"/>
                  </a:schemeClr>
                </a:solidFill>
              </a:rPr>
              <a:t>7</a:t>
            </a:r>
          </a:p>
          <a:p>
            <a:pPr marL="0" indent="0">
              <a:lnSpc>
                <a:spcPts val="4000"/>
              </a:lnSpc>
              <a:spcBef>
                <a:spcPts val="0"/>
              </a:spcBef>
              <a:buFont typeface="Arial" pitchFamily="34" charset="0"/>
              <a:buNone/>
            </a:pPr>
            <a:r>
              <a:rPr lang="en-US" sz="3600" b="1" dirty="0">
                <a:solidFill>
                  <a:schemeClr val="tx2">
                    <a:lumMod val="40000"/>
                    <a:lumOff val="60000"/>
                  </a:schemeClr>
                </a:solidFill>
              </a:rPr>
              <a:t>8</a:t>
            </a:r>
          </a:p>
          <a:p>
            <a:pPr marL="0" indent="0">
              <a:lnSpc>
                <a:spcPts val="4000"/>
              </a:lnSpc>
              <a:spcBef>
                <a:spcPts val="0"/>
              </a:spcBef>
              <a:buFont typeface="Arial" pitchFamily="34" charset="0"/>
              <a:buNone/>
            </a:pPr>
            <a:r>
              <a:rPr lang="en-US" sz="3600" b="1" dirty="0">
                <a:solidFill>
                  <a:schemeClr val="tx2">
                    <a:lumMod val="40000"/>
                    <a:lumOff val="60000"/>
                  </a:schemeClr>
                </a:solidFill>
              </a:rPr>
              <a:t>9</a:t>
            </a: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p:txBody>
      </p:sp>
    </p:spTree>
    <p:extLst>
      <p:ext uri="{BB962C8B-B14F-4D97-AF65-F5344CB8AC3E}">
        <p14:creationId xmlns:p14="http://schemas.microsoft.com/office/powerpoint/2010/main" val="341580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 the Gain</a:t>
            </a:r>
          </a:p>
        </p:txBody>
      </p:sp>
      <p:cxnSp>
        <p:nvCxnSpPr>
          <p:cNvPr id="5" name="Straight Connector 4"/>
          <p:cNvCxnSpPr/>
          <p:nvPr/>
        </p:nvCxnSpPr>
        <p:spPr>
          <a:xfrm flipV="1">
            <a:off x="0" y="4138863"/>
            <a:ext cx="1764632" cy="2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40779" y="4155045"/>
            <a:ext cx="198922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705307" y="1861305"/>
            <a:ext cx="2021444" cy="23131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02898" y="1877207"/>
            <a:ext cx="192505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04238" y="410817"/>
            <a:ext cx="1530902" cy="147434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03159" y="5055535"/>
            <a:ext cx="2759242" cy="1384995"/>
          </a:xfrm>
          <a:prstGeom prst="rect">
            <a:avLst/>
          </a:prstGeom>
          <a:noFill/>
        </p:spPr>
        <p:txBody>
          <a:bodyPr wrap="square" rtlCol="0">
            <a:spAutoFit/>
          </a:bodyPr>
          <a:lstStyle/>
          <a:p>
            <a:r>
              <a:rPr lang="en-US" sz="2800" b="1" dirty="0">
                <a:solidFill>
                  <a:schemeClr val="accent4"/>
                </a:solidFill>
                <a:latin typeface="Calibri" panose="020F0502020204030204" pitchFamily="34" charset="0"/>
              </a:rPr>
              <a:t>Implementation of change strategy</a:t>
            </a:r>
          </a:p>
        </p:txBody>
      </p:sp>
      <p:sp>
        <p:nvSpPr>
          <p:cNvPr id="17" name="TextBox 16"/>
          <p:cNvSpPr txBox="1"/>
          <p:nvPr/>
        </p:nvSpPr>
        <p:spPr>
          <a:xfrm>
            <a:off x="6031831" y="1301724"/>
            <a:ext cx="1571778" cy="523220"/>
          </a:xfrm>
          <a:prstGeom prst="rect">
            <a:avLst/>
          </a:prstGeom>
          <a:noFill/>
        </p:spPr>
        <p:txBody>
          <a:bodyPr wrap="square" rtlCol="0">
            <a:spAutoFit/>
          </a:bodyPr>
          <a:lstStyle/>
          <a:p>
            <a:r>
              <a:rPr lang="en-US" sz="2800" b="1" dirty="0">
                <a:solidFill>
                  <a:schemeClr val="accent4"/>
                </a:solidFill>
                <a:latin typeface="Calibri" panose="020F0502020204030204" pitchFamily="34" charset="0"/>
              </a:rPr>
              <a:t>Plateau</a:t>
            </a:r>
          </a:p>
        </p:txBody>
      </p:sp>
      <p:sp>
        <p:nvSpPr>
          <p:cNvPr id="18" name="TextBox 17"/>
          <p:cNvSpPr txBox="1"/>
          <p:nvPr/>
        </p:nvSpPr>
        <p:spPr>
          <a:xfrm>
            <a:off x="2158222" y="3555625"/>
            <a:ext cx="1571778" cy="523220"/>
          </a:xfrm>
          <a:prstGeom prst="rect">
            <a:avLst/>
          </a:prstGeom>
          <a:noFill/>
        </p:spPr>
        <p:txBody>
          <a:bodyPr wrap="square" rtlCol="0">
            <a:spAutoFit/>
          </a:bodyPr>
          <a:lstStyle/>
          <a:p>
            <a:r>
              <a:rPr lang="en-US" sz="2800" b="1" dirty="0">
                <a:solidFill>
                  <a:schemeClr val="accent4"/>
                </a:solidFill>
                <a:latin typeface="Calibri" panose="020F0502020204030204" pitchFamily="34" charset="0"/>
              </a:rPr>
              <a:t>Plateau</a:t>
            </a:r>
          </a:p>
        </p:txBody>
      </p:sp>
      <p:sp>
        <p:nvSpPr>
          <p:cNvPr id="19" name="TextBox 18"/>
          <p:cNvSpPr txBox="1"/>
          <p:nvPr/>
        </p:nvSpPr>
        <p:spPr>
          <a:xfrm>
            <a:off x="5125454" y="2753893"/>
            <a:ext cx="2759242" cy="1384995"/>
          </a:xfrm>
          <a:prstGeom prst="rect">
            <a:avLst/>
          </a:prstGeom>
          <a:noFill/>
        </p:spPr>
        <p:txBody>
          <a:bodyPr wrap="square" rtlCol="0">
            <a:spAutoFit/>
          </a:bodyPr>
          <a:lstStyle/>
          <a:p>
            <a:r>
              <a:rPr lang="en-US" sz="2800" b="1" dirty="0">
                <a:solidFill>
                  <a:schemeClr val="accent4"/>
                </a:solidFill>
                <a:latin typeface="Calibri" panose="020F0502020204030204" pitchFamily="34" charset="0"/>
              </a:rPr>
              <a:t>Implementation of new change strategy</a:t>
            </a:r>
          </a:p>
        </p:txBody>
      </p:sp>
    </p:spTree>
    <p:extLst>
      <p:ext uri="{BB962C8B-B14F-4D97-AF65-F5344CB8AC3E}">
        <p14:creationId xmlns:p14="http://schemas.microsoft.com/office/powerpoint/2010/main" val="43114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DDC7-4764-471B-9EE0-E9AB43A58395}"/>
              </a:ext>
            </a:extLst>
          </p:cNvPr>
          <p:cNvSpPr>
            <a:spLocks noGrp="1"/>
          </p:cNvSpPr>
          <p:nvPr>
            <p:ph type="title"/>
          </p:nvPr>
        </p:nvSpPr>
        <p:spPr/>
        <p:txBody>
          <a:bodyPr/>
          <a:lstStyle/>
          <a:p>
            <a:r>
              <a:rPr lang="en-US" dirty="0"/>
              <a:t>Lakeside Enrollment Rate</a:t>
            </a:r>
          </a:p>
        </p:txBody>
      </p:sp>
      <p:graphicFrame>
        <p:nvGraphicFramePr>
          <p:cNvPr id="4" name="Content Placeholder 3">
            <a:extLst>
              <a:ext uri="{FF2B5EF4-FFF2-40B4-BE49-F238E27FC236}">
                <a16:creationId xmlns:a16="http://schemas.microsoft.com/office/drawing/2014/main" id="{2D5E31E8-9FE2-4CC2-AA3B-0B64ACCC3022}"/>
              </a:ext>
            </a:extLst>
          </p:cNvPr>
          <p:cNvGraphicFramePr>
            <a:graphicFrameLocks noGrp="1"/>
          </p:cNvGraphicFramePr>
          <p:nvPr>
            <p:ph idx="1"/>
            <p:extLst>
              <p:ext uri="{D42A27DB-BD31-4B8C-83A1-F6EECF244321}">
                <p14:modId xmlns:p14="http://schemas.microsoft.com/office/powerpoint/2010/main" val="190733441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959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4077176411"/>
              </p:ext>
            </p:extLst>
          </p:nvPr>
        </p:nvGraphicFramePr>
        <p:xfrm>
          <a:off x="416834" y="1828800"/>
          <a:ext cx="811756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4"/>
          <p:cNvSpPr>
            <a:spLocks noGrp="1"/>
          </p:cNvSpPr>
          <p:nvPr>
            <p:ph type="title"/>
          </p:nvPr>
        </p:nvSpPr>
        <p:spPr/>
        <p:txBody>
          <a:bodyPr>
            <a:noAutofit/>
          </a:bodyPr>
          <a:lstStyle/>
          <a:p>
            <a:r>
              <a:rPr lang="en-US"/>
              <a:t>Cherryville Depression Screenings</a:t>
            </a:r>
          </a:p>
        </p:txBody>
      </p:sp>
      <p:grpSp>
        <p:nvGrpSpPr>
          <p:cNvPr id="7" name="Group 6"/>
          <p:cNvGrpSpPr/>
          <p:nvPr/>
        </p:nvGrpSpPr>
        <p:grpSpPr>
          <a:xfrm>
            <a:off x="7906258" y="152400"/>
            <a:ext cx="1161542" cy="1110343"/>
            <a:chOff x="8077200" y="152400"/>
            <a:chExt cx="1161542" cy="1110343"/>
          </a:xfrm>
        </p:grpSpPr>
        <p:sp>
          <p:nvSpPr>
            <p:cNvPr id="10" name="Oval 9"/>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2" name="Rectangle 1"/>
          <p:cNvSpPr/>
          <p:nvPr/>
        </p:nvSpPr>
        <p:spPr>
          <a:xfrm>
            <a:off x="780741" y="6191250"/>
            <a:ext cx="316697" cy="27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0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1686910"/>
            <a:ext cx="4892040" cy="4713890"/>
          </a:xfrm>
        </p:spPr>
        <p:txBody>
          <a:bodyPr>
            <a:normAutofit/>
          </a:bodyPr>
          <a:lstStyle/>
          <a:p>
            <a:pPr marL="514350" indent="-514350">
              <a:buFont typeface="+mj-lt"/>
              <a:buAutoNum type="arabicPeriod"/>
            </a:pPr>
            <a:r>
              <a:rPr lang="en-US" dirty="0"/>
              <a:t>Use high-level change strategies to institutionalize change</a:t>
            </a:r>
          </a:p>
          <a:p>
            <a:pPr marL="514350" indent="-514350">
              <a:buFont typeface="+mj-lt"/>
              <a:buAutoNum type="arabicPeriod"/>
            </a:pPr>
            <a:r>
              <a:rPr lang="en-US" dirty="0"/>
              <a:t>Continue to monitor data</a:t>
            </a:r>
          </a:p>
          <a:p>
            <a:pPr marL="514350" indent="-514350">
              <a:buFont typeface="+mj-lt"/>
              <a:buAutoNum type="arabicPeriod"/>
            </a:pPr>
            <a:r>
              <a:rPr lang="en-US" dirty="0"/>
              <a:t>Remain flexible</a:t>
            </a: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p:txBody>
      </p:sp>
    </p:spTree>
    <p:extLst>
      <p:ext uri="{BB962C8B-B14F-4D97-AF65-F5344CB8AC3E}">
        <p14:creationId xmlns:p14="http://schemas.microsoft.com/office/powerpoint/2010/main" val="3350523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Its contents are the sole responsibility of the authors and do not necessarily represent the official views of HHS, HRSA, or ACF. </a:t>
            </a:r>
          </a:p>
        </p:txBody>
      </p:sp>
    </p:spTree>
    <p:extLst>
      <p:ext uri="{BB962C8B-B14F-4D97-AF65-F5344CB8AC3E}">
        <p14:creationId xmlns:p14="http://schemas.microsoft.com/office/powerpoint/2010/main" val="417472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447800"/>
          </a:xfrm>
        </p:spPr>
        <p:txBody>
          <a:bodyPr>
            <a:normAutofit/>
          </a:bodyPr>
          <a:lstStyle/>
          <a:p>
            <a:r>
              <a:rPr lang="en-US" dirty="0"/>
              <a:t>Reliability Concepts and Sustaining Gains: Learning Objectives </a:t>
            </a:r>
          </a:p>
        </p:txBody>
      </p:sp>
      <p:sp>
        <p:nvSpPr>
          <p:cNvPr id="4" name="Content Placeholder 3"/>
          <p:cNvSpPr>
            <a:spLocks noGrp="1"/>
          </p:cNvSpPr>
          <p:nvPr>
            <p:ph idx="1"/>
          </p:nvPr>
        </p:nvSpPr>
        <p:spPr>
          <a:xfrm>
            <a:off x="457200" y="2514600"/>
            <a:ext cx="8229600" cy="1691640"/>
          </a:xfrm>
        </p:spPr>
        <p:txBody>
          <a:bodyPr vert="horz" lIns="91440" tIns="45720" rIns="91440" bIns="45720" rtlCol="0" anchor="t">
            <a:normAutofit lnSpcReduction="10000"/>
          </a:bodyPr>
          <a:lstStyle/>
          <a:p>
            <a:r>
              <a:rPr lang="en-US" dirty="0"/>
              <a:t>Understand reliability in CQI</a:t>
            </a:r>
          </a:p>
          <a:p>
            <a:r>
              <a:rPr lang="en-US" dirty="0"/>
              <a:t>Identify change strategies at multiple levels of intensity</a:t>
            </a:r>
          </a:p>
          <a:p>
            <a:r>
              <a:rPr lang="en-US" dirty="0"/>
              <a:t>Discuss importance of monitoring data</a:t>
            </a:r>
          </a:p>
          <a:p>
            <a:r>
              <a:rPr lang="en-US" dirty="0"/>
              <a:t>Learn how to maintain improvement</a:t>
            </a:r>
          </a:p>
        </p:txBody>
      </p:sp>
    </p:spTree>
    <p:extLst>
      <p:ext uri="{BB962C8B-B14F-4D97-AF65-F5344CB8AC3E}">
        <p14:creationId xmlns:p14="http://schemas.microsoft.com/office/powerpoint/2010/main" val="209597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reliability in </a:t>
            </a:r>
            <a:r>
              <a:rPr lang="en-US" dirty="0" err="1"/>
              <a:t>cqi</a:t>
            </a:r>
            <a:r>
              <a:rPr lang="en-US" dirty="0"/>
              <a: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802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C56F4-6C2A-4B34-ADD2-05B210E6C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8300"/>
            <a:ext cx="9144000" cy="6489700"/>
          </a:xfrm>
          <a:prstGeom prst="rect">
            <a:avLst/>
          </a:prstGeom>
        </p:spPr>
      </p:pic>
    </p:spTree>
    <p:extLst>
      <p:ext uri="{BB962C8B-B14F-4D97-AF65-F5344CB8AC3E}">
        <p14:creationId xmlns:p14="http://schemas.microsoft.com/office/powerpoint/2010/main" val="251457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8A5E0B-0735-474D-BC07-1C2A9DD40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8776"/>
            <a:ext cx="9144000" cy="6489224"/>
          </a:xfrm>
          <a:prstGeom prst="rect">
            <a:avLst/>
          </a:prstGeom>
        </p:spPr>
      </p:pic>
    </p:spTree>
    <p:extLst>
      <p:ext uri="{BB962C8B-B14F-4D97-AF65-F5344CB8AC3E}">
        <p14:creationId xmlns:p14="http://schemas.microsoft.com/office/powerpoint/2010/main" val="378235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Reliability</a:t>
            </a:r>
          </a:p>
        </p:txBody>
      </p:sp>
      <p:sp>
        <p:nvSpPr>
          <p:cNvPr id="3" name="Content Placeholder 2"/>
          <p:cNvSpPr>
            <a:spLocks noGrp="1"/>
          </p:cNvSpPr>
          <p:nvPr>
            <p:ph idx="1"/>
          </p:nvPr>
        </p:nvSpPr>
        <p:spPr>
          <a:xfrm>
            <a:off x="457200" y="1987355"/>
            <a:ext cx="8229600" cy="1770580"/>
          </a:xfrm>
        </p:spPr>
        <p:txBody>
          <a:bodyPr>
            <a:normAutofit/>
          </a:bodyPr>
          <a:lstStyle/>
          <a:p>
            <a:pPr marL="0" indent="0">
              <a:buNone/>
            </a:pPr>
            <a:r>
              <a:rPr lang="en-US" kern="0" dirty="0"/>
              <a:t>How can a new change strategy improve reliability and help the agency meet its developmental screening goals?</a:t>
            </a:r>
          </a:p>
          <a:p>
            <a:pPr marL="0" indent="0">
              <a:buNone/>
            </a:pPr>
            <a:endParaRPr lang="en-US" kern="0" dirty="0"/>
          </a:p>
        </p:txBody>
      </p:sp>
      <p:cxnSp>
        <p:nvCxnSpPr>
          <p:cNvPr id="8" name="Straight Connector 7">
            <a:extLst>
              <a:ext uri="{FF2B5EF4-FFF2-40B4-BE49-F238E27FC236}">
                <a16:creationId xmlns:a16="http://schemas.microsoft.com/office/drawing/2014/main" id="{50F7D399-CF03-4325-86F1-2BF832B6F7B0}"/>
              </a:ext>
            </a:extLst>
          </p:cNvPr>
          <p:cNvCxnSpPr/>
          <p:nvPr/>
        </p:nvCxnSpPr>
        <p:spPr>
          <a:xfrm rot="5400000">
            <a:off x="4571999" y="825571"/>
            <a:ext cx="0" cy="537981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Original file ‎ (SVG file, nominally 512 × 512 pixels, file size ...">
            <a:extLst>
              <a:ext uri="{FF2B5EF4-FFF2-40B4-BE49-F238E27FC236}">
                <a16:creationId xmlns:a16="http://schemas.microsoft.com/office/drawing/2014/main" id="{AE18EE84-7A25-43A9-BBAB-5FF208ACD2C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50655" y="4221290"/>
            <a:ext cx="1685260" cy="1685260"/>
          </a:xfrm>
          <a:prstGeom prst="rect">
            <a:avLst/>
          </a:prstGeom>
        </p:spPr>
      </p:pic>
      <p:pic>
        <p:nvPicPr>
          <p:cNvPr id="10" name="Picture 9" descr="Original file ‎ (SVG file, nominally 512 × 512 pixels, file size ...">
            <a:extLst>
              <a:ext uri="{FF2B5EF4-FFF2-40B4-BE49-F238E27FC236}">
                <a16:creationId xmlns:a16="http://schemas.microsoft.com/office/drawing/2014/main" id="{0B58E57A-7932-447C-AFD5-EB043161057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60151" y="4221290"/>
            <a:ext cx="1685260" cy="1685260"/>
          </a:xfrm>
          <a:prstGeom prst="rect">
            <a:avLst/>
          </a:prstGeom>
        </p:spPr>
      </p:pic>
      <p:pic>
        <p:nvPicPr>
          <p:cNvPr id="11" name="Picture 10" descr="Original file ‎ (SVG file, nominally 512 × 512 pixels, file size ...">
            <a:extLst>
              <a:ext uri="{FF2B5EF4-FFF2-40B4-BE49-F238E27FC236}">
                <a16:creationId xmlns:a16="http://schemas.microsoft.com/office/drawing/2014/main" id="{798ED1D9-6A23-4AE4-9595-3F03F15E63D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69648" y="4221290"/>
            <a:ext cx="1685260" cy="1685260"/>
          </a:xfrm>
          <a:prstGeom prst="rect">
            <a:avLst/>
          </a:prstGeom>
        </p:spPr>
      </p:pic>
    </p:spTree>
    <p:extLst>
      <p:ext uri="{BB962C8B-B14F-4D97-AF65-F5344CB8AC3E}">
        <p14:creationId xmlns:p14="http://schemas.microsoft.com/office/powerpoint/2010/main" val="167370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strategy intensities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001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Low-Intensity Change Strategy Examples</a:t>
            </a:r>
          </a:p>
        </p:txBody>
      </p:sp>
      <p:sp>
        <p:nvSpPr>
          <p:cNvPr id="2" name="Content Placeholder 1"/>
          <p:cNvSpPr>
            <a:spLocks noGrp="1"/>
          </p:cNvSpPr>
          <p:nvPr>
            <p:ph idx="1"/>
          </p:nvPr>
        </p:nvSpPr>
        <p:spPr/>
        <p:txBody>
          <a:bodyPr/>
          <a:lstStyle/>
          <a:p>
            <a:pPr marL="457200" indent="-457200" fontAlgn="t">
              <a:buFont typeface="+mj-lt"/>
              <a:buAutoNum type="arabicPeriod"/>
            </a:pPr>
            <a:r>
              <a:rPr lang="en-US" dirty="0"/>
              <a:t>Create basic standards and protocols</a:t>
            </a:r>
          </a:p>
          <a:p>
            <a:pPr marL="457200" indent="-457200" fontAlgn="t">
              <a:buFont typeface="+mj-lt"/>
              <a:buAutoNum type="arabicPeriod"/>
            </a:pPr>
            <a:r>
              <a:rPr lang="en-US" dirty="0"/>
              <a:t>Provide feedback on compliance</a:t>
            </a:r>
          </a:p>
          <a:p>
            <a:pPr marL="457200" indent="-457200" fontAlgn="t">
              <a:buFont typeface="+mj-lt"/>
              <a:buAutoNum type="arabicPeriod"/>
            </a:pPr>
            <a:r>
              <a:rPr lang="en-US" dirty="0"/>
              <a:t>Raise awareness and offer training</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604523"/>
            <a:ext cx="4572000" cy="2513736"/>
          </a:xfrm>
          <a:prstGeom prst="rect">
            <a:avLst/>
          </a:prstGeom>
        </p:spPr>
      </p:pic>
      <p:sp>
        <p:nvSpPr>
          <p:cNvPr id="3" name="TextBox 2">
            <a:extLst>
              <a:ext uri="{FF2B5EF4-FFF2-40B4-BE49-F238E27FC236}">
                <a16:creationId xmlns:a16="http://schemas.microsoft.com/office/drawing/2014/main" id="{2ADC7FDE-7022-401E-879F-4376FEEF8D2C}"/>
              </a:ext>
            </a:extLst>
          </p:cNvPr>
          <p:cNvSpPr txBox="1"/>
          <p:nvPr/>
        </p:nvSpPr>
        <p:spPr>
          <a:xfrm>
            <a:off x="244931" y="6357996"/>
            <a:ext cx="8752114" cy="461665"/>
          </a:xfrm>
          <a:prstGeom prst="rect">
            <a:avLst/>
          </a:prstGeom>
          <a:noFill/>
        </p:spPr>
        <p:txBody>
          <a:bodyPr wrap="square" rtlCol="0">
            <a:spAutoFit/>
          </a:bodyPr>
          <a:lstStyle/>
          <a:p>
            <a:r>
              <a:rPr lang="en-US" sz="1200" dirty="0">
                <a:solidFill>
                  <a:schemeClr val="bg1">
                    <a:lumMod val="50000"/>
                  </a:schemeClr>
                </a:solidFill>
                <a:latin typeface="Calibri" panose="020F0502020204030204" pitchFamily="34" charset="0"/>
              </a:rPr>
              <a:t>Adapted from Tom Nolan and Cincinnati Children’s Hospital and Medical Center. </a:t>
            </a:r>
            <a:r>
              <a:rPr lang="en-US" sz="1200" i="1" dirty="0">
                <a:solidFill>
                  <a:schemeClr val="bg1">
                    <a:lumMod val="50000"/>
                  </a:schemeClr>
                </a:solidFill>
                <a:latin typeface="Calibri" panose="020F0502020204030204" pitchFamily="34" charset="0"/>
              </a:rPr>
              <a:t>An outline of Design Concepts for Improving Reliability.</a:t>
            </a:r>
            <a:endParaRPr lang="en-US" sz="1200" dirty="0"/>
          </a:p>
          <a:p>
            <a:endParaRPr lang="en-US" sz="1200" dirty="0"/>
          </a:p>
        </p:txBody>
      </p:sp>
    </p:spTree>
    <p:extLst>
      <p:ext uri="{BB962C8B-B14F-4D97-AF65-F5344CB8AC3E}">
        <p14:creationId xmlns:p14="http://schemas.microsoft.com/office/powerpoint/2010/main" val="2831350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78544-5F26-4138-AA8E-F24849F37AE3}">
  <ds:schemaRefs>
    <ds:schemaRef ds:uri="44439003-668a-4940-aa31-a697c9d9a1af"/>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microsoft.com/sharepoint/v3"/>
    <ds:schemaRef ds:uri="http://schemas.openxmlformats.org/package/2006/metadata/core-properties"/>
    <ds:schemaRef ds:uri="http://schemas.microsoft.com/office/2006/documentManagement/types"/>
    <ds:schemaRef ds:uri="1c60471c-f084-4315-a5eb-9455db01c743"/>
    <ds:schemaRef ds:uri="http://schemas.microsoft.com/sharepoint/v3/fields"/>
    <ds:schemaRef ds:uri="http://purl.org/dc/elements/1.1/"/>
  </ds:schemaRefs>
</ds:datastoreItem>
</file>

<file path=customXml/itemProps2.xml><?xml version="1.0" encoding="utf-8"?>
<ds:datastoreItem xmlns:ds="http://schemas.openxmlformats.org/officeDocument/2006/customXml" ds:itemID="{57C02096-2775-443B-BAF2-D1C675D36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c60471c-f084-4315-a5eb-9455db01c743"/>
    <ds:schemaRef ds:uri="44439003-668a-4940-aa31-a697c9d9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2FECF1-8E02-466D-91CB-408B76C4F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42284</TotalTime>
  <Words>3455</Words>
  <Application>Microsoft Office PowerPoint</Application>
  <PresentationFormat>On-screen Show (4:3)</PresentationFormat>
  <Paragraphs>206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Clarity</vt:lpstr>
      <vt:lpstr>PowerPoint Presentation</vt:lpstr>
      <vt:lpstr>CQI Training Overview</vt:lpstr>
      <vt:lpstr>Reliability Concepts and Sustaining Gains: Learning Objectives </vt:lpstr>
      <vt:lpstr>What is reliability in cqi?</vt:lpstr>
      <vt:lpstr>PowerPoint Presentation</vt:lpstr>
      <vt:lpstr>PowerPoint Presentation</vt:lpstr>
      <vt:lpstr>Applying Reliability</vt:lpstr>
      <vt:lpstr>Change strategy intensities</vt:lpstr>
      <vt:lpstr>Low-Intensity Change Strategy Examples</vt:lpstr>
      <vt:lpstr>Family Engagement Application</vt:lpstr>
      <vt:lpstr>Medium-Intensity Change Strategy Examples</vt:lpstr>
      <vt:lpstr>Family Engagement Application</vt:lpstr>
      <vt:lpstr>High-Intensity Change Strategy Examples</vt:lpstr>
      <vt:lpstr>Family Engagement Application</vt:lpstr>
      <vt:lpstr>Weighing the Benefits</vt:lpstr>
      <vt:lpstr>Shifting the Focus</vt:lpstr>
      <vt:lpstr>Sustaining gains</vt:lpstr>
      <vt:lpstr>MONITORING DATA</vt:lpstr>
      <vt:lpstr>Remain Flexible</vt:lpstr>
      <vt:lpstr>Sustain the Gain</vt:lpstr>
      <vt:lpstr>Lakeside Enrollment Rate</vt:lpstr>
      <vt:lpstr>Cherryville Depression Screenings</vt:lpstr>
      <vt:lpstr>Remember...</vt:lpstr>
      <vt:lpstr>Additional CQI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reliability concepts  and Sustaining  gains</dc:title>
  <dc:creator>Kassie Mae Miller</dc:creator>
  <cp:lastModifiedBy>Doreen Major Ryan</cp:lastModifiedBy>
  <cp:revision>285</cp:revision>
  <dcterms:modified xsi:type="dcterms:W3CDTF">2018-07-25T16:47:20Z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y fmtid="{D5CDD505-2E9C-101B-9397-08002B2CF9AE}" pid="3" name="_dlc_DocIdItemGuid">
    <vt:lpwstr>766f7cea-8999-4b87-ba49-3c79883bde73</vt:lpwstr>
  </property>
</Properties>
</file>