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Roberts" initials="ER" lastIdx="18" clrIdx="0">
    <p:extLst>
      <p:ext uri="{19B8F6BF-5375-455C-9EA6-DF929625EA0E}">
        <p15:presenceInfo xmlns:p15="http://schemas.microsoft.com/office/powerpoint/2012/main" userId="S::roberts@jbassoc.com::63b22f2a-d04d-4333-950a-0776e5371155" providerId="AD"/>
      </p:ext>
    </p:extLst>
  </p:cmAuthor>
  <p:cmAuthor id="2" name="Brandie Buckless" initials="BB" lastIdx="11" clrIdx="1">
    <p:extLst>
      <p:ext uri="{19B8F6BF-5375-455C-9EA6-DF929625EA0E}">
        <p15:presenceInfo xmlns:p15="http://schemas.microsoft.com/office/powerpoint/2012/main" userId="S::buckless@jbassoc.com::d0ed0a8c-5578-413c-a48f-c7505025b13e" providerId="AD"/>
      </p:ext>
    </p:extLst>
  </p:cmAuthor>
  <p:cmAuthor id="3" name="Erin Geary" initials="EG" lastIdx="6" clrIdx="2">
    <p:extLst>
      <p:ext uri="{19B8F6BF-5375-455C-9EA6-DF929625EA0E}">
        <p15:presenceInfo xmlns:p15="http://schemas.microsoft.com/office/powerpoint/2012/main" userId="S::Geary@jbassoc.com::80684fe8-ca03-4ad1-95c0-ffbcf45e7b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C8EE"/>
    <a:srgbClr val="FFD5D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68" autoAdjust="0"/>
    <p:restoredTop sz="94249" autoAdjust="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EFDDD-B39B-4EED-840E-A419F3EC35E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F567-C8F8-45A1-961F-CACC10174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7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F567-C8F8-45A1-961F-CACC101740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5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8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9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3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5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1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7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0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6AC4-E037-4CF7-884B-9F1166BF16A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FDFA-928D-49C2-B3B4-845B47726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A7841C-558A-4230-BA9C-9718CCD95A40}"/>
              </a:ext>
            </a:extLst>
          </p:cNvPr>
          <p:cNvSpPr txBox="1"/>
          <p:nvPr/>
        </p:nvSpPr>
        <p:spPr>
          <a:xfrm>
            <a:off x="3505762" y="172773"/>
            <a:ext cx="5180476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US" sz="1400" b="1" dirty="0">
                <a:latin typeface="Franklin Gothic Book" panose="020B0503020102020204" pitchFamily="34" charset="0"/>
              </a:rPr>
              <a:t>Virtual Screenings Decision Flow Chart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CB8002-0FE9-4301-AFAC-DBE8B89F1AA3}"/>
              </a:ext>
            </a:extLst>
          </p:cNvPr>
          <p:cNvSpPr txBox="1"/>
          <p:nvPr/>
        </p:nvSpPr>
        <p:spPr>
          <a:xfrm>
            <a:off x="3122935" y="656138"/>
            <a:ext cx="6060081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What is the intended delivery of the tool? </a:t>
            </a:r>
          </a:p>
          <a:p>
            <a:pPr algn="ctr"/>
            <a:r>
              <a:rPr lang="en-US" sz="800" b="1" dirty="0"/>
              <a:t>*First, ensure that you are working with tools that do not have published guidance for virtual use.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C1FE51-C2B1-4E72-89D6-775F452D9BA0}"/>
              </a:ext>
            </a:extLst>
          </p:cNvPr>
          <p:cNvSpPr txBox="1"/>
          <p:nvPr/>
        </p:nvSpPr>
        <p:spPr>
          <a:xfrm>
            <a:off x="5505100" y="1288384"/>
            <a:ext cx="1427814" cy="2154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Interview (e.g., DAST-10, etc.)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25AE93-4451-472E-A2F1-1CB3631FD148}"/>
              </a:ext>
            </a:extLst>
          </p:cNvPr>
          <p:cNvSpPr txBox="1"/>
          <p:nvPr/>
        </p:nvSpPr>
        <p:spPr>
          <a:xfrm>
            <a:off x="7204070" y="1287080"/>
            <a:ext cx="2505408" cy="2154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Caregiver self-report (e.g., ASQ-3, PHQ-9, etc.)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14F462-36C4-4E50-B738-E470093D3BAE}"/>
              </a:ext>
            </a:extLst>
          </p:cNvPr>
          <p:cNvSpPr txBox="1"/>
          <p:nvPr/>
        </p:nvSpPr>
        <p:spPr>
          <a:xfrm>
            <a:off x="3342477" y="1286803"/>
            <a:ext cx="1796313" cy="2154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Observation (e.g., PICCOLO, etc.)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A50E74-9E1A-41AA-8040-78FE24C8041F}"/>
              </a:ext>
            </a:extLst>
          </p:cNvPr>
          <p:cNvSpPr txBox="1"/>
          <p:nvPr/>
        </p:nvSpPr>
        <p:spPr>
          <a:xfrm>
            <a:off x="3288630" y="1950670"/>
            <a:ext cx="191094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Can the caregiver do a virtual meeting (e.g. Zoom, Google Hangout)? Consider whether they have the necessary equipment (phone or laptop), Wi-Fi, and/or phone data.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070AAA-8076-4042-8EE3-BC029D0D2082}"/>
              </a:ext>
            </a:extLst>
          </p:cNvPr>
          <p:cNvSpPr txBox="1"/>
          <p:nvPr/>
        </p:nvSpPr>
        <p:spPr>
          <a:xfrm>
            <a:off x="2292701" y="2192874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331D7B-5755-4043-8814-E30607F5C7FB}"/>
              </a:ext>
            </a:extLst>
          </p:cNvPr>
          <p:cNvSpPr txBox="1"/>
          <p:nvPr/>
        </p:nvSpPr>
        <p:spPr>
          <a:xfrm>
            <a:off x="7523224" y="2651559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C0D7DE-F4E2-4FE3-8157-D54AC1B53CA9}"/>
              </a:ext>
            </a:extLst>
          </p:cNvPr>
          <p:cNvSpPr txBox="1"/>
          <p:nvPr/>
        </p:nvSpPr>
        <p:spPr>
          <a:xfrm>
            <a:off x="2129499" y="3160101"/>
            <a:ext cx="901711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Can the caregiver complete the tool during a virtual meeting in private?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6A5266-69A5-48ED-9414-C6CD22410AFB}"/>
              </a:ext>
            </a:extLst>
          </p:cNvPr>
          <p:cNvSpPr txBox="1"/>
          <p:nvPr/>
        </p:nvSpPr>
        <p:spPr>
          <a:xfrm>
            <a:off x="1383392" y="4173000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D47F39-1693-4EF1-9B0D-E8D5239E02A4}"/>
              </a:ext>
            </a:extLst>
          </p:cNvPr>
          <p:cNvSpPr txBox="1"/>
          <p:nvPr/>
        </p:nvSpPr>
        <p:spPr>
          <a:xfrm>
            <a:off x="2372898" y="4278707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2336CD-8E0F-4C66-B530-7ECBECEAC9AB}"/>
              </a:ext>
            </a:extLst>
          </p:cNvPr>
          <p:cNvSpPr txBox="1"/>
          <p:nvPr/>
        </p:nvSpPr>
        <p:spPr>
          <a:xfrm>
            <a:off x="216557" y="3421474"/>
            <a:ext cx="1074758" cy="584775"/>
          </a:xfrm>
          <a:prstGeom prst="rect">
            <a:avLst/>
          </a:prstGeom>
          <a:solidFill>
            <a:srgbClr val="DEC8E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Yay! Consider using a virtual meeting to conduct the screening.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AFEA07B-3C38-4357-8A5F-9416E9DDD53F}"/>
              </a:ext>
            </a:extLst>
          </p:cNvPr>
          <p:cNvSpPr txBox="1"/>
          <p:nvPr/>
        </p:nvSpPr>
        <p:spPr>
          <a:xfrm>
            <a:off x="840459" y="2069764"/>
            <a:ext cx="901711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Does the content of the tool require privacy?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6F794D-CFEB-4E06-85BB-64F394A1E1BD}"/>
              </a:ext>
            </a:extLst>
          </p:cNvPr>
          <p:cNvSpPr txBox="1"/>
          <p:nvPr/>
        </p:nvSpPr>
        <p:spPr>
          <a:xfrm>
            <a:off x="557259" y="2827235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3DD922D-8DED-4D9F-A740-7F7E8389F095}"/>
              </a:ext>
            </a:extLst>
          </p:cNvPr>
          <p:cNvSpPr txBox="1"/>
          <p:nvPr/>
        </p:nvSpPr>
        <p:spPr>
          <a:xfrm>
            <a:off x="6305573" y="2058861"/>
            <a:ext cx="142239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Does the caregiver have a cell phone?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F92B51-9058-4E4D-A39A-D495CDDFA6CA}"/>
              </a:ext>
            </a:extLst>
          </p:cNvPr>
          <p:cNvSpPr txBox="1"/>
          <p:nvPr/>
        </p:nvSpPr>
        <p:spPr>
          <a:xfrm>
            <a:off x="6805565" y="2670170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DD684AE-1AE5-4C76-9614-E662DD1B8EE4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8456774" y="994692"/>
            <a:ext cx="0" cy="292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BAFFC00-0E11-43B0-8041-34B5E4030EBD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240634" y="1010290"/>
            <a:ext cx="0" cy="276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2A2AE6F-5424-4A1B-BB70-78F0A89D9445}"/>
              </a:ext>
            </a:extLst>
          </p:cNvPr>
          <p:cNvCxnSpPr>
            <a:cxnSpLocks/>
            <a:stCxn id="10" idx="2"/>
            <a:endCxn id="23" idx="0"/>
          </p:cNvCxnSpPr>
          <p:nvPr/>
        </p:nvCxnSpPr>
        <p:spPr>
          <a:xfrm>
            <a:off x="4240634" y="1502247"/>
            <a:ext cx="3466" cy="448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54ADDD0-807C-4E03-855E-AE6F9E0C9929}"/>
              </a:ext>
            </a:extLst>
          </p:cNvPr>
          <p:cNvCxnSpPr>
            <a:cxnSpLocks/>
            <a:stCxn id="23" idx="1"/>
            <a:endCxn id="24" idx="3"/>
          </p:cNvCxnSpPr>
          <p:nvPr/>
        </p:nvCxnSpPr>
        <p:spPr>
          <a:xfrm flipH="1" flipV="1">
            <a:off x="2725585" y="2300596"/>
            <a:ext cx="563045" cy="4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158E47E-DDA4-4B8A-A1D7-155671355C61}"/>
              </a:ext>
            </a:extLst>
          </p:cNvPr>
          <p:cNvCxnSpPr>
            <a:cxnSpLocks/>
            <a:stCxn id="26" idx="2"/>
            <a:endCxn id="27" idx="3"/>
          </p:cNvCxnSpPr>
          <p:nvPr/>
        </p:nvCxnSpPr>
        <p:spPr>
          <a:xfrm flipH="1">
            <a:off x="1816276" y="3991098"/>
            <a:ext cx="764079" cy="289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3F44657-8B24-4068-844E-4B0B0AEB53CE}"/>
              </a:ext>
            </a:extLst>
          </p:cNvPr>
          <p:cNvCxnSpPr>
            <a:cxnSpLocks/>
            <a:stCxn id="27" idx="1"/>
            <a:endCxn id="29" idx="2"/>
          </p:cNvCxnSpPr>
          <p:nvPr/>
        </p:nvCxnSpPr>
        <p:spPr>
          <a:xfrm flipH="1" flipV="1">
            <a:off x="753936" y="4006249"/>
            <a:ext cx="629456" cy="274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9197306-9C73-4FF4-B48F-63FB99DBDD0F}"/>
              </a:ext>
            </a:extLst>
          </p:cNvPr>
          <p:cNvCxnSpPr>
            <a:cxnSpLocks/>
            <a:stCxn id="26" idx="2"/>
            <a:endCxn id="28" idx="0"/>
          </p:cNvCxnSpPr>
          <p:nvPr/>
        </p:nvCxnSpPr>
        <p:spPr>
          <a:xfrm>
            <a:off x="2580355" y="3991098"/>
            <a:ext cx="8985" cy="287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13CADD8-0F7F-486C-ADA7-B09265E940C2}"/>
              </a:ext>
            </a:extLst>
          </p:cNvPr>
          <p:cNvCxnSpPr>
            <a:cxnSpLocks/>
            <a:stCxn id="24" idx="1"/>
            <a:endCxn id="30" idx="3"/>
          </p:cNvCxnSpPr>
          <p:nvPr/>
        </p:nvCxnSpPr>
        <p:spPr>
          <a:xfrm flipH="1">
            <a:off x="1742170" y="2300596"/>
            <a:ext cx="5505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ECE33C37-F0F5-4935-9BF7-AB461A63C7F5}"/>
              </a:ext>
            </a:extLst>
          </p:cNvPr>
          <p:cNvCxnSpPr>
            <a:cxnSpLocks/>
            <a:stCxn id="30" idx="2"/>
            <a:endCxn id="112" idx="0"/>
          </p:cNvCxnSpPr>
          <p:nvPr/>
        </p:nvCxnSpPr>
        <p:spPr>
          <a:xfrm>
            <a:off x="1291315" y="2531429"/>
            <a:ext cx="404016" cy="295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BC9C15D0-9DFC-428B-A6F0-7DC2410D43FE}"/>
              </a:ext>
            </a:extLst>
          </p:cNvPr>
          <p:cNvSpPr txBox="1"/>
          <p:nvPr/>
        </p:nvSpPr>
        <p:spPr>
          <a:xfrm>
            <a:off x="1478889" y="2827205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BF7574E2-20B9-40DF-9D31-45C78D54BCBF}"/>
              </a:ext>
            </a:extLst>
          </p:cNvPr>
          <p:cNvCxnSpPr>
            <a:cxnSpLocks/>
            <a:stCxn id="112" idx="2"/>
            <a:endCxn id="26" idx="1"/>
          </p:cNvCxnSpPr>
          <p:nvPr/>
        </p:nvCxnSpPr>
        <p:spPr>
          <a:xfrm>
            <a:off x="1695331" y="3042649"/>
            <a:ext cx="434168" cy="532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D00C39BC-9BC1-4BBB-8069-C802F76CC59B}"/>
              </a:ext>
            </a:extLst>
          </p:cNvPr>
          <p:cNvCxnSpPr>
            <a:cxnSpLocks/>
            <a:stCxn id="7" idx="2"/>
            <a:endCxn id="23" idx="0"/>
          </p:cNvCxnSpPr>
          <p:nvPr/>
        </p:nvCxnSpPr>
        <p:spPr>
          <a:xfrm flipH="1">
            <a:off x="4244100" y="1503828"/>
            <a:ext cx="1974907" cy="446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0BC31668-D022-473F-B8DF-FC66545C8C4E}"/>
              </a:ext>
            </a:extLst>
          </p:cNvPr>
          <p:cNvSpPr txBox="1"/>
          <p:nvPr/>
        </p:nvSpPr>
        <p:spPr>
          <a:xfrm>
            <a:off x="4024192" y="2944657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D2EC611F-8755-494A-BB3F-BAAF6230842D}"/>
              </a:ext>
            </a:extLst>
          </p:cNvPr>
          <p:cNvCxnSpPr>
            <a:cxnSpLocks/>
            <a:stCxn id="23" idx="2"/>
            <a:endCxn id="121" idx="0"/>
          </p:cNvCxnSpPr>
          <p:nvPr/>
        </p:nvCxnSpPr>
        <p:spPr>
          <a:xfrm flipH="1">
            <a:off x="4240634" y="2658556"/>
            <a:ext cx="3466" cy="286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EA12FF3E-D54F-4C87-8282-CD53200B623D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 flipH="1">
            <a:off x="773701" y="2531429"/>
            <a:ext cx="517614" cy="295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54A2990B-0658-4CB3-904D-18C800FBC338}"/>
              </a:ext>
            </a:extLst>
          </p:cNvPr>
          <p:cNvCxnSpPr>
            <a:cxnSpLocks/>
            <a:stCxn id="31" idx="2"/>
            <a:endCxn id="29" idx="0"/>
          </p:cNvCxnSpPr>
          <p:nvPr/>
        </p:nvCxnSpPr>
        <p:spPr>
          <a:xfrm flipH="1">
            <a:off x="753936" y="3042679"/>
            <a:ext cx="19765" cy="378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3813FD0F-F18B-4102-9ED9-6DC026960B2B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>
          <a:xfrm>
            <a:off x="7016769" y="2397415"/>
            <a:ext cx="5238" cy="272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>
            <a:extLst>
              <a:ext uri="{FF2B5EF4-FFF2-40B4-BE49-F238E27FC236}">
                <a16:creationId xmlns:a16="http://schemas.microsoft.com/office/drawing/2014/main" id="{57792906-9784-4CB3-AC69-021E589CD009}"/>
              </a:ext>
            </a:extLst>
          </p:cNvPr>
          <p:cNvCxnSpPr>
            <a:cxnSpLocks/>
            <a:stCxn id="33" idx="2"/>
            <a:endCxn id="25" idx="0"/>
          </p:cNvCxnSpPr>
          <p:nvPr/>
        </p:nvCxnSpPr>
        <p:spPr>
          <a:xfrm>
            <a:off x="7016769" y="2397415"/>
            <a:ext cx="722897" cy="254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>
            <a:extLst>
              <a:ext uri="{FF2B5EF4-FFF2-40B4-BE49-F238E27FC236}">
                <a16:creationId xmlns:a16="http://schemas.microsoft.com/office/drawing/2014/main" id="{7C26522D-86B8-42D4-86EF-57F5B55B1F0C}"/>
              </a:ext>
            </a:extLst>
          </p:cNvPr>
          <p:cNvCxnSpPr>
            <a:cxnSpLocks/>
            <a:stCxn id="8" idx="2"/>
            <a:endCxn id="33" idx="0"/>
          </p:cNvCxnSpPr>
          <p:nvPr/>
        </p:nvCxnSpPr>
        <p:spPr>
          <a:xfrm flipH="1">
            <a:off x="7016769" y="1502524"/>
            <a:ext cx="1440005" cy="556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TextBox 365">
            <a:extLst>
              <a:ext uri="{FF2B5EF4-FFF2-40B4-BE49-F238E27FC236}">
                <a16:creationId xmlns:a16="http://schemas.microsoft.com/office/drawing/2014/main" id="{EB71A987-6931-4320-BDE8-B414F3E891B5}"/>
              </a:ext>
            </a:extLst>
          </p:cNvPr>
          <p:cNvSpPr txBox="1"/>
          <p:nvPr/>
        </p:nvSpPr>
        <p:spPr>
          <a:xfrm>
            <a:off x="839372" y="4723555"/>
            <a:ext cx="102479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For observation only</a:t>
            </a:r>
            <a:r>
              <a:rPr lang="en-US" sz="800" dirty="0"/>
              <a:t>: Does the caregiver have a cell phone to record themselves?</a:t>
            </a:r>
          </a:p>
        </p:txBody>
      </p:sp>
      <p:cxnSp>
        <p:nvCxnSpPr>
          <p:cNvPr id="368" name="Straight Arrow Connector 367">
            <a:extLst>
              <a:ext uri="{FF2B5EF4-FFF2-40B4-BE49-F238E27FC236}">
                <a16:creationId xmlns:a16="http://schemas.microsoft.com/office/drawing/2014/main" id="{DD12B706-6469-45BA-AD87-E13E91B26EAA}"/>
              </a:ext>
            </a:extLst>
          </p:cNvPr>
          <p:cNvCxnSpPr>
            <a:cxnSpLocks/>
            <a:stCxn id="28" idx="2"/>
            <a:endCxn id="366" idx="0"/>
          </p:cNvCxnSpPr>
          <p:nvPr/>
        </p:nvCxnSpPr>
        <p:spPr>
          <a:xfrm flipH="1">
            <a:off x="1351768" y="4494151"/>
            <a:ext cx="1237572" cy="229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>
            <a:extLst>
              <a:ext uri="{FF2B5EF4-FFF2-40B4-BE49-F238E27FC236}">
                <a16:creationId xmlns:a16="http://schemas.microsoft.com/office/drawing/2014/main" id="{548E80F8-93A4-4285-A13A-BD40C768F197}"/>
              </a:ext>
            </a:extLst>
          </p:cNvPr>
          <p:cNvSpPr txBox="1"/>
          <p:nvPr/>
        </p:nvSpPr>
        <p:spPr>
          <a:xfrm>
            <a:off x="2328197" y="6205072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A6BED9F4-66DE-4B2A-84CD-F0A256F7A31A}"/>
              </a:ext>
            </a:extLst>
          </p:cNvPr>
          <p:cNvSpPr txBox="1"/>
          <p:nvPr/>
        </p:nvSpPr>
        <p:spPr>
          <a:xfrm>
            <a:off x="1137903" y="5688662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5A429633-0B41-4ADC-9843-6574F9460A1A}"/>
              </a:ext>
            </a:extLst>
          </p:cNvPr>
          <p:cNvSpPr txBox="1"/>
          <p:nvPr/>
        </p:nvSpPr>
        <p:spPr>
          <a:xfrm>
            <a:off x="3305264" y="6147276"/>
            <a:ext cx="1072846" cy="338554"/>
          </a:xfrm>
          <a:prstGeom prst="rect">
            <a:avLst/>
          </a:prstGeom>
          <a:solidFill>
            <a:srgbClr val="DEC8E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Yay! Consider this option. </a:t>
            </a:r>
          </a:p>
        </p:txBody>
      </p:sp>
      <p:cxnSp>
        <p:nvCxnSpPr>
          <p:cNvPr id="383" name="Straight Arrow Connector 382">
            <a:extLst>
              <a:ext uri="{FF2B5EF4-FFF2-40B4-BE49-F238E27FC236}">
                <a16:creationId xmlns:a16="http://schemas.microsoft.com/office/drawing/2014/main" id="{9DB99BB7-A019-4AF7-B006-996BD2A6D4D7}"/>
              </a:ext>
            </a:extLst>
          </p:cNvPr>
          <p:cNvCxnSpPr>
            <a:cxnSpLocks/>
            <a:stCxn id="366" idx="2"/>
            <a:endCxn id="379" idx="0"/>
          </p:cNvCxnSpPr>
          <p:nvPr/>
        </p:nvCxnSpPr>
        <p:spPr>
          <a:xfrm>
            <a:off x="1351768" y="5431441"/>
            <a:ext cx="1192871" cy="773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Arrow Connector 384">
            <a:extLst>
              <a:ext uri="{FF2B5EF4-FFF2-40B4-BE49-F238E27FC236}">
                <a16:creationId xmlns:a16="http://schemas.microsoft.com/office/drawing/2014/main" id="{6768F628-9AA3-490F-B4F6-6B37DBC8BC06}"/>
              </a:ext>
            </a:extLst>
          </p:cNvPr>
          <p:cNvCxnSpPr>
            <a:cxnSpLocks/>
            <a:stCxn id="379" idx="3"/>
            <a:endCxn id="381" idx="1"/>
          </p:cNvCxnSpPr>
          <p:nvPr/>
        </p:nvCxnSpPr>
        <p:spPr>
          <a:xfrm>
            <a:off x="2761081" y="6312794"/>
            <a:ext cx="544183" cy="3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Arrow Connector 386">
            <a:extLst>
              <a:ext uri="{FF2B5EF4-FFF2-40B4-BE49-F238E27FC236}">
                <a16:creationId xmlns:a16="http://schemas.microsoft.com/office/drawing/2014/main" id="{2BCA45EA-3BBF-4F85-AC93-ACCE56B69C1D}"/>
              </a:ext>
            </a:extLst>
          </p:cNvPr>
          <p:cNvCxnSpPr>
            <a:cxnSpLocks/>
            <a:stCxn id="366" idx="2"/>
            <a:endCxn id="380" idx="0"/>
          </p:cNvCxnSpPr>
          <p:nvPr/>
        </p:nvCxnSpPr>
        <p:spPr>
          <a:xfrm>
            <a:off x="1351768" y="5431441"/>
            <a:ext cx="2577" cy="257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TextBox 387">
            <a:extLst>
              <a:ext uri="{FF2B5EF4-FFF2-40B4-BE49-F238E27FC236}">
                <a16:creationId xmlns:a16="http://schemas.microsoft.com/office/drawing/2014/main" id="{410C81A1-8D18-4976-A08B-8984DFCECCA7}"/>
              </a:ext>
            </a:extLst>
          </p:cNvPr>
          <p:cNvSpPr txBox="1"/>
          <p:nvPr/>
        </p:nvSpPr>
        <p:spPr>
          <a:xfrm>
            <a:off x="714702" y="6090191"/>
            <a:ext cx="1274129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It may not be possible to conduct an observation with this caregiver.</a:t>
            </a:r>
          </a:p>
        </p:txBody>
      </p:sp>
      <p:cxnSp>
        <p:nvCxnSpPr>
          <p:cNvPr id="391" name="Straight Arrow Connector 390">
            <a:extLst>
              <a:ext uri="{FF2B5EF4-FFF2-40B4-BE49-F238E27FC236}">
                <a16:creationId xmlns:a16="http://schemas.microsoft.com/office/drawing/2014/main" id="{D66334B2-7F83-4F5A-88D7-286D1ECE8CCB}"/>
              </a:ext>
            </a:extLst>
          </p:cNvPr>
          <p:cNvCxnSpPr>
            <a:cxnSpLocks/>
            <a:stCxn id="380" idx="2"/>
            <a:endCxn id="388" idx="0"/>
          </p:cNvCxnSpPr>
          <p:nvPr/>
        </p:nvCxnSpPr>
        <p:spPr>
          <a:xfrm flipH="1">
            <a:off x="1351767" y="5904106"/>
            <a:ext cx="2578" cy="186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Arrow Connector 436">
            <a:extLst>
              <a:ext uri="{FF2B5EF4-FFF2-40B4-BE49-F238E27FC236}">
                <a16:creationId xmlns:a16="http://schemas.microsoft.com/office/drawing/2014/main" id="{07DA7E29-BC58-4956-B64F-C3192A3E7419}"/>
              </a:ext>
            </a:extLst>
          </p:cNvPr>
          <p:cNvCxnSpPr>
            <a:cxnSpLocks/>
            <a:stCxn id="34" idx="2"/>
            <a:endCxn id="622" idx="0"/>
          </p:cNvCxnSpPr>
          <p:nvPr/>
        </p:nvCxnSpPr>
        <p:spPr>
          <a:xfrm>
            <a:off x="7022007" y="2885614"/>
            <a:ext cx="884662" cy="699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>
            <a:extLst>
              <a:ext uri="{FF2B5EF4-FFF2-40B4-BE49-F238E27FC236}">
                <a16:creationId xmlns:a16="http://schemas.microsoft.com/office/drawing/2014/main" id="{B421C430-6C07-477D-B794-ADDD97530886}"/>
              </a:ext>
            </a:extLst>
          </p:cNvPr>
          <p:cNvSpPr txBox="1"/>
          <p:nvPr/>
        </p:nvSpPr>
        <p:spPr>
          <a:xfrm>
            <a:off x="8333140" y="2026596"/>
            <a:ext cx="131707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800" dirty="0">
                <a:solidFill>
                  <a:prstClr val="black"/>
                </a:solidFill>
              </a:rPr>
              <a:t>Does the caregiver have an email address?</a:t>
            </a:r>
          </a:p>
        </p:txBody>
      </p:sp>
      <p:sp>
        <p:nvSpPr>
          <p:cNvPr id="588" name="TextBox 587">
            <a:extLst>
              <a:ext uri="{FF2B5EF4-FFF2-40B4-BE49-F238E27FC236}">
                <a16:creationId xmlns:a16="http://schemas.microsoft.com/office/drawing/2014/main" id="{7D0B8964-AF8D-45E6-835D-12A2C9CBB51F}"/>
              </a:ext>
            </a:extLst>
          </p:cNvPr>
          <p:cNvSpPr txBox="1"/>
          <p:nvPr/>
        </p:nvSpPr>
        <p:spPr>
          <a:xfrm>
            <a:off x="9466415" y="2700492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589" name="TextBox 588">
            <a:extLst>
              <a:ext uri="{FF2B5EF4-FFF2-40B4-BE49-F238E27FC236}">
                <a16:creationId xmlns:a16="http://schemas.microsoft.com/office/drawing/2014/main" id="{2300A97E-91F4-4C4A-A719-0B1C07E03AF3}"/>
              </a:ext>
            </a:extLst>
          </p:cNvPr>
          <p:cNvSpPr txBox="1"/>
          <p:nvPr/>
        </p:nvSpPr>
        <p:spPr>
          <a:xfrm>
            <a:off x="8769449" y="2708338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cxnSp>
        <p:nvCxnSpPr>
          <p:cNvPr id="591" name="Straight Arrow Connector 590">
            <a:extLst>
              <a:ext uri="{FF2B5EF4-FFF2-40B4-BE49-F238E27FC236}">
                <a16:creationId xmlns:a16="http://schemas.microsoft.com/office/drawing/2014/main" id="{3C5F9E97-7731-4C6D-883D-C6336CB54A09}"/>
              </a:ext>
            </a:extLst>
          </p:cNvPr>
          <p:cNvCxnSpPr>
            <a:cxnSpLocks/>
            <a:stCxn id="476" idx="2"/>
            <a:endCxn id="589" idx="0"/>
          </p:cNvCxnSpPr>
          <p:nvPr/>
        </p:nvCxnSpPr>
        <p:spPr>
          <a:xfrm flipH="1">
            <a:off x="8985891" y="2365150"/>
            <a:ext cx="5785" cy="343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Straight Arrow Connector 592">
            <a:extLst>
              <a:ext uri="{FF2B5EF4-FFF2-40B4-BE49-F238E27FC236}">
                <a16:creationId xmlns:a16="http://schemas.microsoft.com/office/drawing/2014/main" id="{D491CBD7-5862-49C4-AF71-1A08BC2FF7CE}"/>
              </a:ext>
            </a:extLst>
          </p:cNvPr>
          <p:cNvCxnSpPr>
            <a:cxnSpLocks/>
            <a:stCxn id="476" idx="2"/>
            <a:endCxn id="588" idx="0"/>
          </p:cNvCxnSpPr>
          <p:nvPr/>
        </p:nvCxnSpPr>
        <p:spPr>
          <a:xfrm>
            <a:off x="8991676" y="2365150"/>
            <a:ext cx="691181" cy="335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5" name="TextBox 594">
            <a:extLst>
              <a:ext uri="{FF2B5EF4-FFF2-40B4-BE49-F238E27FC236}">
                <a16:creationId xmlns:a16="http://schemas.microsoft.com/office/drawing/2014/main" id="{C0EE201B-D889-4E1F-BCC3-F6CE6F50246A}"/>
              </a:ext>
            </a:extLst>
          </p:cNvPr>
          <p:cNvSpPr txBox="1"/>
          <p:nvPr/>
        </p:nvSpPr>
        <p:spPr>
          <a:xfrm>
            <a:off x="5057994" y="5375630"/>
            <a:ext cx="79027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800" dirty="0">
                <a:solidFill>
                  <a:prstClr val="black"/>
                </a:solidFill>
              </a:rPr>
              <a:t>Explore alternative options.</a:t>
            </a:r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806875FC-5E63-49DE-9FB1-699E7F28DDC2}"/>
              </a:ext>
            </a:extLst>
          </p:cNvPr>
          <p:cNvSpPr txBox="1"/>
          <p:nvPr/>
        </p:nvSpPr>
        <p:spPr>
          <a:xfrm>
            <a:off x="10301334" y="2035708"/>
            <a:ext cx="1413677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800" dirty="0">
                <a:solidFill>
                  <a:prstClr val="black"/>
                </a:solidFill>
              </a:rPr>
              <a:t>Does the caregiver have a mailing address?</a:t>
            </a: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F7CD6FC1-842B-4AF7-B7F2-9AC096F1FD62}"/>
              </a:ext>
            </a:extLst>
          </p:cNvPr>
          <p:cNvSpPr txBox="1"/>
          <p:nvPr/>
        </p:nvSpPr>
        <p:spPr>
          <a:xfrm>
            <a:off x="5932980" y="3198076"/>
            <a:ext cx="1009223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For interview only: </a:t>
            </a:r>
            <a:r>
              <a:rPr lang="en-US" sz="800" dirty="0"/>
              <a:t>Would the caregiver have enough minutes to do the interview over the phone?</a:t>
            </a:r>
          </a:p>
        </p:txBody>
      </p:sp>
      <p:cxnSp>
        <p:nvCxnSpPr>
          <p:cNvPr id="605" name="Straight Arrow Connector 604">
            <a:extLst>
              <a:ext uri="{FF2B5EF4-FFF2-40B4-BE49-F238E27FC236}">
                <a16:creationId xmlns:a16="http://schemas.microsoft.com/office/drawing/2014/main" id="{E862D557-3932-4525-9BD1-E6951CD996F1}"/>
              </a:ext>
            </a:extLst>
          </p:cNvPr>
          <p:cNvCxnSpPr>
            <a:cxnSpLocks/>
            <a:stCxn id="34" idx="2"/>
            <a:endCxn id="603" idx="0"/>
          </p:cNvCxnSpPr>
          <p:nvPr/>
        </p:nvCxnSpPr>
        <p:spPr>
          <a:xfrm flipH="1">
            <a:off x="6437592" y="2885614"/>
            <a:ext cx="584415" cy="312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" name="TextBox 605">
            <a:extLst>
              <a:ext uri="{FF2B5EF4-FFF2-40B4-BE49-F238E27FC236}">
                <a16:creationId xmlns:a16="http://schemas.microsoft.com/office/drawing/2014/main" id="{D1C1FB92-CA92-4B62-8DDC-B1B21CF6971F}"/>
              </a:ext>
            </a:extLst>
          </p:cNvPr>
          <p:cNvSpPr txBox="1"/>
          <p:nvPr/>
        </p:nvSpPr>
        <p:spPr>
          <a:xfrm>
            <a:off x="6221150" y="4376259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607" name="TextBox 606">
            <a:extLst>
              <a:ext uri="{FF2B5EF4-FFF2-40B4-BE49-F238E27FC236}">
                <a16:creationId xmlns:a16="http://schemas.microsoft.com/office/drawing/2014/main" id="{AD1B41F5-6DD3-40F9-A88A-30A5B20B126B}"/>
              </a:ext>
            </a:extLst>
          </p:cNvPr>
          <p:cNvSpPr txBox="1"/>
          <p:nvPr/>
        </p:nvSpPr>
        <p:spPr>
          <a:xfrm>
            <a:off x="5238767" y="4858616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cxnSp>
        <p:nvCxnSpPr>
          <p:cNvPr id="609" name="Straight Arrow Connector 608">
            <a:extLst>
              <a:ext uri="{FF2B5EF4-FFF2-40B4-BE49-F238E27FC236}">
                <a16:creationId xmlns:a16="http://schemas.microsoft.com/office/drawing/2014/main" id="{CB6C4FEB-3B3D-49FF-8A4A-A4AA5735FAB8}"/>
              </a:ext>
            </a:extLst>
          </p:cNvPr>
          <p:cNvCxnSpPr>
            <a:cxnSpLocks/>
            <a:stCxn id="603" idx="2"/>
            <a:endCxn id="606" idx="0"/>
          </p:cNvCxnSpPr>
          <p:nvPr/>
        </p:nvCxnSpPr>
        <p:spPr>
          <a:xfrm>
            <a:off x="6437592" y="4029073"/>
            <a:ext cx="0" cy="34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Straight Arrow Connector 610">
            <a:extLst>
              <a:ext uri="{FF2B5EF4-FFF2-40B4-BE49-F238E27FC236}">
                <a16:creationId xmlns:a16="http://schemas.microsoft.com/office/drawing/2014/main" id="{27EB0E54-4355-4449-8CB1-B0B93579B584}"/>
              </a:ext>
            </a:extLst>
          </p:cNvPr>
          <p:cNvCxnSpPr>
            <a:cxnSpLocks/>
            <a:stCxn id="603" idx="2"/>
            <a:endCxn id="607" idx="0"/>
          </p:cNvCxnSpPr>
          <p:nvPr/>
        </p:nvCxnSpPr>
        <p:spPr>
          <a:xfrm flipH="1">
            <a:off x="5455209" y="4029073"/>
            <a:ext cx="982383" cy="829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2" name="TextBox 611">
            <a:extLst>
              <a:ext uri="{FF2B5EF4-FFF2-40B4-BE49-F238E27FC236}">
                <a16:creationId xmlns:a16="http://schemas.microsoft.com/office/drawing/2014/main" id="{C52005A0-7C26-465D-8DEE-8A5EBB45C5CA}"/>
              </a:ext>
            </a:extLst>
          </p:cNvPr>
          <p:cNvSpPr txBox="1"/>
          <p:nvPr/>
        </p:nvSpPr>
        <p:spPr>
          <a:xfrm>
            <a:off x="6289854" y="4944742"/>
            <a:ext cx="982383" cy="1323439"/>
          </a:xfrm>
          <a:prstGeom prst="rect">
            <a:avLst/>
          </a:prstGeom>
          <a:solidFill>
            <a:srgbClr val="DEC8E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For interview only: </a:t>
            </a:r>
            <a:r>
              <a:rPr lang="en-US" sz="800" dirty="0"/>
              <a:t>Yay! Consider conducting the interview over the phone.</a:t>
            </a:r>
          </a:p>
          <a:p>
            <a:pPr algn="ctr"/>
            <a:r>
              <a:rPr lang="en-US" sz="800" b="1" dirty="0"/>
              <a:t>For self-report only: </a:t>
            </a:r>
            <a:r>
              <a:rPr lang="en-US" sz="800" dirty="0"/>
              <a:t>Consider texting a picture of the tool or a link to an online survey.</a:t>
            </a:r>
          </a:p>
        </p:txBody>
      </p:sp>
      <p:cxnSp>
        <p:nvCxnSpPr>
          <p:cNvPr id="614" name="Straight Arrow Connector 613">
            <a:extLst>
              <a:ext uri="{FF2B5EF4-FFF2-40B4-BE49-F238E27FC236}">
                <a16:creationId xmlns:a16="http://schemas.microsoft.com/office/drawing/2014/main" id="{07393D6D-5454-4981-974B-D8F2D95538F0}"/>
              </a:ext>
            </a:extLst>
          </p:cNvPr>
          <p:cNvCxnSpPr>
            <a:cxnSpLocks/>
            <a:stCxn id="606" idx="3"/>
            <a:endCxn id="622" idx="1"/>
          </p:cNvCxnSpPr>
          <p:nvPr/>
        </p:nvCxnSpPr>
        <p:spPr>
          <a:xfrm flipV="1">
            <a:off x="6654034" y="3877325"/>
            <a:ext cx="833578" cy="606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2" name="TextBox 621">
            <a:extLst>
              <a:ext uri="{FF2B5EF4-FFF2-40B4-BE49-F238E27FC236}">
                <a16:creationId xmlns:a16="http://schemas.microsoft.com/office/drawing/2014/main" id="{EC03E492-624B-4F90-96E0-ADD0EA2128F8}"/>
              </a:ext>
            </a:extLst>
          </p:cNvPr>
          <p:cNvSpPr txBox="1"/>
          <p:nvPr/>
        </p:nvSpPr>
        <p:spPr>
          <a:xfrm>
            <a:off x="7487612" y="3584937"/>
            <a:ext cx="83811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Does the content of the tool require privacy?</a:t>
            </a:r>
          </a:p>
        </p:txBody>
      </p:sp>
      <p:sp>
        <p:nvSpPr>
          <p:cNvPr id="625" name="TextBox 624">
            <a:extLst>
              <a:ext uri="{FF2B5EF4-FFF2-40B4-BE49-F238E27FC236}">
                <a16:creationId xmlns:a16="http://schemas.microsoft.com/office/drawing/2014/main" id="{6BD3A2CA-EE16-41B3-BD94-CD3FDAF7CCBB}"/>
              </a:ext>
            </a:extLst>
          </p:cNvPr>
          <p:cNvSpPr txBox="1"/>
          <p:nvPr/>
        </p:nvSpPr>
        <p:spPr>
          <a:xfrm>
            <a:off x="7690227" y="4484532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626" name="TextBox 625">
            <a:extLst>
              <a:ext uri="{FF2B5EF4-FFF2-40B4-BE49-F238E27FC236}">
                <a16:creationId xmlns:a16="http://schemas.microsoft.com/office/drawing/2014/main" id="{B23AAECD-47AC-452C-8668-E91DDC5AACB0}"/>
              </a:ext>
            </a:extLst>
          </p:cNvPr>
          <p:cNvSpPr txBox="1"/>
          <p:nvPr/>
        </p:nvSpPr>
        <p:spPr>
          <a:xfrm>
            <a:off x="7036051" y="4486721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sp>
        <p:nvSpPr>
          <p:cNvPr id="627" name="TextBox 626">
            <a:extLst>
              <a:ext uri="{FF2B5EF4-FFF2-40B4-BE49-F238E27FC236}">
                <a16:creationId xmlns:a16="http://schemas.microsoft.com/office/drawing/2014/main" id="{DD48738F-37F0-4D60-8CB8-263A7C3198EE}"/>
              </a:ext>
            </a:extLst>
          </p:cNvPr>
          <p:cNvSpPr txBox="1"/>
          <p:nvPr/>
        </p:nvSpPr>
        <p:spPr>
          <a:xfrm>
            <a:off x="7524652" y="4946301"/>
            <a:ext cx="76403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Can the caregiver complete the tool using this mode in private?</a:t>
            </a:r>
          </a:p>
        </p:txBody>
      </p:sp>
      <p:sp>
        <p:nvSpPr>
          <p:cNvPr id="628" name="TextBox 627">
            <a:extLst>
              <a:ext uri="{FF2B5EF4-FFF2-40B4-BE49-F238E27FC236}">
                <a16:creationId xmlns:a16="http://schemas.microsoft.com/office/drawing/2014/main" id="{B7D58101-30A8-4AFF-AB0C-92A6F92F422F}"/>
              </a:ext>
            </a:extLst>
          </p:cNvPr>
          <p:cNvSpPr txBox="1"/>
          <p:nvPr/>
        </p:nvSpPr>
        <p:spPr>
          <a:xfrm>
            <a:off x="7557263" y="6094140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cxnSp>
        <p:nvCxnSpPr>
          <p:cNvPr id="630" name="Straight Arrow Connector 629">
            <a:extLst>
              <a:ext uri="{FF2B5EF4-FFF2-40B4-BE49-F238E27FC236}">
                <a16:creationId xmlns:a16="http://schemas.microsoft.com/office/drawing/2014/main" id="{CFBF040D-6D27-4994-BFFF-AE86752BC910}"/>
              </a:ext>
            </a:extLst>
          </p:cNvPr>
          <p:cNvCxnSpPr>
            <a:cxnSpLocks/>
            <a:stCxn id="622" idx="2"/>
            <a:endCxn id="626" idx="0"/>
          </p:cNvCxnSpPr>
          <p:nvPr/>
        </p:nvCxnSpPr>
        <p:spPr>
          <a:xfrm flipH="1">
            <a:off x="7252493" y="4169712"/>
            <a:ext cx="654176" cy="317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Arrow Connector 631">
            <a:extLst>
              <a:ext uri="{FF2B5EF4-FFF2-40B4-BE49-F238E27FC236}">
                <a16:creationId xmlns:a16="http://schemas.microsoft.com/office/drawing/2014/main" id="{645FECB9-7893-44F3-A3EE-64FED85A1933}"/>
              </a:ext>
            </a:extLst>
          </p:cNvPr>
          <p:cNvCxnSpPr>
            <a:cxnSpLocks/>
            <a:stCxn id="622" idx="2"/>
            <a:endCxn id="625" idx="0"/>
          </p:cNvCxnSpPr>
          <p:nvPr/>
        </p:nvCxnSpPr>
        <p:spPr>
          <a:xfrm>
            <a:off x="7906669" y="4169712"/>
            <a:ext cx="0" cy="314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Straight Arrow Connector 633">
            <a:extLst>
              <a:ext uri="{FF2B5EF4-FFF2-40B4-BE49-F238E27FC236}">
                <a16:creationId xmlns:a16="http://schemas.microsoft.com/office/drawing/2014/main" id="{9BC9DEC0-FF76-4A2C-A980-9CA0CD013D17}"/>
              </a:ext>
            </a:extLst>
          </p:cNvPr>
          <p:cNvCxnSpPr>
            <a:cxnSpLocks/>
            <a:stCxn id="625" idx="2"/>
            <a:endCxn id="627" idx="0"/>
          </p:cNvCxnSpPr>
          <p:nvPr/>
        </p:nvCxnSpPr>
        <p:spPr>
          <a:xfrm>
            <a:off x="7906669" y="4699976"/>
            <a:ext cx="0" cy="246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Straight Arrow Connector 636">
            <a:extLst>
              <a:ext uri="{FF2B5EF4-FFF2-40B4-BE49-F238E27FC236}">
                <a16:creationId xmlns:a16="http://schemas.microsoft.com/office/drawing/2014/main" id="{399ACB0A-4762-4520-AFD5-59F4E0B058A7}"/>
              </a:ext>
            </a:extLst>
          </p:cNvPr>
          <p:cNvCxnSpPr>
            <a:cxnSpLocks/>
            <a:stCxn id="627" idx="2"/>
            <a:endCxn id="628" idx="0"/>
          </p:cNvCxnSpPr>
          <p:nvPr/>
        </p:nvCxnSpPr>
        <p:spPr>
          <a:xfrm flipH="1">
            <a:off x="7773705" y="5777298"/>
            <a:ext cx="132964" cy="316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Arrow Connector 638">
            <a:extLst>
              <a:ext uri="{FF2B5EF4-FFF2-40B4-BE49-F238E27FC236}">
                <a16:creationId xmlns:a16="http://schemas.microsoft.com/office/drawing/2014/main" id="{E93272DF-94A8-48E1-B8AA-AEFC7CE10FB8}"/>
              </a:ext>
            </a:extLst>
          </p:cNvPr>
          <p:cNvCxnSpPr>
            <a:cxnSpLocks/>
            <a:stCxn id="628" idx="1"/>
            <a:endCxn id="612" idx="3"/>
          </p:cNvCxnSpPr>
          <p:nvPr/>
        </p:nvCxnSpPr>
        <p:spPr>
          <a:xfrm flipH="1" flipV="1">
            <a:off x="7272237" y="5606462"/>
            <a:ext cx="285026" cy="59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Arrow Connector 647">
            <a:extLst>
              <a:ext uri="{FF2B5EF4-FFF2-40B4-BE49-F238E27FC236}">
                <a16:creationId xmlns:a16="http://schemas.microsoft.com/office/drawing/2014/main" id="{8FF89B8E-EC7F-428A-8D27-FF49A4C41319}"/>
              </a:ext>
            </a:extLst>
          </p:cNvPr>
          <p:cNvCxnSpPr>
            <a:cxnSpLocks/>
            <a:stCxn id="607" idx="2"/>
            <a:endCxn id="595" idx="0"/>
          </p:cNvCxnSpPr>
          <p:nvPr/>
        </p:nvCxnSpPr>
        <p:spPr>
          <a:xfrm flipH="1">
            <a:off x="5453129" y="5074060"/>
            <a:ext cx="2080" cy="301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Arrow Connector 725">
            <a:extLst>
              <a:ext uri="{FF2B5EF4-FFF2-40B4-BE49-F238E27FC236}">
                <a16:creationId xmlns:a16="http://schemas.microsoft.com/office/drawing/2014/main" id="{BEC852D6-6E0D-4F53-BCEB-AF63E35A37A9}"/>
              </a:ext>
            </a:extLst>
          </p:cNvPr>
          <p:cNvCxnSpPr>
            <a:cxnSpLocks/>
            <a:stCxn id="626" idx="2"/>
            <a:endCxn id="612" idx="0"/>
          </p:cNvCxnSpPr>
          <p:nvPr/>
        </p:nvCxnSpPr>
        <p:spPr>
          <a:xfrm flipH="1">
            <a:off x="6781046" y="4702165"/>
            <a:ext cx="471447" cy="242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6" name="TextBox 905">
            <a:extLst>
              <a:ext uri="{FF2B5EF4-FFF2-40B4-BE49-F238E27FC236}">
                <a16:creationId xmlns:a16="http://schemas.microsoft.com/office/drawing/2014/main" id="{696014A7-9C43-4A43-B034-353E2D534448}"/>
              </a:ext>
            </a:extLst>
          </p:cNvPr>
          <p:cNvSpPr txBox="1"/>
          <p:nvPr/>
        </p:nvSpPr>
        <p:spPr>
          <a:xfrm>
            <a:off x="8190464" y="6103397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cxnSp>
        <p:nvCxnSpPr>
          <p:cNvPr id="908" name="Straight Arrow Connector 907">
            <a:extLst>
              <a:ext uri="{FF2B5EF4-FFF2-40B4-BE49-F238E27FC236}">
                <a16:creationId xmlns:a16="http://schemas.microsoft.com/office/drawing/2014/main" id="{F74D8AFF-3607-4496-A401-E7BB11DF628E}"/>
              </a:ext>
            </a:extLst>
          </p:cNvPr>
          <p:cNvCxnSpPr>
            <a:cxnSpLocks/>
            <a:stCxn id="627" idx="2"/>
            <a:endCxn id="906" idx="0"/>
          </p:cNvCxnSpPr>
          <p:nvPr/>
        </p:nvCxnSpPr>
        <p:spPr>
          <a:xfrm>
            <a:off x="7906669" y="5777298"/>
            <a:ext cx="500237" cy="326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7" name="TextBox 926">
            <a:extLst>
              <a:ext uri="{FF2B5EF4-FFF2-40B4-BE49-F238E27FC236}">
                <a16:creationId xmlns:a16="http://schemas.microsoft.com/office/drawing/2014/main" id="{D8ED7368-940B-453B-B713-5F68F2E02112}"/>
              </a:ext>
            </a:extLst>
          </p:cNvPr>
          <p:cNvSpPr txBox="1"/>
          <p:nvPr/>
        </p:nvSpPr>
        <p:spPr>
          <a:xfrm>
            <a:off x="10187242" y="2849672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928" name="TextBox 927">
            <a:extLst>
              <a:ext uri="{FF2B5EF4-FFF2-40B4-BE49-F238E27FC236}">
                <a16:creationId xmlns:a16="http://schemas.microsoft.com/office/drawing/2014/main" id="{AAF811CD-560B-4A0C-8EF0-CF8D4A527E66}"/>
              </a:ext>
            </a:extLst>
          </p:cNvPr>
          <p:cNvSpPr txBox="1"/>
          <p:nvPr/>
        </p:nvSpPr>
        <p:spPr>
          <a:xfrm>
            <a:off x="10805895" y="2849022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cxnSp>
        <p:nvCxnSpPr>
          <p:cNvPr id="930" name="Straight Arrow Connector 929">
            <a:extLst>
              <a:ext uri="{FF2B5EF4-FFF2-40B4-BE49-F238E27FC236}">
                <a16:creationId xmlns:a16="http://schemas.microsoft.com/office/drawing/2014/main" id="{D2EB0AD1-1294-461E-AA52-F6596C9CFC97}"/>
              </a:ext>
            </a:extLst>
          </p:cNvPr>
          <p:cNvCxnSpPr>
            <a:cxnSpLocks/>
            <a:stCxn id="599" idx="2"/>
            <a:endCxn id="927" idx="0"/>
          </p:cNvCxnSpPr>
          <p:nvPr/>
        </p:nvCxnSpPr>
        <p:spPr>
          <a:xfrm flipH="1">
            <a:off x="10403684" y="2374262"/>
            <a:ext cx="604489" cy="47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" name="Straight Arrow Connector 931">
            <a:extLst>
              <a:ext uri="{FF2B5EF4-FFF2-40B4-BE49-F238E27FC236}">
                <a16:creationId xmlns:a16="http://schemas.microsoft.com/office/drawing/2014/main" id="{224B120F-CB3C-442A-B4E6-47C702EC745E}"/>
              </a:ext>
            </a:extLst>
          </p:cNvPr>
          <p:cNvCxnSpPr>
            <a:cxnSpLocks/>
            <a:stCxn id="599" idx="2"/>
            <a:endCxn id="928" idx="0"/>
          </p:cNvCxnSpPr>
          <p:nvPr/>
        </p:nvCxnSpPr>
        <p:spPr>
          <a:xfrm>
            <a:off x="11008173" y="2374262"/>
            <a:ext cx="14164" cy="474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5" name="Straight Arrow Connector 934">
            <a:extLst>
              <a:ext uri="{FF2B5EF4-FFF2-40B4-BE49-F238E27FC236}">
                <a16:creationId xmlns:a16="http://schemas.microsoft.com/office/drawing/2014/main" id="{5F560DD5-8F2F-417E-BF3C-B42EC8197DAD}"/>
              </a:ext>
            </a:extLst>
          </p:cNvPr>
          <p:cNvCxnSpPr>
            <a:cxnSpLocks/>
            <a:stCxn id="927" idx="2"/>
            <a:endCxn id="318" idx="0"/>
          </p:cNvCxnSpPr>
          <p:nvPr/>
        </p:nvCxnSpPr>
        <p:spPr>
          <a:xfrm flipH="1">
            <a:off x="9686025" y="3065116"/>
            <a:ext cx="717659" cy="207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9" name="TextBox 938">
            <a:extLst>
              <a:ext uri="{FF2B5EF4-FFF2-40B4-BE49-F238E27FC236}">
                <a16:creationId xmlns:a16="http://schemas.microsoft.com/office/drawing/2014/main" id="{2E6BFA6C-945C-45A9-8B10-2F47B3EE920A}"/>
              </a:ext>
            </a:extLst>
          </p:cNvPr>
          <p:cNvSpPr txBox="1"/>
          <p:nvPr/>
        </p:nvSpPr>
        <p:spPr>
          <a:xfrm>
            <a:off x="8375562" y="4545984"/>
            <a:ext cx="1333916" cy="954107"/>
          </a:xfrm>
          <a:prstGeom prst="rect">
            <a:avLst/>
          </a:prstGeom>
          <a:solidFill>
            <a:srgbClr val="DEC8E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Yay! </a:t>
            </a:r>
            <a:r>
              <a:rPr lang="en-US" sz="800" b="1" dirty="0"/>
              <a:t>If the caregiver has email</a:t>
            </a:r>
            <a:r>
              <a:rPr lang="en-US" sz="800" dirty="0"/>
              <a:t>, consider emailing a fillable PDF, paper copy, or online survey.</a:t>
            </a:r>
          </a:p>
          <a:p>
            <a:pPr algn="ctr"/>
            <a:r>
              <a:rPr lang="en-US" sz="800" b="1" dirty="0"/>
              <a:t>If the caregiver has a mailing address</a:t>
            </a:r>
            <a:r>
              <a:rPr lang="en-US" sz="800" dirty="0"/>
              <a:t>, consider mailing a paper copy.</a:t>
            </a:r>
          </a:p>
        </p:txBody>
      </p:sp>
      <p:sp>
        <p:nvSpPr>
          <p:cNvPr id="951" name="TextBox 950">
            <a:extLst>
              <a:ext uri="{FF2B5EF4-FFF2-40B4-BE49-F238E27FC236}">
                <a16:creationId xmlns:a16="http://schemas.microsoft.com/office/drawing/2014/main" id="{AA8C6732-8E68-478D-8E3F-861EBC948F38}"/>
              </a:ext>
            </a:extLst>
          </p:cNvPr>
          <p:cNvSpPr txBox="1"/>
          <p:nvPr/>
        </p:nvSpPr>
        <p:spPr>
          <a:xfrm>
            <a:off x="10445116" y="3330671"/>
            <a:ext cx="115444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800" dirty="0">
                <a:solidFill>
                  <a:prstClr val="black"/>
                </a:solidFill>
              </a:rPr>
              <a:t>Explore alternative options.</a:t>
            </a:r>
          </a:p>
        </p:txBody>
      </p:sp>
      <p:cxnSp>
        <p:nvCxnSpPr>
          <p:cNvPr id="953" name="Straight Arrow Connector 952">
            <a:extLst>
              <a:ext uri="{FF2B5EF4-FFF2-40B4-BE49-F238E27FC236}">
                <a16:creationId xmlns:a16="http://schemas.microsoft.com/office/drawing/2014/main" id="{8FB3CB6F-2885-484B-840C-6A05752FDBA3}"/>
              </a:ext>
            </a:extLst>
          </p:cNvPr>
          <p:cNvCxnSpPr>
            <a:cxnSpLocks/>
            <a:stCxn id="928" idx="2"/>
            <a:endCxn id="951" idx="0"/>
          </p:cNvCxnSpPr>
          <p:nvPr/>
        </p:nvCxnSpPr>
        <p:spPr>
          <a:xfrm>
            <a:off x="11022337" y="3064466"/>
            <a:ext cx="0" cy="266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9" name="TextBox 988">
            <a:extLst>
              <a:ext uri="{FF2B5EF4-FFF2-40B4-BE49-F238E27FC236}">
                <a16:creationId xmlns:a16="http://schemas.microsoft.com/office/drawing/2014/main" id="{64C432E3-9771-4700-8952-3997F13D3DCC}"/>
              </a:ext>
            </a:extLst>
          </p:cNvPr>
          <p:cNvSpPr txBox="1"/>
          <p:nvPr/>
        </p:nvSpPr>
        <p:spPr>
          <a:xfrm>
            <a:off x="10978413" y="5173876"/>
            <a:ext cx="1008521" cy="1323439"/>
          </a:xfrm>
          <a:prstGeom prst="rect">
            <a:avLst/>
          </a:prstGeom>
          <a:solidFill>
            <a:srgbClr val="DEC8E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800" dirty="0">
                <a:solidFill>
                  <a:prstClr val="black"/>
                </a:solidFill>
              </a:rPr>
              <a:t>Yay!</a:t>
            </a:r>
            <a:r>
              <a:rPr lang="en-US" sz="800" b="1" dirty="0">
                <a:solidFill>
                  <a:prstClr val="black"/>
                </a:solidFill>
              </a:rPr>
              <a:t> If the caregiver has email</a:t>
            </a:r>
            <a:r>
              <a:rPr lang="en-US" sz="800" dirty="0">
                <a:solidFill>
                  <a:prstClr val="black"/>
                </a:solidFill>
              </a:rPr>
              <a:t>, consider emailing a fillable PDF, paper copy, or online survey.</a:t>
            </a:r>
          </a:p>
          <a:p>
            <a:pPr lvl="0" algn="ctr"/>
            <a:r>
              <a:rPr lang="en-US" sz="800" b="1" dirty="0">
                <a:solidFill>
                  <a:prstClr val="black"/>
                </a:solidFill>
              </a:rPr>
              <a:t>If the caregiver has a mailing address</a:t>
            </a:r>
            <a:r>
              <a:rPr lang="en-US" sz="800" dirty="0">
                <a:solidFill>
                  <a:prstClr val="black"/>
                </a:solidFill>
              </a:rPr>
              <a:t>, consider mailing a paper copy.</a:t>
            </a:r>
          </a:p>
        </p:txBody>
      </p:sp>
      <p:cxnSp>
        <p:nvCxnSpPr>
          <p:cNvPr id="991" name="Straight Arrow Connector 990">
            <a:extLst>
              <a:ext uri="{FF2B5EF4-FFF2-40B4-BE49-F238E27FC236}">
                <a16:creationId xmlns:a16="http://schemas.microsoft.com/office/drawing/2014/main" id="{105FE55D-3750-45FE-AC6F-FFB669D1AC74}"/>
              </a:ext>
            </a:extLst>
          </p:cNvPr>
          <p:cNvCxnSpPr>
            <a:cxnSpLocks/>
            <a:stCxn id="502" idx="2"/>
            <a:endCxn id="989" idx="0"/>
          </p:cNvCxnSpPr>
          <p:nvPr/>
        </p:nvCxnSpPr>
        <p:spPr>
          <a:xfrm flipH="1">
            <a:off x="11482674" y="4917660"/>
            <a:ext cx="3331" cy="256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9A778CA-AC82-4EC5-92C6-35A97097E4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017" y="182497"/>
            <a:ext cx="1600200" cy="542791"/>
          </a:xfrm>
          <a:prstGeom prst="rect">
            <a:avLst/>
          </a:prstGeom>
        </p:spPr>
      </p:pic>
      <p:cxnSp>
        <p:nvCxnSpPr>
          <p:cNvPr id="252" name="Straight Arrow Connector 251">
            <a:extLst>
              <a:ext uri="{FF2B5EF4-FFF2-40B4-BE49-F238E27FC236}">
                <a16:creationId xmlns:a16="http://schemas.microsoft.com/office/drawing/2014/main" id="{8803484A-AA24-4566-9BBB-9B7C4B1E4FC0}"/>
              </a:ext>
            </a:extLst>
          </p:cNvPr>
          <p:cNvCxnSpPr>
            <a:cxnSpLocks/>
            <a:stCxn id="588" idx="2"/>
            <a:endCxn id="318" idx="0"/>
          </p:cNvCxnSpPr>
          <p:nvPr/>
        </p:nvCxnSpPr>
        <p:spPr>
          <a:xfrm>
            <a:off x="9682857" y="2915936"/>
            <a:ext cx="3168" cy="356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86F2413A-5EA4-4CBB-99C6-CCB7893822B3}"/>
              </a:ext>
            </a:extLst>
          </p:cNvPr>
          <p:cNvSpPr txBox="1"/>
          <p:nvPr/>
        </p:nvSpPr>
        <p:spPr>
          <a:xfrm>
            <a:off x="9167443" y="3272152"/>
            <a:ext cx="103716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Does the content of the tool require privacy?</a:t>
            </a:r>
          </a:p>
        </p:txBody>
      </p: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CA1E5863-605F-4A2D-91C7-1131A318737B}"/>
              </a:ext>
            </a:extLst>
          </p:cNvPr>
          <p:cNvCxnSpPr>
            <a:cxnSpLocks/>
            <a:stCxn id="906" idx="3"/>
            <a:endCxn id="426" idx="1"/>
          </p:cNvCxnSpPr>
          <p:nvPr/>
        </p:nvCxnSpPr>
        <p:spPr>
          <a:xfrm flipV="1">
            <a:off x="8623348" y="6210250"/>
            <a:ext cx="277297" cy="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TextBox 425">
            <a:extLst>
              <a:ext uri="{FF2B5EF4-FFF2-40B4-BE49-F238E27FC236}">
                <a16:creationId xmlns:a16="http://schemas.microsoft.com/office/drawing/2014/main" id="{0D71FC63-A6C2-443D-B928-B477777693CF}"/>
              </a:ext>
            </a:extLst>
          </p:cNvPr>
          <p:cNvSpPr txBox="1"/>
          <p:nvPr/>
        </p:nvSpPr>
        <p:spPr>
          <a:xfrm>
            <a:off x="8900645" y="5856307"/>
            <a:ext cx="100852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It may not be possible to conduct the screening with a phone. Explore alternative options.</a:t>
            </a:r>
          </a:p>
        </p:txBody>
      </p:sp>
      <p:cxnSp>
        <p:nvCxnSpPr>
          <p:cNvPr id="424" name="Straight Arrow Connector 423">
            <a:extLst>
              <a:ext uri="{FF2B5EF4-FFF2-40B4-BE49-F238E27FC236}">
                <a16:creationId xmlns:a16="http://schemas.microsoft.com/office/drawing/2014/main" id="{522E7DC8-9205-4A64-B9C3-839B714B9C5C}"/>
              </a:ext>
            </a:extLst>
          </p:cNvPr>
          <p:cNvCxnSpPr>
            <a:cxnSpLocks/>
            <a:stCxn id="8" idx="2"/>
            <a:endCxn id="476" idx="0"/>
          </p:cNvCxnSpPr>
          <p:nvPr/>
        </p:nvCxnSpPr>
        <p:spPr>
          <a:xfrm>
            <a:off x="8456774" y="1502524"/>
            <a:ext cx="534902" cy="524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Arrow Connector 426">
            <a:extLst>
              <a:ext uri="{FF2B5EF4-FFF2-40B4-BE49-F238E27FC236}">
                <a16:creationId xmlns:a16="http://schemas.microsoft.com/office/drawing/2014/main" id="{27383C3D-01D3-490D-963C-A2F2E932F620}"/>
              </a:ext>
            </a:extLst>
          </p:cNvPr>
          <p:cNvCxnSpPr>
            <a:cxnSpLocks/>
            <a:stCxn id="8" idx="2"/>
            <a:endCxn id="599" idx="0"/>
          </p:cNvCxnSpPr>
          <p:nvPr/>
        </p:nvCxnSpPr>
        <p:spPr>
          <a:xfrm>
            <a:off x="8456774" y="1502524"/>
            <a:ext cx="2551399" cy="533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Arrow Connector 428">
            <a:extLst>
              <a:ext uri="{FF2B5EF4-FFF2-40B4-BE49-F238E27FC236}">
                <a16:creationId xmlns:a16="http://schemas.microsoft.com/office/drawing/2014/main" id="{EEBC76A0-BECF-4D19-94D8-7ABEE962439B}"/>
              </a:ext>
            </a:extLst>
          </p:cNvPr>
          <p:cNvCxnSpPr>
            <a:cxnSpLocks/>
            <a:stCxn id="7" idx="2"/>
            <a:endCxn id="33" idx="0"/>
          </p:cNvCxnSpPr>
          <p:nvPr/>
        </p:nvCxnSpPr>
        <p:spPr>
          <a:xfrm>
            <a:off x="6219007" y="1503828"/>
            <a:ext cx="797762" cy="555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>
            <a:extLst>
              <a:ext uri="{FF2B5EF4-FFF2-40B4-BE49-F238E27FC236}">
                <a16:creationId xmlns:a16="http://schemas.microsoft.com/office/drawing/2014/main" id="{0C72484F-42AA-42C5-8BFD-646CEABAA5A4}"/>
              </a:ext>
            </a:extLst>
          </p:cNvPr>
          <p:cNvSpPr txBox="1"/>
          <p:nvPr/>
        </p:nvSpPr>
        <p:spPr>
          <a:xfrm>
            <a:off x="9468211" y="4114950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C0A49032-0757-4D1D-9185-A5C3A2510F82}"/>
              </a:ext>
            </a:extLst>
          </p:cNvPr>
          <p:cNvSpPr txBox="1"/>
          <p:nvPr/>
        </p:nvSpPr>
        <p:spPr>
          <a:xfrm>
            <a:off x="8827754" y="4114950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cxnSp>
        <p:nvCxnSpPr>
          <p:cNvPr id="433" name="Straight Arrow Connector 432">
            <a:extLst>
              <a:ext uri="{FF2B5EF4-FFF2-40B4-BE49-F238E27FC236}">
                <a16:creationId xmlns:a16="http://schemas.microsoft.com/office/drawing/2014/main" id="{5AD12C0C-6FCC-475A-A807-5BB3E6F06B53}"/>
              </a:ext>
            </a:extLst>
          </p:cNvPr>
          <p:cNvCxnSpPr>
            <a:cxnSpLocks/>
            <a:stCxn id="318" idx="2"/>
            <a:endCxn id="484" idx="0"/>
          </p:cNvCxnSpPr>
          <p:nvPr/>
        </p:nvCxnSpPr>
        <p:spPr>
          <a:xfrm flipH="1">
            <a:off x="9044196" y="3733817"/>
            <a:ext cx="641829" cy="381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Arrow Connector 434">
            <a:extLst>
              <a:ext uri="{FF2B5EF4-FFF2-40B4-BE49-F238E27FC236}">
                <a16:creationId xmlns:a16="http://schemas.microsoft.com/office/drawing/2014/main" id="{10C9E99D-D34F-4339-8A43-AA75E435F280}"/>
              </a:ext>
            </a:extLst>
          </p:cNvPr>
          <p:cNvCxnSpPr>
            <a:cxnSpLocks/>
            <a:stCxn id="318" idx="2"/>
            <a:endCxn id="483" idx="0"/>
          </p:cNvCxnSpPr>
          <p:nvPr/>
        </p:nvCxnSpPr>
        <p:spPr>
          <a:xfrm flipH="1">
            <a:off x="9684653" y="3733817"/>
            <a:ext cx="1372" cy="381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>
            <a:extLst>
              <a:ext uri="{FF2B5EF4-FFF2-40B4-BE49-F238E27FC236}">
                <a16:creationId xmlns:a16="http://schemas.microsoft.com/office/drawing/2014/main" id="{8191AD37-8C48-4B94-A90A-0EF9956BDD1A}"/>
              </a:ext>
            </a:extLst>
          </p:cNvPr>
          <p:cNvSpPr txBox="1"/>
          <p:nvPr/>
        </p:nvSpPr>
        <p:spPr>
          <a:xfrm>
            <a:off x="10325110" y="3999868"/>
            <a:ext cx="137733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Can the caregiver complete the tool using this mode in private?</a:t>
            </a:r>
          </a:p>
        </p:txBody>
      </p: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0CA6D7C8-3466-4C3C-8461-83B26F741F5C}"/>
              </a:ext>
            </a:extLst>
          </p:cNvPr>
          <p:cNvCxnSpPr>
            <a:cxnSpLocks/>
            <a:stCxn id="483" idx="3"/>
            <a:endCxn id="492" idx="1"/>
          </p:cNvCxnSpPr>
          <p:nvPr/>
        </p:nvCxnSpPr>
        <p:spPr>
          <a:xfrm>
            <a:off x="9901095" y="4222672"/>
            <a:ext cx="424015" cy="8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Arrow Connector 445">
            <a:extLst>
              <a:ext uri="{FF2B5EF4-FFF2-40B4-BE49-F238E27FC236}">
                <a16:creationId xmlns:a16="http://schemas.microsoft.com/office/drawing/2014/main" id="{E6477D39-A327-43B2-B419-66718448B2BF}"/>
              </a:ext>
            </a:extLst>
          </p:cNvPr>
          <p:cNvCxnSpPr>
            <a:cxnSpLocks/>
            <a:stCxn id="484" idx="2"/>
            <a:endCxn id="939" idx="0"/>
          </p:cNvCxnSpPr>
          <p:nvPr/>
        </p:nvCxnSpPr>
        <p:spPr>
          <a:xfrm flipH="1">
            <a:off x="9042520" y="4330394"/>
            <a:ext cx="1676" cy="215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TextBox 500">
            <a:extLst>
              <a:ext uri="{FF2B5EF4-FFF2-40B4-BE49-F238E27FC236}">
                <a16:creationId xmlns:a16="http://schemas.microsoft.com/office/drawing/2014/main" id="{5777543F-6E62-45E4-8102-D3133D54ABB8}"/>
              </a:ext>
            </a:extLst>
          </p:cNvPr>
          <p:cNvSpPr txBox="1"/>
          <p:nvPr/>
        </p:nvSpPr>
        <p:spPr>
          <a:xfrm>
            <a:off x="10253108" y="4719556"/>
            <a:ext cx="432884" cy="215444"/>
          </a:xfrm>
          <a:prstGeom prst="rect">
            <a:avLst/>
          </a:prstGeom>
          <a:solidFill>
            <a:srgbClr val="FFD5D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No</a:t>
            </a:r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17559541-8866-43E0-8F06-9B9A7377C4BF}"/>
              </a:ext>
            </a:extLst>
          </p:cNvPr>
          <p:cNvSpPr txBox="1"/>
          <p:nvPr/>
        </p:nvSpPr>
        <p:spPr>
          <a:xfrm>
            <a:off x="11269563" y="4702216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cxnSp>
        <p:nvCxnSpPr>
          <p:cNvPr id="461" name="Straight Arrow Connector 460">
            <a:extLst>
              <a:ext uri="{FF2B5EF4-FFF2-40B4-BE49-F238E27FC236}">
                <a16:creationId xmlns:a16="http://schemas.microsoft.com/office/drawing/2014/main" id="{80F12D2E-E6D0-4880-83BF-DE0B24959FC7}"/>
              </a:ext>
            </a:extLst>
          </p:cNvPr>
          <p:cNvCxnSpPr>
            <a:cxnSpLocks/>
            <a:stCxn id="28" idx="2"/>
            <a:endCxn id="517" idx="0"/>
          </p:cNvCxnSpPr>
          <p:nvPr/>
        </p:nvCxnSpPr>
        <p:spPr>
          <a:xfrm>
            <a:off x="2589340" y="4494151"/>
            <a:ext cx="41246" cy="232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TextBox 516">
            <a:extLst>
              <a:ext uri="{FF2B5EF4-FFF2-40B4-BE49-F238E27FC236}">
                <a16:creationId xmlns:a16="http://schemas.microsoft.com/office/drawing/2014/main" id="{FD921878-C7E3-44B5-BD6A-4409A5458665}"/>
              </a:ext>
            </a:extLst>
          </p:cNvPr>
          <p:cNvSpPr txBox="1"/>
          <p:nvPr/>
        </p:nvSpPr>
        <p:spPr>
          <a:xfrm>
            <a:off x="2114921" y="4726347"/>
            <a:ext cx="1031329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For interview and self-report only</a:t>
            </a:r>
            <a:r>
              <a:rPr lang="en-US" sz="800" dirty="0"/>
              <a:t>: It may not be possible to conduct the screening through a virtual meeting. Explore alternative options.</a:t>
            </a:r>
          </a:p>
        </p:txBody>
      </p:sp>
      <p:cxnSp>
        <p:nvCxnSpPr>
          <p:cNvPr id="479" name="Straight Arrow Connector 478">
            <a:extLst>
              <a:ext uri="{FF2B5EF4-FFF2-40B4-BE49-F238E27FC236}">
                <a16:creationId xmlns:a16="http://schemas.microsoft.com/office/drawing/2014/main" id="{6450AB44-DD13-4B8C-8E8F-C90A94D07993}"/>
              </a:ext>
            </a:extLst>
          </p:cNvPr>
          <p:cNvCxnSpPr>
            <a:cxnSpLocks/>
            <a:stCxn id="492" idx="2"/>
            <a:endCxn id="501" idx="0"/>
          </p:cNvCxnSpPr>
          <p:nvPr/>
        </p:nvCxnSpPr>
        <p:spPr>
          <a:xfrm flipH="1">
            <a:off x="10469550" y="4461533"/>
            <a:ext cx="544229" cy="258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Arrow Connector 480">
            <a:extLst>
              <a:ext uri="{FF2B5EF4-FFF2-40B4-BE49-F238E27FC236}">
                <a16:creationId xmlns:a16="http://schemas.microsoft.com/office/drawing/2014/main" id="{B91718CB-EDC0-4E8D-B25C-704139BEB206}"/>
              </a:ext>
            </a:extLst>
          </p:cNvPr>
          <p:cNvCxnSpPr>
            <a:cxnSpLocks/>
            <a:stCxn id="492" idx="2"/>
            <a:endCxn id="502" idx="0"/>
          </p:cNvCxnSpPr>
          <p:nvPr/>
        </p:nvCxnSpPr>
        <p:spPr>
          <a:xfrm>
            <a:off x="11013779" y="4461533"/>
            <a:ext cx="472226" cy="240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8" name="TextBox 607">
            <a:extLst>
              <a:ext uri="{FF2B5EF4-FFF2-40B4-BE49-F238E27FC236}">
                <a16:creationId xmlns:a16="http://schemas.microsoft.com/office/drawing/2014/main" id="{8D458ECC-5ACD-44B4-81E1-79A80331F3BA}"/>
              </a:ext>
            </a:extLst>
          </p:cNvPr>
          <p:cNvSpPr txBox="1"/>
          <p:nvPr/>
        </p:nvSpPr>
        <p:spPr>
          <a:xfrm>
            <a:off x="10067697" y="5226401"/>
            <a:ext cx="803860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It may not be possible to conduct a screening using email or mail. Explore alternative options.</a:t>
            </a:r>
          </a:p>
        </p:txBody>
      </p:sp>
      <p:cxnSp>
        <p:nvCxnSpPr>
          <p:cNvPr id="560" name="Straight Arrow Connector 559">
            <a:extLst>
              <a:ext uri="{FF2B5EF4-FFF2-40B4-BE49-F238E27FC236}">
                <a16:creationId xmlns:a16="http://schemas.microsoft.com/office/drawing/2014/main" id="{BC0E8422-E244-48B4-A646-626B956F2DB8}"/>
              </a:ext>
            </a:extLst>
          </p:cNvPr>
          <p:cNvCxnSpPr>
            <a:cxnSpLocks/>
            <a:stCxn id="501" idx="2"/>
            <a:endCxn id="608" idx="0"/>
          </p:cNvCxnSpPr>
          <p:nvPr/>
        </p:nvCxnSpPr>
        <p:spPr>
          <a:xfrm>
            <a:off x="10469550" y="4935000"/>
            <a:ext cx="77" cy="291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7" name="TextBox 696">
            <a:extLst>
              <a:ext uri="{FF2B5EF4-FFF2-40B4-BE49-F238E27FC236}">
                <a16:creationId xmlns:a16="http://schemas.microsoft.com/office/drawing/2014/main" id="{BA21252B-0112-4554-A5C3-616AE6ACA9AF}"/>
              </a:ext>
            </a:extLst>
          </p:cNvPr>
          <p:cNvSpPr txBox="1"/>
          <p:nvPr/>
        </p:nvSpPr>
        <p:spPr>
          <a:xfrm>
            <a:off x="4643110" y="3410878"/>
            <a:ext cx="85862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For observation only:  </a:t>
            </a:r>
            <a:r>
              <a:rPr lang="en-US" sz="800" dirty="0"/>
              <a:t>Does the caregiver have a phone to record themselves?</a:t>
            </a:r>
          </a:p>
        </p:txBody>
      </p:sp>
      <p:cxnSp>
        <p:nvCxnSpPr>
          <p:cNvPr id="684" name="Straight Arrow Connector 683">
            <a:extLst>
              <a:ext uri="{FF2B5EF4-FFF2-40B4-BE49-F238E27FC236}">
                <a16:creationId xmlns:a16="http://schemas.microsoft.com/office/drawing/2014/main" id="{84D6EE1E-9EFC-45C8-9A60-8507A81C3298}"/>
              </a:ext>
            </a:extLst>
          </p:cNvPr>
          <p:cNvCxnSpPr>
            <a:cxnSpLocks/>
            <a:stCxn id="121" idx="2"/>
            <a:endCxn id="697" idx="0"/>
          </p:cNvCxnSpPr>
          <p:nvPr/>
        </p:nvCxnSpPr>
        <p:spPr>
          <a:xfrm>
            <a:off x="4240634" y="3160101"/>
            <a:ext cx="831791" cy="250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Arrow Connector 685">
            <a:extLst>
              <a:ext uri="{FF2B5EF4-FFF2-40B4-BE49-F238E27FC236}">
                <a16:creationId xmlns:a16="http://schemas.microsoft.com/office/drawing/2014/main" id="{176BD029-7227-46A9-A204-1EC59EA21E5D}"/>
              </a:ext>
            </a:extLst>
          </p:cNvPr>
          <p:cNvCxnSpPr>
            <a:cxnSpLocks/>
            <a:stCxn id="697" idx="2"/>
            <a:endCxn id="607" idx="0"/>
          </p:cNvCxnSpPr>
          <p:nvPr/>
        </p:nvCxnSpPr>
        <p:spPr>
          <a:xfrm>
            <a:off x="5072425" y="4118764"/>
            <a:ext cx="382784" cy="739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9" name="TextBox 708">
            <a:extLst>
              <a:ext uri="{FF2B5EF4-FFF2-40B4-BE49-F238E27FC236}">
                <a16:creationId xmlns:a16="http://schemas.microsoft.com/office/drawing/2014/main" id="{52E1377A-E9A1-4546-BCD8-ED12217B6F35}"/>
              </a:ext>
            </a:extLst>
          </p:cNvPr>
          <p:cNvSpPr txBox="1"/>
          <p:nvPr/>
        </p:nvSpPr>
        <p:spPr>
          <a:xfrm>
            <a:off x="4570142" y="4862054"/>
            <a:ext cx="432884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Yes</a:t>
            </a:r>
          </a:p>
        </p:txBody>
      </p:sp>
      <p:cxnSp>
        <p:nvCxnSpPr>
          <p:cNvPr id="692" name="Straight Arrow Connector 691">
            <a:extLst>
              <a:ext uri="{FF2B5EF4-FFF2-40B4-BE49-F238E27FC236}">
                <a16:creationId xmlns:a16="http://schemas.microsoft.com/office/drawing/2014/main" id="{171A053B-6C54-41E9-B38D-5378941A9A0C}"/>
              </a:ext>
            </a:extLst>
          </p:cNvPr>
          <p:cNvCxnSpPr>
            <a:cxnSpLocks/>
            <a:stCxn id="697" idx="2"/>
            <a:endCxn id="709" idx="0"/>
          </p:cNvCxnSpPr>
          <p:nvPr/>
        </p:nvCxnSpPr>
        <p:spPr>
          <a:xfrm flipH="1">
            <a:off x="4786584" y="4118764"/>
            <a:ext cx="285841" cy="743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2" name="TextBox 711">
            <a:extLst>
              <a:ext uri="{FF2B5EF4-FFF2-40B4-BE49-F238E27FC236}">
                <a16:creationId xmlns:a16="http://schemas.microsoft.com/office/drawing/2014/main" id="{871434D0-F879-43E7-A09F-E6BA441DA20E}"/>
              </a:ext>
            </a:extLst>
          </p:cNvPr>
          <p:cNvSpPr txBox="1"/>
          <p:nvPr/>
        </p:nvSpPr>
        <p:spPr>
          <a:xfrm>
            <a:off x="3923480" y="5386891"/>
            <a:ext cx="763377" cy="338554"/>
          </a:xfrm>
          <a:prstGeom prst="rect">
            <a:avLst/>
          </a:prstGeom>
          <a:solidFill>
            <a:srgbClr val="DEC8E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Yay! Consider this option. </a:t>
            </a:r>
          </a:p>
        </p:txBody>
      </p:sp>
      <p:cxnSp>
        <p:nvCxnSpPr>
          <p:cNvPr id="694" name="Straight Arrow Connector 693">
            <a:extLst>
              <a:ext uri="{FF2B5EF4-FFF2-40B4-BE49-F238E27FC236}">
                <a16:creationId xmlns:a16="http://schemas.microsoft.com/office/drawing/2014/main" id="{69EBEDEF-68CD-4CDF-9F97-8FE793D3229A}"/>
              </a:ext>
            </a:extLst>
          </p:cNvPr>
          <p:cNvCxnSpPr>
            <a:cxnSpLocks/>
            <a:stCxn id="709" idx="2"/>
            <a:endCxn id="712" idx="0"/>
          </p:cNvCxnSpPr>
          <p:nvPr/>
        </p:nvCxnSpPr>
        <p:spPr>
          <a:xfrm flipH="1">
            <a:off x="4305169" y="5077498"/>
            <a:ext cx="481415" cy="309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Straight Arrow Connector 702">
            <a:extLst>
              <a:ext uri="{FF2B5EF4-FFF2-40B4-BE49-F238E27FC236}">
                <a16:creationId xmlns:a16="http://schemas.microsoft.com/office/drawing/2014/main" id="{C1ADE7FB-E523-4353-B37E-1F58C17091C2}"/>
              </a:ext>
            </a:extLst>
          </p:cNvPr>
          <p:cNvCxnSpPr>
            <a:cxnSpLocks/>
            <a:stCxn id="8" idx="2"/>
            <a:endCxn id="23" idx="0"/>
          </p:cNvCxnSpPr>
          <p:nvPr/>
        </p:nvCxnSpPr>
        <p:spPr>
          <a:xfrm flipH="1">
            <a:off x="4244100" y="1502524"/>
            <a:ext cx="4212674" cy="44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>
            <a:extLst>
              <a:ext uri="{FF2B5EF4-FFF2-40B4-BE49-F238E27FC236}">
                <a16:creationId xmlns:a16="http://schemas.microsoft.com/office/drawing/2014/main" id="{71ADBB59-C867-4A22-B5F5-E099B6D3D5EB}"/>
              </a:ext>
            </a:extLst>
          </p:cNvPr>
          <p:cNvSpPr txBox="1"/>
          <p:nvPr/>
        </p:nvSpPr>
        <p:spPr>
          <a:xfrm>
            <a:off x="3472390" y="3410601"/>
            <a:ext cx="875530" cy="14465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For interview  and self-report only</a:t>
            </a:r>
            <a:r>
              <a:rPr lang="en-US" sz="800" dirty="0"/>
              <a:t>: It may not be possible to conduct the screening through a virtual meeting. Explore alternative options.</a:t>
            </a:r>
          </a:p>
        </p:txBody>
      </p:sp>
      <p:cxnSp>
        <p:nvCxnSpPr>
          <p:cNvPr id="945" name="Straight Arrow Connector 944">
            <a:extLst>
              <a:ext uri="{FF2B5EF4-FFF2-40B4-BE49-F238E27FC236}">
                <a16:creationId xmlns:a16="http://schemas.microsoft.com/office/drawing/2014/main" id="{4C4A6FF6-E8C9-4A65-94F0-4E6EA3EDC92A}"/>
              </a:ext>
            </a:extLst>
          </p:cNvPr>
          <p:cNvCxnSpPr>
            <a:stCxn id="121" idx="2"/>
            <a:endCxn id="754" idx="0"/>
          </p:cNvCxnSpPr>
          <p:nvPr/>
        </p:nvCxnSpPr>
        <p:spPr>
          <a:xfrm flipH="1">
            <a:off x="3910155" y="3160101"/>
            <a:ext cx="330479" cy="25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783FE8EF-7F81-44D8-8E25-98D4E6388A55}"/>
              </a:ext>
            </a:extLst>
          </p:cNvPr>
          <p:cNvSpPr txBox="1"/>
          <p:nvPr/>
        </p:nvSpPr>
        <p:spPr>
          <a:xfrm>
            <a:off x="7947040" y="3105711"/>
            <a:ext cx="10880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Explore alternative options.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34DB406-3F38-4D7E-B8DD-C58313642C1B}"/>
              </a:ext>
            </a:extLst>
          </p:cNvPr>
          <p:cNvCxnSpPr>
            <a:cxnSpLocks/>
            <a:stCxn id="25" idx="2"/>
            <a:endCxn id="170" idx="0"/>
          </p:cNvCxnSpPr>
          <p:nvPr/>
        </p:nvCxnSpPr>
        <p:spPr>
          <a:xfrm>
            <a:off x="7739666" y="2867003"/>
            <a:ext cx="751418" cy="23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B3A1E45-5310-4404-A242-0D3FB9229233}"/>
              </a:ext>
            </a:extLst>
          </p:cNvPr>
          <p:cNvCxnSpPr>
            <a:cxnSpLocks/>
            <a:stCxn id="589" idx="2"/>
            <a:endCxn id="170" idx="0"/>
          </p:cNvCxnSpPr>
          <p:nvPr/>
        </p:nvCxnSpPr>
        <p:spPr>
          <a:xfrm flipH="1">
            <a:off x="8491084" y="2923782"/>
            <a:ext cx="494807" cy="181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F0D310A2-B75F-4CF7-8149-D1380C8205C6}"/>
              </a:ext>
            </a:extLst>
          </p:cNvPr>
          <p:cNvSpPr txBox="1"/>
          <p:nvPr/>
        </p:nvSpPr>
        <p:spPr>
          <a:xfrm>
            <a:off x="0" y="6642556"/>
            <a:ext cx="12192000" cy="2231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50" dirty="0">
                <a:solidFill>
                  <a:schemeClr val="bg1">
                    <a:lumMod val="95000"/>
                  </a:schemeClr>
                </a:solidFill>
              </a:rPr>
              <a:t>After completing the flow chart and determining which options are possible for each tool to be delivered virtually, home visitors should tailor the approach and </a:t>
            </a:r>
            <a:r>
              <a:rPr lang="en-US" sz="850" dirty="0">
                <a:solidFill>
                  <a:prstClr val="white">
                    <a:lumMod val="95000"/>
                  </a:prstClr>
                </a:solidFill>
              </a:rPr>
              <a:t>communicate with caregivers to </a:t>
            </a:r>
            <a:r>
              <a:rPr lang="en-US" sz="850" dirty="0">
                <a:solidFill>
                  <a:schemeClr val="bg1">
                    <a:lumMod val="95000"/>
                  </a:schemeClr>
                </a:solidFill>
              </a:rPr>
              <a:t>see what they prefer and/or are comfortable with. </a:t>
            </a:r>
          </a:p>
        </p:txBody>
      </p:sp>
      <p:cxnSp>
        <p:nvCxnSpPr>
          <p:cNvPr id="853" name="Straight Arrow Connector 852">
            <a:extLst>
              <a:ext uri="{FF2B5EF4-FFF2-40B4-BE49-F238E27FC236}">
                <a16:creationId xmlns:a16="http://schemas.microsoft.com/office/drawing/2014/main" id="{AE4D31EF-D7B6-4890-B6AC-35B7D7FF9A99}"/>
              </a:ext>
            </a:extLst>
          </p:cNvPr>
          <p:cNvCxnSpPr>
            <a:cxnSpLocks/>
          </p:cNvCxnSpPr>
          <p:nvPr/>
        </p:nvCxnSpPr>
        <p:spPr>
          <a:xfrm>
            <a:off x="6219007" y="1002629"/>
            <a:ext cx="0" cy="276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6" name="TextBox 795">
            <a:extLst>
              <a:ext uri="{FF2B5EF4-FFF2-40B4-BE49-F238E27FC236}">
                <a16:creationId xmlns:a16="http://schemas.microsoft.com/office/drawing/2014/main" id="{BA71BB5E-8297-48E3-8264-E0FEF735F0B2}"/>
              </a:ext>
            </a:extLst>
          </p:cNvPr>
          <p:cNvSpPr txBox="1"/>
          <p:nvPr/>
        </p:nvSpPr>
        <p:spPr>
          <a:xfrm>
            <a:off x="92279" y="83890"/>
            <a:ext cx="27851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4/23/20 Version </a:t>
            </a:r>
          </a:p>
        </p:txBody>
      </p:sp>
    </p:spTree>
    <p:extLst>
      <p:ext uri="{BB962C8B-B14F-4D97-AF65-F5344CB8AC3E}">
        <p14:creationId xmlns:p14="http://schemas.microsoft.com/office/powerpoint/2010/main" val="316433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2357</TotalTime>
  <Words>543</Words>
  <Application>Microsoft Office PowerPoint</Application>
  <PresentationFormat>Widescreen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Brandie Buckless</dc:creator>
  <cp:lastModifiedBy>Joelle Ruben</cp:lastModifiedBy>
  <cp:revision>73</cp:revision>
  <dcterms:created xsi:type="dcterms:W3CDTF">2020-04-14T16:09:33Z</dcterms:created>
  <dcterms:modified xsi:type="dcterms:W3CDTF">2020-09-03T13:19:56Z</dcterms:modified>
</cp:coreProperties>
</file>