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32" r:id="rId5"/>
  </p:sldMasterIdLst>
  <p:notesMasterIdLst>
    <p:notesMasterId r:id="rId47"/>
  </p:notesMasterIdLst>
  <p:sldIdLst>
    <p:sldId id="258" r:id="rId6"/>
    <p:sldId id="419" r:id="rId7"/>
    <p:sldId id="335" r:id="rId8"/>
    <p:sldId id="336" r:id="rId9"/>
    <p:sldId id="337" r:id="rId10"/>
    <p:sldId id="412" r:id="rId11"/>
    <p:sldId id="339" r:id="rId12"/>
    <p:sldId id="332" r:id="rId13"/>
    <p:sldId id="283" r:id="rId14"/>
    <p:sldId id="360" r:id="rId15"/>
    <p:sldId id="356" r:id="rId16"/>
    <p:sldId id="367" r:id="rId17"/>
    <p:sldId id="392" r:id="rId18"/>
    <p:sldId id="393" r:id="rId19"/>
    <p:sldId id="357" r:id="rId20"/>
    <p:sldId id="364" r:id="rId21"/>
    <p:sldId id="365" r:id="rId22"/>
    <p:sldId id="366" r:id="rId23"/>
    <p:sldId id="358" r:id="rId24"/>
    <p:sldId id="372" r:id="rId25"/>
    <p:sldId id="373" r:id="rId26"/>
    <p:sldId id="420" r:id="rId27"/>
    <p:sldId id="378" r:id="rId28"/>
    <p:sldId id="413" r:id="rId29"/>
    <p:sldId id="384" r:id="rId30"/>
    <p:sldId id="385" r:id="rId31"/>
    <p:sldId id="386" r:id="rId32"/>
    <p:sldId id="387" r:id="rId33"/>
    <p:sldId id="426" r:id="rId34"/>
    <p:sldId id="389" r:id="rId35"/>
    <p:sldId id="418" r:id="rId36"/>
    <p:sldId id="390" r:id="rId37"/>
    <p:sldId id="421" r:id="rId38"/>
    <p:sldId id="394" r:id="rId39"/>
    <p:sldId id="395" r:id="rId40"/>
    <p:sldId id="396" r:id="rId41"/>
    <p:sldId id="425" r:id="rId42"/>
    <p:sldId id="422" r:id="rId43"/>
    <p:sldId id="423" r:id="rId44"/>
    <p:sldId id="399" r:id="rId45"/>
    <p:sldId id="331" r:id="rId46"/>
  </p:sldIdLst>
  <p:sldSz cx="24384000" cy="13716000"/>
  <p:notesSz cx="6858000" cy="17145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1pPr>
    <a:lvl2pPr marL="0" marR="0" indent="2286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2pPr>
    <a:lvl3pPr marL="0" marR="0" indent="4572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3pPr>
    <a:lvl4pPr marL="0" marR="0" indent="6858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4pPr>
    <a:lvl5pPr marL="0" marR="0" indent="9144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5pPr>
    <a:lvl6pPr marL="0" marR="0" indent="11430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6pPr>
    <a:lvl7pPr marL="0" marR="0" indent="13716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7pPr>
    <a:lvl8pPr marL="0" marR="0" indent="16002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8pPr>
    <a:lvl9pPr marL="0" marR="0" indent="182880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lvl9pPr>
  </p:defaultTextStyle>
  <p:extLst>
    <p:ext uri="{EFAFB233-063F-42B5-8137-9DF3F51BA10A}">
      <p15:sldGuideLst xmlns:p15="http://schemas.microsoft.com/office/powerpoint/2012/main">
        <p15:guide id="1" orient="horz" pos="336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Higman" initials="SH" lastIdx="4" clrIdx="0">
    <p:extLst>
      <p:ext uri="{19B8F6BF-5375-455C-9EA6-DF929625EA0E}">
        <p15:presenceInfo xmlns:p15="http://schemas.microsoft.com/office/powerpoint/2012/main" userId="S::higman@jbassoc.com::5914fe61-992f-43fe-a97b-d77c9fceb2a5" providerId="AD"/>
      </p:ext>
    </p:extLst>
  </p:cmAuthor>
  <p:cmAuthor id="2" name="Susan Zaid" initials="SZ" lastIdx="54" clrIdx="1">
    <p:extLst>
      <p:ext uri="{19B8F6BF-5375-455C-9EA6-DF929625EA0E}">
        <p15:presenceInfo xmlns:p15="http://schemas.microsoft.com/office/powerpoint/2012/main" userId="S::szaid@jbassoc.com::a3d93033-f9e2-4da9-adb7-c826fcd7dc1c" providerId="AD"/>
      </p:ext>
    </p:extLst>
  </p:cmAuthor>
  <p:cmAuthor id="3" name="Lance Till" initials="LT" lastIdx="23" clrIdx="2">
    <p:extLst>
      <p:ext uri="{19B8F6BF-5375-455C-9EA6-DF929625EA0E}">
        <p15:presenceInfo xmlns:p15="http://schemas.microsoft.com/office/powerpoint/2012/main" userId="S::till@jbassoc.com::abbaa3de-d2ce-4c40-b56b-a9373f89b6ad" providerId="AD"/>
      </p:ext>
    </p:extLst>
  </p:cmAuthor>
  <p:cmAuthor id="4" name="Mallory Quigley Clark" initials="MC" lastIdx="4" clrIdx="3">
    <p:extLst>
      <p:ext uri="{19B8F6BF-5375-455C-9EA6-DF929625EA0E}">
        <p15:presenceInfo xmlns:p15="http://schemas.microsoft.com/office/powerpoint/2012/main" userId="S::quigley@jbassoc.com::10f1ce9b-a41f-4d42-ac86-b5551ee1a001" providerId="AD"/>
      </p:ext>
    </p:extLst>
  </p:cmAuthor>
  <p:cmAuthor id="5" name="Chi Connie Park" initials="CCP" lastIdx="16" clrIdx="4">
    <p:extLst>
      <p:ext uri="{19B8F6BF-5375-455C-9EA6-DF929625EA0E}">
        <p15:presenceInfo xmlns:p15="http://schemas.microsoft.com/office/powerpoint/2012/main" userId="S::park@jbassoc.com::7aaa93bb-ced3-4579-9859-bbb7e807f2e9" providerId="AD"/>
      </p:ext>
    </p:extLst>
  </p:cmAuthor>
  <p:cmAuthor id="6" name="Kimberly McCombs-Thornton" initials="KM" lastIdx="32" clrIdx="5">
    <p:extLst>
      <p:ext uri="{19B8F6BF-5375-455C-9EA6-DF929625EA0E}">
        <p15:presenceInfo xmlns:p15="http://schemas.microsoft.com/office/powerpoint/2012/main" userId="S::mccombs@jbassoc.com::444bc92e-4de9-498c-9455-58fcd216ca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7B"/>
    <a:srgbClr val="405990"/>
    <a:srgbClr val="7088BE"/>
    <a:srgbClr val="155E5D"/>
    <a:srgbClr val="344874"/>
    <a:srgbClr val="104646"/>
    <a:srgbClr val="145A58"/>
    <a:srgbClr val="166462"/>
    <a:srgbClr val="4B67A7"/>
    <a:srgbClr val="3976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7CE96-C1D7-4818-8664-4C3B77ADECBA}" v="120" dt="2020-10-13T15:16:49.39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44444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Arial"/>
          <a:ea typeface="Arial"/>
          <a:cs typeface="Arial"/>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Arial"/>
          <a:ea typeface="Arial"/>
          <a:cs typeface="Arial"/>
        </a:font>
        <a:srgbClr val="444444"/>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444444"/>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Arial"/>
          <a:ea typeface="Arial"/>
          <a:cs typeface="Arial"/>
        </a:font>
        <a:srgbClr val="444444"/>
      </a:tcTxStyle>
      <a:tcStyle>
        <a:tcBdr>
          <a:left>
            <a:ln w="3175" cap="flat">
              <a:solidFill>
                <a:srgbClr val="B8B8B8"/>
              </a:solidFill>
              <a:prstDash val="solid"/>
              <a:miter lim="400000"/>
            </a:ln>
          </a:left>
          <a:right>
            <a:ln w="3175" cap="flat">
              <a:solidFill>
                <a:srgbClr val="B8B8B8"/>
              </a:solidFill>
              <a:prstDash val="solid"/>
              <a:miter lim="400000"/>
            </a:ln>
          </a:right>
          <a:top>
            <a:ln w="254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Arial"/>
          <a:ea typeface="Arial"/>
          <a:cs typeface="Arial"/>
        </a:font>
        <a:srgbClr val="444444"/>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Arial"/>
          <a:ea typeface="Arial"/>
          <a:cs typeface="Arial"/>
        </a:font>
        <a:srgbClr val="444444"/>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Arial"/>
          <a:ea typeface="Arial"/>
          <a:cs typeface="Arial"/>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Arial"/>
          <a:ea typeface="Arial"/>
          <a:cs typeface="Arial"/>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Arial"/>
          <a:ea typeface="Arial"/>
          <a:cs typeface="Arial"/>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Arial"/>
          <a:ea typeface="Arial"/>
          <a:cs typeface="Arial"/>
        </a:font>
        <a:srgbClr val="444444"/>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Arial"/>
          <a:ea typeface="Arial"/>
          <a:cs typeface="Arial"/>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Arial"/>
          <a:ea typeface="Arial"/>
          <a:cs typeface="Arial"/>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Arial"/>
          <a:ea typeface="Arial"/>
          <a:cs typeface="Arial"/>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Arial"/>
          <a:ea typeface="Arial"/>
          <a:cs typeface="Arial"/>
        </a:font>
        <a:srgbClr val="444444"/>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51160" autoAdjust="0"/>
  </p:normalViewPr>
  <p:slideViewPr>
    <p:cSldViewPr snapToGrid="0">
      <p:cViewPr varScale="1">
        <p:scale>
          <a:sx n="27" d="100"/>
          <a:sy n="27" d="100"/>
        </p:scale>
        <p:origin x="2952" y="102"/>
      </p:cViewPr>
      <p:guideLst>
        <p:guide orient="horz" pos="3360"/>
        <p:guide pos="7680"/>
      </p:guideLst>
    </p:cSldViewPr>
  </p:slideViewPr>
  <p:notesTextViewPr>
    <p:cViewPr>
      <p:scale>
        <a:sx n="3" d="2"/>
        <a:sy n="3" d="2"/>
      </p:scale>
      <p:origin x="0" y="0"/>
    </p:cViewPr>
  </p:notesTextViewPr>
  <p:sorterViewPr>
    <p:cViewPr>
      <p:scale>
        <a:sx n="37" d="100"/>
        <a:sy n="37"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8CDD2-518A-4C7C-877F-6C493552225B}" type="doc">
      <dgm:prSet loTypeId="urn:microsoft.com/office/officeart/2009/3/layout/StepUpProcess" loCatId="process" qsTypeId="urn:microsoft.com/office/officeart/2005/8/quickstyle/simple1" qsCatId="simple" csTypeId="urn:microsoft.com/office/officeart/2005/8/colors/accent1_2" csCatId="accent1" phldr="1"/>
      <dgm:spPr/>
    </dgm:pt>
    <dgm:pt modelId="{83099916-3AE6-4DB1-9F02-B774FCC99944}">
      <dgm:prSet phldrT="[Text]"/>
      <dgm:spPr/>
      <dgm:t>
        <a:bodyPr/>
        <a:lstStyle/>
        <a:p>
          <a:r>
            <a:rPr lang="en-US" dirty="0"/>
            <a:t>Complete PFO Feasibility Study</a:t>
          </a:r>
        </a:p>
      </dgm:t>
    </dgm:pt>
    <dgm:pt modelId="{BA4BE377-90E7-4D63-8677-141818858521}" type="parTrans" cxnId="{DB7BCA45-B7FF-4340-A2CC-10A8643CA836}">
      <dgm:prSet/>
      <dgm:spPr/>
      <dgm:t>
        <a:bodyPr/>
        <a:lstStyle/>
        <a:p>
          <a:endParaRPr lang="en-US"/>
        </a:p>
      </dgm:t>
    </dgm:pt>
    <dgm:pt modelId="{DE2CF93F-5528-462D-B03C-98B7FC40357E}" type="sibTrans" cxnId="{DB7BCA45-B7FF-4340-A2CC-10A8643CA836}">
      <dgm:prSet/>
      <dgm:spPr/>
      <dgm:t>
        <a:bodyPr/>
        <a:lstStyle/>
        <a:p>
          <a:endParaRPr lang="en-US"/>
        </a:p>
      </dgm:t>
    </dgm:pt>
    <dgm:pt modelId="{A09DF343-467F-4101-810F-B894C2059916}">
      <dgm:prSet phldrT="[Text]"/>
      <dgm:spPr/>
      <dgm:t>
        <a:bodyPr/>
        <a:lstStyle/>
        <a:p>
          <a:r>
            <a:rPr lang="en-US" dirty="0"/>
            <a:t>PFO Initiative Implementation</a:t>
          </a:r>
        </a:p>
      </dgm:t>
    </dgm:pt>
    <dgm:pt modelId="{3966761C-A191-49E4-BFD2-E883BA08AC5D}" type="parTrans" cxnId="{A97C38EE-C427-4F48-BACE-D3744CBFFBC2}">
      <dgm:prSet/>
      <dgm:spPr/>
      <dgm:t>
        <a:bodyPr/>
        <a:lstStyle/>
        <a:p>
          <a:endParaRPr lang="en-US"/>
        </a:p>
      </dgm:t>
    </dgm:pt>
    <dgm:pt modelId="{CD41941B-4EA5-458F-9E91-212E7854CDFE}" type="sibTrans" cxnId="{A97C38EE-C427-4F48-BACE-D3744CBFFBC2}">
      <dgm:prSet/>
      <dgm:spPr/>
      <dgm:t>
        <a:bodyPr/>
        <a:lstStyle/>
        <a:p>
          <a:endParaRPr lang="en-US"/>
        </a:p>
      </dgm:t>
    </dgm:pt>
    <dgm:pt modelId="{40461B79-09F6-4B19-8A80-F0D49DDC0AC4}">
      <dgm:prSet phldrT="[Text]"/>
      <dgm:spPr/>
      <dgm:t>
        <a:bodyPr/>
        <a:lstStyle/>
        <a:p>
          <a:r>
            <a:rPr lang="en-US" dirty="0"/>
            <a:t>Annual Progress Report</a:t>
          </a:r>
        </a:p>
      </dgm:t>
    </dgm:pt>
    <dgm:pt modelId="{DE112F87-C3DA-4F27-A4CD-C54048A33F2D}" type="parTrans" cxnId="{729B3F59-E4F5-44F5-B23E-E4A92F2D1A30}">
      <dgm:prSet/>
      <dgm:spPr/>
      <dgm:t>
        <a:bodyPr/>
        <a:lstStyle/>
        <a:p>
          <a:endParaRPr lang="en-US"/>
        </a:p>
      </dgm:t>
    </dgm:pt>
    <dgm:pt modelId="{5DCBE8B0-8B7C-4149-BC1C-B9A03CC4C456}" type="sibTrans" cxnId="{729B3F59-E4F5-44F5-B23E-E4A92F2D1A30}">
      <dgm:prSet/>
      <dgm:spPr/>
      <dgm:t>
        <a:bodyPr/>
        <a:lstStyle/>
        <a:p>
          <a:endParaRPr lang="en-US"/>
        </a:p>
      </dgm:t>
    </dgm:pt>
    <dgm:pt modelId="{21E5273E-0FC4-4B51-B5B7-2FD6FAAFEA09}">
      <dgm:prSet/>
      <dgm:spPr/>
      <dgm:t>
        <a:bodyPr/>
        <a:lstStyle/>
        <a:p>
          <a:r>
            <a:rPr lang="en-US" dirty="0"/>
            <a:t>Apply for MIECHV Funds for PFO Initiative</a:t>
          </a:r>
        </a:p>
      </dgm:t>
    </dgm:pt>
    <dgm:pt modelId="{178EE702-FA34-4136-B914-EAA7D59A8862}" type="parTrans" cxnId="{480A81A6-608E-4808-B21A-AB2FA2D85F74}">
      <dgm:prSet/>
      <dgm:spPr/>
      <dgm:t>
        <a:bodyPr/>
        <a:lstStyle/>
        <a:p>
          <a:endParaRPr lang="en-US"/>
        </a:p>
      </dgm:t>
    </dgm:pt>
    <dgm:pt modelId="{1BEB6B8F-801D-4F64-AA1F-4C2EFE768830}" type="sibTrans" cxnId="{480A81A6-608E-4808-B21A-AB2FA2D85F74}">
      <dgm:prSet/>
      <dgm:spPr/>
      <dgm:t>
        <a:bodyPr/>
        <a:lstStyle/>
        <a:p>
          <a:endParaRPr lang="en-US"/>
        </a:p>
      </dgm:t>
    </dgm:pt>
    <dgm:pt modelId="{9F57510D-72BF-469E-8D65-63E341125964}">
      <dgm:prSet/>
      <dgm:spPr/>
      <dgm:t>
        <a:bodyPr/>
        <a:lstStyle/>
        <a:p>
          <a:r>
            <a:rPr lang="en-US" dirty="0"/>
            <a:t>Submit PFO SIR Response</a:t>
          </a:r>
        </a:p>
      </dgm:t>
    </dgm:pt>
    <dgm:pt modelId="{40CF22C2-3572-4368-B05D-FEC8067FE205}" type="parTrans" cxnId="{DCB47467-7AD1-4862-B3A4-E33E4EECAA31}">
      <dgm:prSet/>
      <dgm:spPr/>
      <dgm:t>
        <a:bodyPr/>
        <a:lstStyle/>
        <a:p>
          <a:endParaRPr lang="en-US"/>
        </a:p>
      </dgm:t>
    </dgm:pt>
    <dgm:pt modelId="{F1A72641-2203-4106-BD14-5C25A5C75491}" type="sibTrans" cxnId="{DCB47467-7AD1-4862-B3A4-E33E4EECAA31}">
      <dgm:prSet/>
      <dgm:spPr/>
      <dgm:t>
        <a:bodyPr/>
        <a:lstStyle/>
        <a:p>
          <a:endParaRPr lang="en-US"/>
        </a:p>
      </dgm:t>
    </dgm:pt>
    <dgm:pt modelId="{2D21009E-F28B-4686-812A-FF1D3B292732}" type="pres">
      <dgm:prSet presAssocID="{B428CDD2-518A-4C7C-877F-6C493552225B}" presName="rootnode" presStyleCnt="0">
        <dgm:presLayoutVars>
          <dgm:chMax/>
          <dgm:chPref/>
          <dgm:dir/>
          <dgm:animLvl val="lvl"/>
        </dgm:presLayoutVars>
      </dgm:prSet>
      <dgm:spPr/>
    </dgm:pt>
    <dgm:pt modelId="{24ED35DF-0E42-431B-97A1-F3A926767E83}" type="pres">
      <dgm:prSet presAssocID="{83099916-3AE6-4DB1-9F02-B774FCC99944}" presName="composite" presStyleCnt="0"/>
      <dgm:spPr/>
    </dgm:pt>
    <dgm:pt modelId="{5C817A20-877A-49D7-95FA-20E650A23B6B}" type="pres">
      <dgm:prSet presAssocID="{83099916-3AE6-4DB1-9F02-B774FCC99944}" presName="LShape" presStyleLbl="alignNode1" presStyleIdx="0" presStyleCnt="9"/>
      <dgm:spPr/>
    </dgm:pt>
    <dgm:pt modelId="{67B7FBB9-FFD3-4C66-93B9-E66EA0D2432D}" type="pres">
      <dgm:prSet presAssocID="{83099916-3AE6-4DB1-9F02-B774FCC99944}" presName="ParentText" presStyleLbl="revTx" presStyleIdx="0" presStyleCnt="5">
        <dgm:presLayoutVars>
          <dgm:chMax val="0"/>
          <dgm:chPref val="0"/>
          <dgm:bulletEnabled val="1"/>
        </dgm:presLayoutVars>
      </dgm:prSet>
      <dgm:spPr/>
    </dgm:pt>
    <dgm:pt modelId="{0A2B6110-C955-4DF9-A27E-988A400012C2}" type="pres">
      <dgm:prSet presAssocID="{83099916-3AE6-4DB1-9F02-B774FCC99944}" presName="Triangle" presStyleLbl="alignNode1" presStyleIdx="1" presStyleCnt="9"/>
      <dgm:spPr/>
    </dgm:pt>
    <dgm:pt modelId="{70786DA4-9368-4C3D-9B88-E62315152F23}" type="pres">
      <dgm:prSet presAssocID="{DE2CF93F-5528-462D-B03C-98B7FC40357E}" presName="sibTrans" presStyleCnt="0"/>
      <dgm:spPr/>
    </dgm:pt>
    <dgm:pt modelId="{8FA5FC05-6E01-4DEA-B6F9-F9CF8C5F5AAB}" type="pres">
      <dgm:prSet presAssocID="{DE2CF93F-5528-462D-B03C-98B7FC40357E}" presName="space" presStyleCnt="0"/>
      <dgm:spPr/>
    </dgm:pt>
    <dgm:pt modelId="{23F5B208-B420-4D19-A4B1-B850E2A4A422}" type="pres">
      <dgm:prSet presAssocID="{21E5273E-0FC4-4B51-B5B7-2FD6FAAFEA09}" presName="composite" presStyleCnt="0"/>
      <dgm:spPr/>
    </dgm:pt>
    <dgm:pt modelId="{B939E465-DFEA-4BB5-8346-B72E7E73F42D}" type="pres">
      <dgm:prSet presAssocID="{21E5273E-0FC4-4B51-B5B7-2FD6FAAFEA09}" presName="LShape" presStyleLbl="alignNode1" presStyleIdx="2" presStyleCnt="9"/>
      <dgm:spPr/>
    </dgm:pt>
    <dgm:pt modelId="{B9BA5358-DAD7-45C9-BA8E-6E6CF1AC85D8}" type="pres">
      <dgm:prSet presAssocID="{21E5273E-0FC4-4B51-B5B7-2FD6FAAFEA09}" presName="ParentText" presStyleLbl="revTx" presStyleIdx="1" presStyleCnt="5">
        <dgm:presLayoutVars>
          <dgm:chMax val="0"/>
          <dgm:chPref val="0"/>
          <dgm:bulletEnabled val="1"/>
        </dgm:presLayoutVars>
      </dgm:prSet>
      <dgm:spPr/>
    </dgm:pt>
    <dgm:pt modelId="{CE4B185B-FF5E-49BD-8A94-1AD6D41C2D26}" type="pres">
      <dgm:prSet presAssocID="{21E5273E-0FC4-4B51-B5B7-2FD6FAAFEA09}" presName="Triangle" presStyleLbl="alignNode1" presStyleIdx="3" presStyleCnt="9"/>
      <dgm:spPr/>
    </dgm:pt>
    <dgm:pt modelId="{77E22748-CBC2-4F81-A086-BCC03C5C8F95}" type="pres">
      <dgm:prSet presAssocID="{1BEB6B8F-801D-4F64-AA1F-4C2EFE768830}" presName="sibTrans" presStyleCnt="0"/>
      <dgm:spPr/>
    </dgm:pt>
    <dgm:pt modelId="{ECBC9D64-3F5D-4034-AFFB-AE2FBD170969}" type="pres">
      <dgm:prSet presAssocID="{1BEB6B8F-801D-4F64-AA1F-4C2EFE768830}" presName="space" presStyleCnt="0"/>
      <dgm:spPr/>
    </dgm:pt>
    <dgm:pt modelId="{6EA6EE55-069C-4AB1-9848-6F218264382C}" type="pres">
      <dgm:prSet presAssocID="{9F57510D-72BF-469E-8D65-63E341125964}" presName="composite" presStyleCnt="0"/>
      <dgm:spPr/>
    </dgm:pt>
    <dgm:pt modelId="{FC392D4D-A0A6-4056-A6C5-F2AEAEF1819D}" type="pres">
      <dgm:prSet presAssocID="{9F57510D-72BF-469E-8D65-63E341125964}" presName="LShape" presStyleLbl="alignNode1" presStyleIdx="4" presStyleCnt="9"/>
      <dgm:spPr/>
    </dgm:pt>
    <dgm:pt modelId="{E1232F0E-B0CB-4270-9D98-59357D759A23}" type="pres">
      <dgm:prSet presAssocID="{9F57510D-72BF-469E-8D65-63E341125964}" presName="ParentText" presStyleLbl="revTx" presStyleIdx="2" presStyleCnt="5">
        <dgm:presLayoutVars>
          <dgm:chMax val="0"/>
          <dgm:chPref val="0"/>
          <dgm:bulletEnabled val="1"/>
        </dgm:presLayoutVars>
      </dgm:prSet>
      <dgm:spPr/>
    </dgm:pt>
    <dgm:pt modelId="{03CF8B57-9050-44B6-94CC-BC620BC626BB}" type="pres">
      <dgm:prSet presAssocID="{9F57510D-72BF-469E-8D65-63E341125964}" presName="Triangle" presStyleLbl="alignNode1" presStyleIdx="5" presStyleCnt="9"/>
      <dgm:spPr/>
    </dgm:pt>
    <dgm:pt modelId="{BF568F02-B432-4EA1-A165-E8C071392B98}" type="pres">
      <dgm:prSet presAssocID="{F1A72641-2203-4106-BD14-5C25A5C75491}" presName="sibTrans" presStyleCnt="0"/>
      <dgm:spPr/>
    </dgm:pt>
    <dgm:pt modelId="{43CE4F9B-CDD8-4BD5-A5CF-69259B946FB5}" type="pres">
      <dgm:prSet presAssocID="{F1A72641-2203-4106-BD14-5C25A5C75491}" presName="space" presStyleCnt="0"/>
      <dgm:spPr/>
    </dgm:pt>
    <dgm:pt modelId="{C599F26D-C5F2-4325-93FC-BFB25DFE7085}" type="pres">
      <dgm:prSet presAssocID="{A09DF343-467F-4101-810F-B894C2059916}" presName="composite" presStyleCnt="0"/>
      <dgm:spPr/>
    </dgm:pt>
    <dgm:pt modelId="{75B13646-005B-41B3-A055-7AEDB368499F}" type="pres">
      <dgm:prSet presAssocID="{A09DF343-467F-4101-810F-B894C2059916}" presName="LShape" presStyleLbl="alignNode1" presStyleIdx="6" presStyleCnt="9"/>
      <dgm:spPr/>
    </dgm:pt>
    <dgm:pt modelId="{64DEA4FE-DA08-44C8-9480-373FC0EFF6F8}" type="pres">
      <dgm:prSet presAssocID="{A09DF343-467F-4101-810F-B894C2059916}" presName="ParentText" presStyleLbl="revTx" presStyleIdx="3" presStyleCnt="5">
        <dgm:presLayoutVars>
          <dgm:chMax val="0"/>
          <dgm:chPref val="0"/>
          <dgm:bulletEnabled val="1"/>
        </dgm:presLayoutVars>
      </dgm:prSet>
      <dgm:spPr/>
    </dgm:pt>
    <dgm:pt modelId="{77045266-3DEA-490F-A456-D9870C3D86D4}" type="pres">
      <dgm:prSet presAssocID="{A09DF343-467F-4101-810F-B894C2059916}" presName="Triangle" presStyleLbl="alignNode1" presStyleIdx="7" presStyleCnt="9"/>
      <dgm:spPr/>
    </dgm:pt>
    <dgm:pt modelId="{B97CEF30-29F3-4AF0-8B9F-0938189BE2E9}" type="pres">
      <dgm:prSet presAssocID="{CD41941B-4EA5-458F-9E91-212E7854CDFE}" presName="sibTrans" presStyleCnt="0"/>
      <dgm:spPr/>
    </dgm:pt>
    <dgm:pt modelId="{70C1F846-BBC7-44CF-8F8A-ABCE3ACB3752}" type="pres">
      <dgm:prSet presAssocID="{CD41941B-4EA5-458F-9E91-212E7854CDFE}" presName="space" presStyleCnt="0"/>
      <dgm:spPr/>
    </dgm:pt>
    <dgm:pt modelId="{A06AEB18-85E2-4D0B-90A9-C18C2BD2D3B2}" type="pres">
      <dgm:prSet presAssocID="{40461B79-09F6-4B19-8A80-F0D49DDC0AC4}" presName="composite" presStyleCnt="0"/>
      <dgm:spPr/>
    </dgm:pt>
    <dgm:pt modelId="{20D7D6EB-9E70-4ED1-9D49-C32B223BC88C}" type="pres">
      <dgm:prSet presAssocID="{40461B79-09F6-4B19-8A80-F0D49DDC0AC4}" presName="LShape" presStyleLbl="alignNode1" presStyleIdx="8" presStyleCnt="9"/>
      <dgm:spPr/>
    </dgm:pt>
    <dgm:pt modelId="{E16F7C9B-FEC4-4AB6-8CD6-D7AB4D0E09D4}" type="pres">
      <dgm:prSet presAssocID="{40461B79-09F6-4B19-8A80-F0D49DDC0AC4}" presName="ParentText" presStyleLbl="revTx" presStyleIdx="4" presStyleCnt="5">
        <dgm:presLayoutVars>
          <dgm:chMax val="0"/>
          <dgm:chPref val="0"/>
          <dgm:bulletEnabled val="1"/>
        </dgm:presLayoutVars>
      </dgm:prSet>
      <dgm:spPr/>
    </dgm:pt>
  </dgm:ptLst>
  <dgm:cxnLst>
    <dgm:cxn modelId="{80C27C26-1310-4D23-8213-BAF99C616D02}" type="presOf" srcId="{83099916-3AE6-4DB1-9F02-B774FCC99944}" destId="{67B7FBB9-FFD3-4C66-93B9-E66EA0D2432D}" srcOrd="0" destOrd="0" presId="urn:microsoft.com/office/officeart/2009/3/layout/StepUpProcess"/>
    <dgm:cxn modelId="{6C106F2A-EB27-4C88-B723-71AEC7B21DCA}" type="presOf" srcId="{40461B79-09F6-4B19-8A80-F0D49DDC0AC4}" destId="{E16F7C9B-FEC4-4AB6-8CD6-D7AB4D0E09D4}" srcOrd="0" destOrd="0" presId="urn:microsoft.com/office/officeart/2009/3/layout/StepUpProcess"/>
    <dgm:cxn modelId="{DB7BCA45-B7FF-4340-A2CC-10A8643CA836}" srcId="{B428CDD2-518A-4C7C-877F-6C493552225B}" destId="{83099916-3AE6-4DB1-9F02-B774FCC99944}" srcOrd="0" destOrd="0" parTransId="{BA4BE377-90E7-4D63-8677-141818858521}" sibTransId="{DE2CF93F-5528-462D-B03C-98B7FC40357E}"/>
    <dgm:cxn modelId="{DCB47467-7AD1-4862-B3A4-E33E4EECAA31}" srcId="{B428CDD2-518A-4C7C-877F-6C493552225B}" destId="{9F57510D-72BF-469E-8D65-63E341125964}" srcOrd="2" destOrd="0" parTransId="{40CF22C2-3572-4368-B05D-FEC8067FE205}" sibTransId="{F1A72641-2203-4106-BD14-5C25A5C75491}"/>
    <dgm:cxn modelId="{729B3F59-E4F5-44F5-B23E-E4A92F2D1A30}" srcId="{B428CDD2-518A-4C7C-877F-6C493552225B}" destId="{40461B79-09F6-4B19-8A80-F0D49DDC0AC4}" srcOrd="4" destOrd="0" parTransId="{DE112F87-C3DA-4F27-A4CD-C54048A33F2D}" sibTransId="{5DCBE8B0-8B7C-4149-BC1C-B9A03CC4C456}"/>
    <dgm:cxn modelId="{6FF5CA7B-AD99-466B-AE0B-C28AC6380009}" type="presOf" srcId="{B428CDD2-518A-4C7C-877F-6C493552225B}" destId="{2D21009E-F28B-4686-812A-FF1D3B292732}" srcOrd="0" destOrd="0" presId="urn:microsoft.com/office/officeart/2009/3/layout/StepUpProcess"/>
    <dgm:cxn modelId="{B5819191-EBE3-403F-B8BB-F6EE456936FF}" type="presOf" srcId="{9F57510D-72BF-469E-8D65-63E341125964}" destId="{E1232F0E-B0CB-4270-9D98-59357D759A23}" srcOrd="0" destOrd="0" presId="urn:microsoft.com/office/officeart/2009/3/layout/StepUpProcess"/>
    <dgm:cxn modelId="{480A81A6-608E-4808-B21A-AB2FA2D85F74}" srcId="{B428CDD2-518A-4C7C-877F-6C493552225B}" destId="{21E5273E-0FC4-4B51-B5B7-2FD6FAAFEA09}" srcOrd="1" destOrd="0" parTransId="{178EE702-FA34-4136-B914-EAA7D59A8862}" sibTransId="{1BEB6B8F-801D-4F64-AA1F-4C2EFE768830}"/>
    <dgm:cxn modelId="{DD9FCEE6-D8FF-4D5D-9B81-7DB4714228F6}" type="presOf" srcId="{A09DF343-467F-4101-810F-B894C2059916}" destId="{64DEA4FE-DA08-44C8-9480-373FC0EFF6F8}" srcOrd="0" destOrd="0" presId="urn:microsoft.com/office/officeart/2009/3/layout/StepUpProcess"/>
    <dgm:cxn modelId="{607E8AEC-5DB9-4C12-A465-974D0D5FCF46}" type="presOf" srcId="{21E5273E-0FC4-4B51-B5B7-2FD6FAAFEA09}" destId="{B9BA5358-DAD7-45C9-BA8E-6E6CF1AC85D8}" srcOrd="0" destOrd="0" presId="urn:microsoft.com/office/officeart/2009/3/layout/StepUpProcess"/>
    <dgm:cxn modelId="{A97C38EE-C427-4F48-BACE-D3744CBFFBC2}" srcId="{B428CDD2-518A-4C7C-877F-6C493552225B}" destId="{A09DF343-467F-4101-810F-B894C2059916}" srcOrd="3" destOrd="0" parTransId="{3966761C-A191-49E4-BFD2-E883BA08AC5D}" sibTransId="{CD41941B-4EA5-458F-9E91-212E7854CDFE}"/>
    <dgm:cxn modelId="{B9235D49-B1A4-4939-9D4F-C89DF0BE90C3}" type="presParOf" srcId="{2D21009E-F28B-4686-812A-FF1D3B292732}" destId="{24ED35DF-0E42-431B-97A1-F3A926767E83}" srcOrd="0" destOrd="0" presId="urn:microsoft.com/office/officeart/2009/3/layout/StepUpProcess"/>
    <dgm:cxn modelId="{005CB028-B0D0-4756-B869-91F3156C5C8E}" type="presParOf" srcId="{24ED35DF-0E42-431B-97A1-F3A926767E83}" destId="{5C817A20-877A-49D7-95FA-20E650A23B6B}" srcOrd="0" destOrd="0" presId="urn:microsoft.com/office/officeart/2009/3/layout/StepUpProcess"/>
    <dgm:cxn modelId="{DFD38A21-D91A-4FB7-A363-E6F033C9DBD4}" type="presParOf" srcId="{24ED35DF-0E42-431B-97A1-F3A926767E83}" destId="{67B7FBB9-FFD3-4C66-93B9-E66EA0D2432D}" srcOrd="1" destOrd="0" presId="urn:microsoft.com/office/officeart/2009/3/layout/StepUpProcess"/>
    <dgm:cxn modelId="{99FB9DF7-F9C6-44F7-ACE2-6516F7C2E49A}" type="presParOf" srcId="{24ED35DF-0E42-431B-97A1-F3A926767E83}" destId="{0A2B6110-C955-4DF9-A27E-988A400012C2}" srcOrd="2" destOrd="0" presId="urn:microsoft.com/office/officeart/2009/3/layout/StepUpProcess"/>
    <dgm:cxn modelId="{8DBD00EC-AFE8-4C67-A7A5-3F62C9AF52A3}" type="presParOf" srcId="{2D21009E-F28B-4686-812A-FF1D3B292732}" destId="{70786DA4-9368-4C3D-9B88-E62315152F23}" srcOrd="1" destOrd="0" presId="urn:microsoft.com/office/officeart/2009/3/layout/StepUpProcess"/>
    <dgm:cxn modelId="{38705480-EBF1-4F12-8283-A05D9C519FBD}" type="presParOf" srcId="{70786DA4-9368-4C3D-9B88-E62315152F23}" destId="{8FA5FC05-6E01-4DEA-B6F9-F9CF8C5F5AAB}" srcOrd="0" destOrd="0" presId="urn:microsoft.com/office/officeart/2009/3/layout/StepUpProcess"/>
    <dgm:cxn modelId="{92171007-CDBC-431B-B599-72C1214E1992}" type="presParOf" srcId="{2D21009E-F28B-4686-812A-FF1D3B292732}" destId="{23F5B208-B420-4D19-A4B1-B850E2A4A422}" srcOrd="2" destOrd="0" presId="urn:microsoft.com/office/officeart/2009/3/layout/StepUpProcess"/>
    <dgm:cxn modelId="{B67FEC76-F4E0-42F3-8FE8-3407703EA037}" type="presParOf" srcId="{23F5B208-B420-4D19-A4B1-B850E2A4A422}" destId="{B939E465-DFEA-4BB5-8346-B72E7E73F42D}" srcOrd="0" destOrd="0" presId="urn:microsoft.com/office/officeart/2009/3/layout/StepUpProcess"/>
    <dgm:cxn modelId="{4E5CB37D-77CB-4D44-BC87-C0444D032497}" type="presParOf" srcId="{23F5B208-B420-4D19-A4B1-B850E2A4A422}" destId="{B9BA5358-DAD7-45C9-BA8E-6E6CF1AC85D8}" srcOrd="1" destOrd="0" presId="urn:microsoft.com/office/officeart/2009/3/layout/StepUpProcess"/>
    <dgm:cxn modelId="{67ABEB6B-9CB5-4874-BCAB-BDAC6B680C6E}" type="presParOf" srcId="{23F5B208-B420-4D19-A4B1-B850E2A4A422}" destId="{CE4B185B-FF5E-49BD-8A94-1AD6D41C2D26}" srcOrd="2" destOrd="0" presId="urn:microsoft.com/office/officeart/2009/3/layout/StepUpProcess"/>
    <dgm:cxn modelId="{80BD115E-732E-4B50-A2B4-578E52BB975F}" type="presParOf" srcId="{2D21009E-F28B-4686-812A-FF1D3B292732}" destId="{77E22748-CBC2-4F81-A086-BCC03C5C8F95}" srcOrd="3" destOrd="0" presId="urn:microsoft.com/office/officeart/2009/3/layout/StepUpProcess"/>
    <dgm:cxn modelId="{8C75B0AB-60EF-44C4-98B3-C510BCEE635D}" type="presParOf" srcId="{77E22748-CBC2-4F81-A086-BCC03C5C8F95}" destId="{ECBC9D64-3F5D-4034-AFFB-AE2FBD170969}" srcOrd="0" destOrd="0" presId="urn:microsoft.com/office/officeart/2009/3/layout/StepUpProcess"/>
    <dgm:cxn modelId="{8C023E8E-4947-4941-8B78-6ABB2FC56569}" type="presParOf" srcId="{2D21009E-F28B-4686-812A-FF1D3B292732}" destId="{6EA6EE55-069C-4AB1-9848-6F218264382C}" srcOrd="4" destOrd="0" presId="urn:microsoft.com/office/officeart/2009/3/layout/StepUpProcess"/>
    <dgm:cxn modelId="{FC9B49DB-6973-4B51-BBE3-B4F2392D51BC}" type="presParOf" srcId="{6EA6EE55-069C-4AB1-9848-6F218264382C}" destId="{FC392D4D-A0A6-4056-A6C5-F2AEAEF1819D}" srcOrd="0" destOrd="0" presId="urn:microsoft.com/office/officeart/2009/3/layout/StepUpProcess"/>
    <dgm:cxn modelId="{5FD25F8D-965F-494E-8E8E-9B32A8E66691}" type="presParOf" srcId="{6EA6EE55-069C-4AB1-9848-6F218264382C}" destId="{E1232F0E-B0CB-4270-9D98-59357D759A23}" srcOrd="1" destOrd="0" presId="urn:microsoft.com/office/officeart/2009/3/layout/StepUpProcess"/>
    <dgm:cxn modelId="{552F57AD-CAAA-4C0A-B39A-0119227B4E4A}" type="presParOf" srcId="{6EA6EE55-069C-4AB1-9848-6F218264382C}" destId="{03CF8B57-9050-44B6-94CC-BC620BC626BB}" srcOrd="2" destOrd="0" presId="urn:microsoft.com/office/officeart/2009/3/layout/StepUpProcess"/>
    <dgm:cxn modelId="{52E62555-91CF-4E68-806E-573DBFEECD68}" type="presParOf" srcId="{2D21009E-F28B-4686-812A-FF1D3B292732}" destId="{BF568F02-B432-4EA1-A165-E8C071392B98}" srcOrd="5" destOrd="0" presId="urn:microsoft.com/office/officeart/2009/3/layout/StepUpProcess"/>
    <dgm:cxn modelId="{6B9DF529-3DBB-490F-A47D-537B2CE9EEE8}" type="presParOf" srcId="{BF568F02-B432-4EA1-A165-E8C071392B98}" destId="{43CE4F9B-CDD8-4BD5-A5CF-69259B946FB5}" srcOrd="0" destOrd="0" presId="urn:microsoft.com/office/officeart/2009/3/layout/StepUpProcess"/>
    <dgm:cxn modelId="{3E1B1BF8-1A03-4B68-8A49-91D160DA8773}" type="presParOf" srcId="{2D21009E-F28B-4686-812A-FF1D3B292732}" destId="{C599F26D-C5F2-4325-93FC-BFB25DFE7085}" srcOrd="6" destOrd="0" presId="urn:microsoft.com/office/officeart/2009/3/layout/StepUpProcess"/>
    <dgm:cxn modelId="{4C83E8A9-924C-42A6-9D3A-A3923283F20E}" type="presParOf" srcId="{C599F26D-C5F2-4325-93FC-BFB25DFE7085}" destId="{75B13646-005B-41B3-A055-7AEDB368499F}" srcOrd="0" destOrd="0" presId="urn:microsoft.com/office/officeart/2009/3/layout/StepUpProcess"/>
    <dgm:cxn modelId="{41A69202-C049-40D6-A54F-5205EBB12183}" type="presParOf" srcId="{C599F26D-C5F2-4325-93FC-BFB25DFE7085}" destId="{64DEA4FE-DA08-44C8-9480-373FC0EFF6F8}" srcOrd="1" destOrd="0" presId="urn:microsoft.com/office/officeart/2009/3/layout/StepUpProcess"/>
    <dgm:cxn modelId="{955A8F7A-EBEF-409A-BEDC-1C38ABC29007}" type="presParOf" srcId="{C599F26D-C5F2-4325-93FC-BFB25DFE7085}" destId="{77045266-3DEA-490F-A456-D9870C3D86D4}" srcOrd="2" destOrd="0" presId="urn:microsoft.com/office/officeart/2009/3/layout/StepUpProcess"/>
    <dgm:cxn modelId="{7D3B9872-7D01-485C-8FEB-F4FD5435FF53}" type="presParOf" srcId="{2D21009E-F28B-4686-812A-FF1D3B292732}" destId="{B97CEF30-29F3-4AF0-8B9F-0938189BE2E9}" srcOrd="7" destOrd="0" presId="urn:microsoft.com/office/officeart/2009/3/layout/StepUpProcess"/>
    <dgm:cxn modelId="{12890515-1E0C-49A8-9F68-D36944CD37B0}" type="presParOf" srcId="{B97CEF30-29F3-4AF0-8B9F-0938189BE2E9}" destId="{70C1F846-BBC7-44CF-8F8A-ABCE3ACB3752}" srcOrd="0" destOrd="0" presId="urn:microsoft.com/office/officeart/2009/3/layout/StepUpProcess"/>
    <dgm:cxn modelId="{6E9B85BE-864A-452C-8662-870D99D81C5A}" type="presParOf" srcId="{2D21009E-F28B-4686-812A-FF1D3B292732}" destId="{A06AEB18-85E2-4D0B-90A9-C18C2BD2D3B2}" srcOrd="8" destOrd="0" presId="urn:microsoft.com/office/officeart/2009/3/layout/StepUpProcess"/>
    <dgm:cxn modelId="{C283C951-F55B-45F9-9FB1-2630D89A5139}" type="presParOf" srcId="{A06AEB18-85E2-4D0B-90A9-C18C2BD2D3B2}" destId="{20D7D6EB-9E70-4ED1-9D49-C32B223BC88C}" srcOrd="0" destOrd="0" presId="urn:microsoft.com/office/officeart/2009/3/layout/StepUpProcess"/>
    <dgm:cxn modelId="{A5F2E78B-AD4F-45C2-8AD7-7DA3256D8573}" type="presParOf" srcId="{A06AEB18-85E2-4D0B-90A9-C18C2BD2D3B2}" destId="{E16F7C9B-FEC4-4AB6-8CD6-D7AB4D0E09D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17A20-877A-49D7-95FA-20E650A23B6B}">
      <dsp:nvSpPr>
        <dsp:cNvPr id="0" name=""/>
        <dsp:cNvSpPr/>
      </dsp:nvSpPr>
      <dsp:spPr>
        <a:xfrm rot="5400000">
          <a:off x="846387" y="4755389"/>
          <a:ext cx="2544508" cy="423400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7FBB9-FFD3-4C66-93B9-E66EA0D2432D}">
      <dsp:nvSpPr>
        <dsp:cNvPr id="0" name=""/>
        <dsp:cNvSpPr/>
      </dsp:nvSpPr>
      <dsp:spPr>
        <a:xfrm>
          <a:off x="421645" y="6020444"/>
          <a:ext cx="3822483" cy="335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Complete PFO Feasibility Study</a:t>
          </a:r>
        </a:p>
      </dsp:txBody>
      <dsp:txXfrm>
        <a:off x="421645" y="6020444"/>
        <a:ext cx="3822483" cy="3350630"/>
      </dsp:txXfrm>
    </dsp:sp>
    <dsp:sp modelId="{0A2B6110-C955-4DF9-A27E-988A400012C2}">
      <dsp:nvSpPr>
        <dsp:cNvPr id="0" name=""/>
        <dsp:cNvSpPr/>
      </dsp:nvSpPr>
      <dsp:spPr>
        <a:xfrm>
          <a:off x="3522905" y="4443676"/>
          <a:ext cx="721223" cy="72122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9E465-DFEA-4BB5-8346-B72E7E73F42D}">
      <dsp:nvSpPr>
        <dsp:cNvPr id="0" name=""/>
        <dsp:cNvSpPr/>
      </dsp:nvSpPr>
      <dsp:spPr>
        <a:xfrm rot="5400000">
          <a:off x="5525853" y="3597450"/>
          <a:ext cx="2544508" cy="423400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A5358-DAD7-45C9-BA8E-6E6CF1AC85D8}">
      <dsp:nvSpPr>
        <dsp:cNvPr id="0" name=""/>
        <dsp:cNvSpPr/>
      </dsp:nvSpPr>
      <dsp:spPr>
        <a:xfrm>
          <a:off x="5101111" y="4862505"/>
          <a:ext cx="3822483" cy="335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Apply for MIECHV Funds for PFO Initiative</a:t>
          </a:r>
        </a:p>
      </dsp:txBody>
      <dsp:txXfrm>
        <a:off x="5101111" y="4862505"/>
        <a:ext cx="3822483" cy="3350630"/>
      </dsp:txXfrm>
    </dsp:sp>
    <dsp:sp modelId="{CE4B185B-FF5E-49BD-8A94-1AD6D41C2D26}">
      <dsp:nvSpPr>
        <dsp:cNvPr id="0" name=""/>
        <dsp:cNvSpPr/>
      </dsp:nvSpPr>
      <dsp:spPr>
        <a:xfrm>
          <a:off x="8202371" y="3285738"/>
          <a:ext cx="721223" cy="72122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92D4D-A0A6-4056-A6C5-F2AEAEF1819D}">
      <dsp:nvSpPr>
        <dsp:cNvPr id="0" name=""/>
        <dsp:cNvSpPr/>
      </dsp:nvSpPr>
      <dsp:spPr>
        <a:xfrm rot="5400000">
          <a:off x="10205319" y="2439511"/>
          <a:ext cx="2544508" cy="423400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32F0E-B0CB-4270-9D98-59357D759A23}">
      <dsp:nvSpPr>
        <dsp:cNvPr id="0" name=""/>
        <dsp:cNvSpPr/>
      </dsp:nvSpPr>
      <dsp:spPr>
        <a:xfrm>
          <a:off x="9780577" y="3704567"/>
          <a:ext cx="3822483" cy="335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Submit PFO SIR Response</a:t>
          </a:r>
        </a:p>
      </dsp:txBody>
      <dsp:txXfrm>
        <a:off x="9780577" y="3704567"/>
        <a:ext cx="3822483" cy="3350630"/>
      </dsp:txXfrm>
    </dsp:sp>
    <dsp:sp modelId="{03CF8B57-9050-44B6-94CC-BC620BC626BB}">
      <dsp:nvSpPr>
        <dsp:cNvPr id="0" name=""/>
        <dsp:cNvSpPr/>
      </dsp:nvSpPr>
      <dsp:spPr>
        <a:xfrm>
          <a:off x="12881837" y="2127799"/>
          <a:ext cx="721223" cy="72122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13646-005B-41B3-A055-7AEDB368499F}">
      <dsp:nvSpPr>
        <dsp:cNvPr id="0" name=""/>
        <dsp:cNvSpPr/>
      </dsp:nvSpPr>
      <dsp:spPr>
        <a:xfrm rot="5400000">
          <a:off x="14884785" y="1281573"/>
          <a:ext cx="2544508" cy="423400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EA4FE-DA08-44C8-9480-373FC0EFF6F8}">
      <dsp:nvSpPr>
        <dsp:cNvPr id="0" name=""/>
        <dsp:cNvSpPr/>
      </dsp:nvSpPr>
      <dsp:spPr>
        <a:xfrm>
          <a:off x="14460043" y="2546628"/>
          <a:ext cx="3822483" cy="335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PFO Initiative Implementation</a:t>
          </a:r>
        </a:p>
      </dsp:txBody>
      <dsp:txXfrm>
        <a:off x="14460043" y="2546628"/>
        <a:ext cx="3822483" cy="3350630"/>
      </dsp:txXfrm>
    </dsp:sp>
    <dsp:sp modelId="{77045266-3DEA-490F-A456-D9870C3D86D4}">
      <dsp:nvSpPr>
        <dsp:cNvPr id="0" name=""/>
        <dsp:cNvSpPr/>
      </dsp:nvSpPr>
      <dsp:spPr>
        <a:xfrm>
          <a:off x="17561303" y="969861"/>
          <a:ext cx="721223" cy="72122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7D6EB-9E70-4ED1-9D49-C32B223BC88C}">
      <dsp:nvSpPr>
        <dsp:cNvPr id="0" name=""/>
        <dsp:cNvSpPr/>
      </dsp:nvSpPr>
      <dsp:spPr>
        <a:xfrm rot="5400000">
          <a:off x="19564251" y="123634"/>
          <a:ext cx="2544508" cy="423400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6F7C9B-FEC4-4AB6-8CD6-D7AB4D0E09D4}">
      <dsp:nvSpPr>
        <dsp:cNvPr id="0" name=""/>
        <dsp:cNvSpPr/>
      </dsp:nvSpPr>
      <dsp:spPr>
        <a:xfrm>
          <a:off x="19139509" y="1388690"/>
          <a:ext cx="3822483" cy="335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Annual Progress Report</a:t>
          </a:r>
        </a:p>
      </dsp:txBody>
      <dsp:txXfrm>
        <a:off x="19139509" y="1388690"/>
        <a:ext cx="3822483" cy="335063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1143000" y="685800"/>
            <a:ext cx="4572000" cy="3429000"/>
          </a:xfrm>
          <a:prstGeom prst="rect">
            <a:avLst/>
          </a:prstGeom>
        </p:spPr>
        <p:txBody>
          <a:bodyPr/>
          <a:lstStyle/>
          <a:p>
            <a:endParaRPr/>
          </a:p>
        </p:txBody>
      </p:sp>
      <p:sp>
        <p:nvSpPr>
          <p:cNvPr id="251" name="Shape 2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200">
        <a:latin typeface="Arial" panose="020B0604020202020204" pitchFamily="34" charset="0"/>
        <a:ea typeface="Arial" panose="020B0604020202020204" pitchFamily="34" charset="0"/>
        <a:cs typeface="Arial" panose="020B0604020202020204" pitchFamily="34" charset="0"/>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chb.hrsa.gov/maternal-child-health-initiatives/home-visiting/home-visiting-program-technical-assistance/performance-reporting-and-evaluation-resourc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hrsa.gov/"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Welcome and thank you for joining us today. I am Kim McCombs-Thornton with the DOVHE project and James Bell Associates.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 will be presenting today along with Ann Stock, </a:t>
            </a:r>
            <a:r>
              <a:rPr lang="en-US" sz="1200" b="0" dirty="0">
                <a:solidFill>
                  <a:srgbClr val="800000"/>
                </a:solidFill>
              </a:rPr>
              <a:t>Team Lead for Policy, Technical Assistance, and Communications at the Division of Home Visiting and Early Childhood Systems within the Maternal and Child Health Bureau at HRSA.</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presentation today introduces a new resource to support planning for pay for outcomes or PFO initiatives, titled Planning for a Pay for Outcomes Approach in Home Visiting.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new resource provides research findings to support MIECHV awardees in selecting outcomes for PFO, estimating potential savings, and developing financial models. </a:t>
            </a:r>
          </a:p>
        </p:txBody>
      </p:sp>
    </p:spTree>
    <p:extLst>
      <p:ext uri="{BB962C8B-B14F-4D97-AF65-F5344CB8AC3E}">
        <p14:creationId xmlns:p14="http://schemas.microsoft.com/office/powerpoint/2010/main" val="111848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resource is developed for MIECHV awardees who are considering a PFO project. It summarizes information across a wide body of pre-existing research to inform PFO feasibility studies. </a:t>
            </a:r>
          </a:p>
          <a:p>
            <a:endParaRPr lang="en-US" dirty="0"/>
          </a:p>
          <a:p>
            <a:r>
              <a:rPr lang="en-US" dirty="0"/>
              <a:t>In particular, it will help awardees in selecting an outcome to use for PFO. It will also help you figure out how to monetize your outcome, which is necessary to calculate potential savings. You can use this information to inform your PFO payment model.</a:t>
            </a:r>
          </a:p>
          <a:p>
            <a:endParaRPr lang="en-US" dirty="0"/>
          </a:p>
          <a:p>
            <a:r>
              <a:rPr lang="en-US" dirty="0"/>
              <a:t>This is a large resource. Today we want to give you an introduction to it so when you are ready to consider PFO, you will have a sense of what is in this resource and how to use it. </a:t>
            </a:r>
          </a:p>
          <a:p>
            <a:endParaRPr lang="en-US" dirty="0"/>
          </a:p>
        </p:txBody>
      </p:sp>
    </p:spTree>
    <p:extLst>
      <p:ext uri="{BB962C8B-B14F-4D97-AF65-F5344CB8AC3E}">
        <p14:creationId xmlns:p14="http://schemas.microsoft.com/office/powerpoint/2010/main" val="581529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PFO resource begins with an introduction and then has 4 separate modules. </a:t>
            </a:r>
          </a:p>
          <a:p>
            <a:endParaRPr lang="en-US" dirty="0"/>
          </a:p>
          <a:p>
            <a:r>
              <a:rPr lang="en-US" dirty="0"/>
              <a:t>Module 1 summarizes research on home visiting outcomes. This is useful in helping you identify an outcome for PFO.</a:t>
            </a:r>
          </a:p>
          <a:p>
            <a:endParaRPr lang="en-US" dirty="0"/>
          </a:p>
          <a:p>
            <a:r>
              <a:rPr lang="en-US" dirty="0"/>
              <a:t>Module 2 provides cost data from home visiting return on investment or ROI studies.</a:t>
            </a:r>
          </a:p>
          <a:p>
            <a:endParaRPr lang="en-US" dirty="0"/>
          </a:p>
          <a:p>
            <a:r>
              <a:rPr lang="en-US" dirty="0"/>
              <a:t>And because these home visiting ROI studies have not included costs on all home visiting outcomes, Module 3 provides cost data used in other fields that study similar outcomes.</a:t>
            </a:r>
          </a:p>
          <a:p>
            <a:endParaRPr lang="en-US" dirty="0"/>
          </a:p>
          <a:p>
            <a:r>
              <a:rPr lang="en-US" dirty="0"/>
              <a:t>Modules 1, 2, and 3 each have a narrative or summary providing highlights across the studies. They also have individual study profiles that provide more in-depth information for each study.</a:t>
            </a:r>
          </a:p>
          <a:p>
            <a:endParaRPr lang="en-US" dirty="0"/>
          </a:p>
          <a:p>
            <a:r>
              <a:rPr lang="en-US" dirty="0"/>
              <a:t>Module 4 lists the administrative and government cost data sources used throughout this resource. </a:t>
            </a:r>
          </a:p>
          <a:p>
            <a:endParaRPr lang="en-US" dirty="0"/>
          </a:p>
          <a:p>
            <a:r>
              <a:rPr lang="en-US" dirty="0"/>
              <a:t>So while Module 1 can help you identify an outcome for PFO, Modules 2, 3, and 4 can help you monetize your outcome.</a:t>
            </a:r>
          </a:p>
          <a:p>
            <a:endParaRPr lang="en-US" dirty="0"/>
          </a:p>
          <a:p>
            <a:r>
              <a:rPr lang="en-US" dirty="0"/>
              <a:t>Lastly, since this is such a large resource, we have developed a tool to help you navigate through the components.</a:t>
            </a:r>
          </a:p>
          <a:p>
            <a:endParaRPr lang="en-US" dirty="0"/>
          </a:p>
        </p:txBody>
      </p:sp>
    </p:spTree>
    <p:extLst>
      <p:ext uri="{BB962C8B-B14F-4D97-AF65-F5344CB8AC3E}">
        <p14:creationId xmlns:p14="http://schemas.microsoft.com/office/powerpoint/2010/main" val="2654573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50000"/>
              </a:lnSpc>
              <a:spcBef>
                <a:spcPts val="0"/>
              </a:spcBef>
              <a:spcAft>
                <a:spcPts val="0"/>
              </a:spcAft>
              <a:buClrTx/>
              <a:buSzTx/>
              <a:buFontTx/>
              <a:buNone/>
              <a:tabLst/>
              <a:defRPr/>
            </a:pPr>
            <a:r>
              <a:rPr lang="en-US" dirty="0"/>
              <a:t>We’ll discuss each component in order. Keep in mind, though, it is not designed to be read cover to cover. Instead, we encourage you to start with the Introduction and then move throughout the components as needed. </a:t>
            </a:r>
          </a:p>
          <a:p>
            <a:pPr marL="0" marR="0" lvl="0" indent="0" defTabSz="457200" eaLnBrk="1" fontAlgn="auto" latinLnBrk="0" hangingPunct="1">
              <a:lnSpc>
                <a:spcPct val="150000"/>
              </a:lnSpc>
              <a:spcBef>
                <a:spcPts val="0"/>
              </a:spcBef>
              <a:spcAft>
                <a:spcPts val="0"/>
              </a:spcAft>
              <a:buClrTx/>
              <a:buSzTx/>
              <a:buFontTx/>
              <a:buNone/>
              <a:tabLst/>
              <a:defRPr/>
            </a:pPr>
            <a:endParaRPr lang="en-US" dirty="0"/>
          </a:p>
          <a:p>
            <a:pPr marL="0" marR="0" lvl="0" indent="0" defTabSz="457200" eaLnBrk="1" fontAlgn="auto" latinLnBrk="0" hangingPunct="1">
              <a:lnSpc>
                <a:spcPct val="150000"/>
              </a:lnSpc>
              <a:spcBef>
                <a:spcPts val="0"/>
              </a:spcBef>
              <a:spcAft>
                <a:spcPts val="0"/>
              </a:spcAft>
              <a:buClrTx/>
              <a:buSzTx/>
              <a:buFontTx/>
              <a:buNone/>
              <a:tabLst/>
              <a:defRPr/>
            </a:pPr>
            <a:r>
              <a:rPr lang="en-US" dirty="0"/>
              <a:t>For instance, if you already have your outcome selected, you may not need to spend much time in Module 1. Instead, you may want to go straight to Modules 2 and 3 to find cost figures others have used for your outcome of interest. </a:t>
            </a:r>
          </a:p>
          <a:p>
            <a:pPr marL="0" marR="0" lvl="0" indent="0" defTabSz="457200" eaLnBrk="1" fontAlgn="auto" latinLnBrk="0" hangingPunct="1">
              <a:lnSpc>
                <a:spcPct val="150000"/>
              </a:lnSpc>
              <a:spcBef>
                <a:spcPts val="0"/>
              </a:spcBef>
              <a:spcAft>
                <a:spcPts val="0"/>
              </a:spcAft>
              <a:buClrTx/>
              <a:buSzTx/>
              <a:buFontTx/>
              <a:buNone/>
              <a:tabLst/>
              <a:defRPr/>
            </a:pPr>
            <a:endParaRPr lang="en-US" dirty="0"/>
          </a:p>
          <a:p>
            <a:pPr marL="0" marR="0" lvl="0" indent="0" defTabSz="457200" eaLnBrk="1" fontAlgn="auto" latinLnBrk="0" hangingPunct="1">
              <a:lnSpc>
                <a:spcPct val="150000"/>
              </a:lnSpc>
              <a:spcBef>
                <a:spcPts val="0"/>
              </a:spcBef>
              <a:spcAft>
                <a:spcPts val="0"/>
              </a:spcAft>
              <a:buClrTx/>
              <a:buSzTx/>
              <a:buFontTx/>
              <a:buNone/>
              <a:tabLst/>
              <a:defRPr/>
            </a:pPr>
            <a:r>
              <a:rPr lang="en-US" dirty="0"/>
              <a:t>Later, though, you may realize a funding partner would like an additional outcome, so you go back to Module 1 to identify other outcomes previous studies have shown your model has achieved.</a:t>
            </a:r>
          </a:p>
          <a:p>
            <a:pPr>
              <a:lnSpc>
                <a:spcPct val="150000"/>
              </a:lnSpc>
            </a:pPr>
            <a:endParaRPr lang="en-US" dirty="0"/>
          </a:p>
          <a:p>
            <a:pPr>
              <a:lnSpc>
                <a:spcPct val="150000"/>
              </a:lnSpc>
            </a:pPr>
            <a:r>
              <a:rPr lang="en-US" dirty="0"/>
              <a:t>Within each module you’ll also find a How to Use section. We encourage you to take a moment to review this section before you dive into a module. It provides context in how the module can support your PFO project, as well as guidance on how to move through the module. </a:t>
            </a:r>
          </a:p>
        </p:txBody>
      </p:sp>
    </p:spTree>
    <p:extLst>
      <p:ext uri="{BB962C8B-B14F-4D97-AF65-F5344CB8AC3E}">
        <p14:creationId xmlns:p14="http://schemas.microsoft.com/office/powerpoint/2010/main" val="428416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resource is designed so you start with the module narrative or summary and then drill down, going to a study profile of interest, and then potentially the actual article or report for more information. </a:t>
            </a:r>
          </a:p>
        </p:txBody>
      </p:sp>
    </p:spTree>
    <p:extLst>
      <p:ext uri="{BB962C8B-B14F-4D97-AF65-F5344CB8AC3E}">
        <p14:creationId xmlns:p14="http://schemas.microsoft.com/office/powerpoint/2010/main" val="15154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idea is that when you do this repeatedly, you’ll build your knowledge to inform your PFO outcome selection and cost figures.</a:t>
            </a:r>
          </a:p>
        </p:txBody>
      </p:sp>
    </p:spTree>
    <p:extLst>
      <p:ext uri="{BB962C8B-B14F-4D97-AF65-F5344CB8AC3E}">
        <p14:creationId xmlns:p14="http://schemas.microsoft.com/office/powerpoint/2010/main" val="1055370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now that you have a sense of how you may move through the resource, let’s talk about what you’ll find in each section.</a:t>
            </a:r>
          </a:p>
          <a:p>
            <a:endParaRPr lang="en-US" dirty="0"/>
          </a:p>
          <a:p>
            <a:r>
              <a:rPr lang="en-US" dirty="0"/>
              <a:t>We recommend you start with the introduction. It includes a description of PFO, similar to what Ann just shared.</a:t>
            </a:r>
          </a:p>
        </p:txBody>
      </p:sp>
    </p:spTree>
    <p:extLst>
      <p:ext uri="{BB962C8B-B14F-4D97-AF65-F5344CB8AC3E}">
        <p14:creationId xmlns:p14="http://schemas.microsoft.com/office/powerpoint/2010/main" val="1669875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also includes an overview of the MIECHV PFO application and implementation process.</a:t>
            </a:r>
          </a:p>
        </p:txBody>
      </p:sp>
    </p:spTree>
    <p:extLst>
      <p:ext uri="{BB962C8B-B14F-4D97-AF65-F5344CB8AC3E}">
        <p14:creationId xmlns:p14="http://schemas.microsoft.com/office/powerpoint/2010/main" val="239689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the introduction covers components of a MIECHV PFO feasibility study. </a:t>
            </a:r>
          </a:p>
          <a:p>
            <a:endParaRPr lang="en-US" dirty="0"/>
          </a:p>
          <a:p>
            <a:r>
              <a:rPr lang="en-US" dirty="0"/>
              <a:t>As stated here, this resource can help you answer the key feasibility study question:</a:t>
            </a:r>
          </a:p>
          <a:p>
            <a:endParaRPr lang="en-US" dirty="0"/>
          </a:p>
          <a:p>
            <a:r>
              <a:rPr lang="en-US" dirty="0"/>
              <a:t>Can a program achieve results that can lead to cost savings, especially a decrease in future government spending?</a:t>
            </a:r>
          </a:p>
        </p:txBody>
      </p:sp>
    </p:spTree>
    <p:extLst>
      <p:ext uri="{BB962C8B-B14F-4D97-AF65-F5344CB8AC3E}">
        <p14:creationId xmlns:p14="http://schemas.microsoft.com/office/powerpoint/2010/main" val="318983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Lastly, the introduction describes how prior research can support your PFO initiative, namely with selecting outcomes for PFO and estimating potential cost savings, both of which can inform a PFO financial agreement.</a:t>
            </a:r>
          </a:p>
          <a:p>
            <a:endParaRPr lang="en-US" dirty="0"/>
          </a:p>
        </p:txBody>
      </p:sp>
    </p:spTree>
    <p:extLst>
      <p:ext uri="{BB962C8B-B14F-4D97-AF65-F5344CB8AC3E}">
        <p14:creationId xmlns:p14="http://schemas.microsoft.com/office/powerpoint/2010/main" val="53763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rPr>
              <a:t>An important component of pay for outcomes initiatives is identifying measurable outcomes to assess whether a program is successful and therefore, if payments should be made. MIECHV awardees considering a PFO approach should first seek out evidence that a home visiting model is likely to improve specific, measurable outcomes for a target population.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rPr>
              <a:t>Module 1 will help you in selecting an outcome for PFO. It summarizes demonstrated impacts on outcomes from home visiting studies spanning the 19 home visiting models deemed eligible for MIECHV implementation as of June 2020.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rPr>
              <a:t>Now there is a caveat. While this resource summarizes results across studies, keep in mind the preference is for awardees to use your own results when available for the feasibility study. Perhaps you already fund a third-party evaluation that tracks an outcome you’d like to use for PFO. Your own previous results will be the best predictor of the kinds of outcomes you are likely to achieve if you implement PFO.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rPr>
              <a:t>Module 1 could help you confirm that others have also achieved similar results, helping to create a stronger case for PFO.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rPr>
              <a:t>If you don’t already have outcome data, then Module 1 can help you identify outcomes that could be good candidates for PFO.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89649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Ann </a:t>
            </a:r>
            <a:r>
              <a:rPr lang="en-US" dirty="0"/>
              <a:t>will begin with a brief overview of PFO including:</a:t>
            </a:r>
          </a:p>
          <a:p>
            <a:endParaRPr lang="en-US" dirty="0"/>
          </a:p>
          <a:p>
            <a:r>
              <a:rPr lang="en-US" dirty="0"/>
              <a:t>statutory requirements, </a:t>
            </a:r>
          </a:p>
          <a:p>
            <a:r>
              <a:rPr lang="en-US" dirty="0"/>
              <a:t>steps in the PFO process, </a:t>
            </a:r>
          </a:p>
          <a:p>
            <a:r>
              <a:rPr lang="en-US" dirty="0"/>
              <a:t>and an update on the Federal Register Notice or FRN.</a:t>
            </a:r>
          </a:p>
          <a:p>
            <a:endParaRPr lang="en-US" dirty="0"/>
          </a:p>
          <a:p>
            <a:r>
              <a:rPr lang="en-US" dirty="0"/>
              <a:t>I will then walk through the new resource with emphasis throughout on how MIECHV awardees can use it. </a:t>
            </a:r>
          </a:p>
          <a:p>
            <a:endParaRPr lang="en-US" dirty="0"/>
          </a:p>
          <a:p>
            <a:r>
              <a:rPr lang="en-US" dirty="0"/>
              <a:t>We’ll wrap up the session with your questions on the resource.</a:t>
            </a:r>
          </a:p>
        </p:txBody>
      </p:sp>
    </p:spTree>
    <p:extLst>
      <p:ext uri="{BB962C8B-B14F-4D97-AF65-F5344CB8AC3E}">
        <p14:creationId xmlns:p14="http://schemas.microsoft.com/office/powerpoint/2010/main" val="3198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dirty="0">
                <a:solidFill>
                  <a:srgbClr val="444444"/>
                </a:solidFill>
                <a:effectLst/>
                <a:latin typeface="Arial" panose="020B0604020202020204" pitchFamily="34" charset="0"/>
                <a:ea typeface="Calibri" panose="020F0502020204030204" pitchFamily="34" charset="0"/>
              </a:rPr>
              <a:t>In Module 1 study outcomes are organized across the eight domains used by the Home Visiting Evidence of Effectiveness  or </a:t>
            </a:r>
            <a:r>
              <a:rPr lang="en-US" sz="1200" dirty="0" err="1">
                <a:solidFill>
                  <a:srgbClr val="444444"/>
                </a:solidFill>
                <a:effectLst/>
                <a:latin typeface="Arial" panose="020B0604020202020204" pitchFamily="34" charset="0"/>
                <a:ea typeface="Calibri" panose="020F0502020204030204" pitchFamily="34" charset="0"/>
              </a:rPr>
              <a:t>HomVEE</a:t>
            </a:r>
            <a:r>
              <a:rPr lang="en-US" sz="1200" dirty="0">
                <a:solidFill>
                  <a:srgbClr val="444444"/>
                </a:solidFill>
                <a:effectLst/>
                <a:latin typeface="Arial" panose="020B0604020202020204" pitchFamily="34" charset="0"/>
                <a:ea typeface="Calibri" panose="020F0502020204030204" pitchFamily="34" charset="0"/>
              </a:rPr>
              <a:t> review.</a:t>
            </a:r>
            <a:r>
              <a:rPr lang="en-US" dirty="0">
                <a:effectLst/>
              </a:rPr>
              <a:t> You can see those listed here on the right. </a:t>
            </a:r>
            <a:endParaRPr lang="en-US" dirty="0"/>
          </a:p>
          <a:p>
            <a:endParaRPr lang="en-US" dirty="0"/>
          </a:p>
          <a:p>
            <a:r>
              <a:rPr lang="en-US" dirty="0"/>
              <a:t>So as you think about using Module 1, you’d likely go to the outcome domain of interest – such as child health or positive parenting practices - rather than reading cover to cover.</a:t>
            </a:r>
          </a:p>
          <a:p>
            <a:endParaRPr lang="en-US" dirty="0"/>
          </a:p>
          <a:p>
            <a:r>
              <a:rPr lang="en-US" dirty="0"/>
              <a:t>Within an outcome domain, statistically significant results are displayed by home visiting model. As models differ, outcomes and size of the results also differ by model so you will want to look for the model you implement once you are in the outcome domain. </a:t>
            </a:r>
          </a:p>
        </p:txBody>
      </p:sp>
    </p:spTree>
    <p:extLst>
      <p:ext uri="{BB962C8B-B14F-4D97-AF65-F5344CB8AC3E}">
        <p14:creationId xmlns:p14="http://schemas.microsoft.com/office/powerpoint/2010/main" val="1301294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an example of what you will find within an outcome domain. </a:t>
            </a:r>
          </a:p>
          <a:p>
            <a:endParaRPr lang="en-US" dirty="0"/>
          </a:p>
          <a:p>
            <a:r>
              <a:rPr lang="en-US" dirty="0"/>
              <a:t>[ANIMATION]   First, you’ll see a box on the right that shows the home visiting models that have demonstrated results in this outcome domain. If you see your home visiting model listed here, then the outcome domain – in this case, child development and school readiness - could be an option as a PFO outcome domain for you, and you might want to read this section further. </a:t>
            </a:r>
          </a:p>
          <a:p>
            <a:endParaRPr lang="en-US" dirty="0"/>
          </a:p>
          <a:p>
            <a:r>
              <a:rPr lang="en-US" dirty="0"/>
              <a:t>Next, </a:t>
            </a:r>
            <a:r>
              <a:rPr lang="en-US" u="sng" dirty="0"/>
              <a:t>within child development and school readiness</a:t>
            </a:r>
            <a:r>
              <a:rPr lang="en-US" dirty="0"/>
              <a:t>, you’ll see that specific outcomes are sorted into two groups [ANIMATION]    </a:t>
            </a:r>
          </a:p>
          <a:p>
            <a:endParaRPr lang="en-US" dirty="0"/>
          </a:p>
          <a:p>
            <a:r>
              <a:rPr lang="en-US" dirty="0"/>
              <a:t>The first is socio-emotional or psychological development, and the second is academic achievement and developmental milestones. </a:t>
            </a:r>
          </a:p>
          <a:p>
            <a:endParaRPr lang="en-US" dirty="0"/>
          </a:p>
          <a:p>
            <a:r>
              <a:rPr lang="en-US" dirty="0"/>
              <a:t>Below, [ANIMATION] you’ll notice that outcomes are summarized within each of these categories.</a:t>
            </a:r>
          </a:p>
        </p:txBody>
      </p:sp>
    </p:spTree>
    <p:extLst>
      <p:ext uri="{BB962C8B-B14F-4D97-AF65-F5344CB8AC3E}">
        <p14:creationId xmlns:p14="http://schemas.microsoft.com/office/powerpoint/2010/main" val="3094220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You’ll also find tables that show outcomes for which studies have shown a medium to large effect size for each home visiting model. </a:t>
            </a:r>
          </a:p>
          <a:p>
            <a:endParaRPr lang="en-US" dirty="0"/>
          </a:p>
          <a:p>
            <a:r>
              <a:rPr lang="en-US" sz="1200" dirty="0">
                <a:solidFill>
                  <a:srgbClr val="444444"/>
                </a:solidFill>
                <a:effectLst/>
                <a:latin typeface="Arial" panose="020B0604020202020204" pitchFamily="34" charset="0"/>
                <a:ea typeface="Calibri" panose="020F0502020204030204" pitchFamily="34" charset="0"/>
              </a:rPr>
              <a:t>Effect size provides information about the magnitude or how large the reported impact is. In a nutshell, effect size is a number between 0 and 1. A small effect size is about .2, a medium effect size, is around .5, and a large effect size is .8. The effect size can be positive or negative. Using effect size makes it easier to compare across studies. You can find more about effect sizes in Module 1.</a:t>
            </a:r>
            <a:endParaRPr lang="en-US" dirty="0"/>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So for our child development and school readiness example, you see here [ANIMATION] that </a:t>
            </a:r>
            <a:r>
              <a:rPr lang="en-US" sz="1800" dirty="0"/>
              <a:t>Attachment and Biobehavioral Catch-Up or ABC </a:t>
            </a:r>
            <a:r>
              <a:rPr lang="en-US" sz="1800" dirty="0">
                <a:solidFill>
                  <a:srgbClr val="444444"/>
                </a:solidFill>
                <a:effectLst/>
                <a:latin typeface="Arial" panose="020B0604020202020204" pitchFamily="34" charset="0"/>
                <a:ea typeface="Calibri" panose="020F0502020204030204" pitchFamily="34" charset="0"/>
              </a:rPr>
              <a:t>has a documented outcome related to disorganized attachment, with an effect size of .67. </a:t>
            </a:r>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If you are implementing ABC, then this could be a potential outcome for you to consider for PFO. </a:t>
            </a:r>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On the other hand, if you are implementing Child First, [ANIMATION] you’d see that it has a documented outcome related to child language development, and so on. </a:t>
            </a:r>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You can use these tables to pinpoint outcomes you’d want to </a:t>
            </a:r>
            <a:r>
              <a:rPr lang="en-US" sz="1800">
                <a:solidFill>
                  <a:srgbClr val="444444"/>
                </a:solidFill>
                <a:effectLst/>
                <a:latin typeface="Arial" panose="020B0604020202020204" pitchFamily="34" charset="0"/>
                <a:ea typeface="Calibri" panose="020F0502020204030204" pitchFamily="34" charset="0"/>
              </a:rPr>
              <a:t>learn how researchers </a:t>
            </a:r>
            <a:r>
              <a:rPr lang="en-US" sz="1800" dirty="0">
                <a:solidFill>
                  <a:srgbClr val="444444"/>
                </a:solidFill>
                <a:effectLst/>
                <a:latin typeface="Arial" panose="020B0604020202020204" pitchFamily="34" charset="0"/>
                <a:ea typeface="Calibri" panose="020F0502020204030204" pitchFamily="34" charset="0"/>
              </a:rPr>
              <a:t>have measured, because for PFO, you’ll need to measure and assess your own outcomes. </a:t>
            </a:r>
          </a:p>
          <a:p>
            <a:endParaRPr lang="en-US" sz="1800" dirty="0">
              <a:solidFill>
                <a:srgbClr val="444444"/>
              </a:solidFill>
              <a:effectLst/>
              <a:latin typeface="Arial" panose="020B0604020202020204" pitchFamily="34" charset="0"/>
              <a:ea typeface="Calibri" panose="020F0502020204030204" pitchFamily="34" charset="0"/>
            </a:endParaRPr>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 </a:t>
            </a:r>
          </a:p>
          <a:p>
            <a:endParaRPr lang="en-US" sz="1800" dirty="0">
              <a:solidFill>
                <a:srgbClr val="444444"/>
              </a:solidFill>
              <a:effectLst/>
              <a:latin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43131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the summary narrative we’ve been discussing, each study in Module 1 has a separate profile. The study profiles are where you can go to learn more about how the researcher assessed your outcome of interest.</a:t>
            </a: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The study profiles specify additional factors that awardees should consider when determining which outcomes to select, such as the target population for whom the model was effective, intervention study design, and so on. </a:t>
            </a:r>
            <a:endParaRPr lang="en-US" dirty="0"/>
          </a:p>
          <a:p>
            <a:endParaRPr lang="en-US" dirty="0"/>
          </a:p>
          <a:p>
            <a:r>
              <a:rPr lang="en-US" dirty="0"/>
              <a:t>When using the study profiles for Module 1, first look for your home visiting model. They are in alphabetical order. </a:t>
            </a:r>
          </a:p>
          <a:p>
            <a:endParaRPr lang="en-US" dirty="0"/>
          </a:p>
          <a:p>
            <a:r>
              <a:rPr lang="en-US" dirty="0"/>
              <a:t>The first table for each model provides an overview of each study included and the statistically significant outcomes found in each. </a:t>
            </a:r>
          </a:p>
          <a:p>
            <a:endParaRPr lang="en-US" dirty="0"/>
          </a:p>
          <a:p>
            <a:r>
              <a:rPr lang="en-US" dirty="0"/>
              <a:t>So let’s say again that you are implementing ABC. When you look up this model, [ANIMATION] you’ll notice there are four studies for ABC summarized in the PFO resource.</a:t>
            </a:r>
          </a:p>
          <a:p>
            <a:endParaRPr lang="en-US" dirty="0"/>
          </a:p>
          <a:p>
            <a:r>
              <a:rPr lang="en-US" dirty="0"/>
              <a:t>Next you want to drill down to a specific study to review. Perhaps you are interested in child attachment as we noted in the summary table earlier. [ANIMATION] Look at each study that has demonstrated impacts on attachment. In this case, there is just one, Bernard et al from 2012. The next step is to look at the profile for that study.</a:t>
            </a:r>
          </a:p>
          <a:p>
            <a:endParaRPr lang="en-US" dirty="0"/>
          </a:p>
        </p:txBody>
      </p:sp>
    </p:spTree>
    <p:extLst>
      <p:ext uri="{BB962C8B-B14F-4D97-AF65-F5344CB8AC3E}">
        <p14:creationId xmlns:p14="http://schemas.microsoft.com/office/powerpoint/2010/main" val="2741192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just need to scroll down to find the profiles for each study. Here you see the profile for the study authored by Bernard and colleagues in 2012. All profiles in Module 1 pull information from </a:t>
            </a:r>
            <a:r>
              <a:rPr lang="en-US" dirty="0" err="1"/>
              <a:t>HomVEE</a:t>
            </a:r>
            <a:r>
              <a:rPr lang="en-US" dirty="0"/>
              <a:t>. They each show the program or home visiting model, research design, and target population. </a:t>
            </a:r>
          </a:p>
          <a:p>
            <a:endParaRPr lang="en-US" dirty="0"/>
          </a:p>
          <a:p>
            <a:r>
              <a:rPr lang="en-US" dirty="0"/>
              <a:t>They also have a table showing: </a:t>
            </a:r>
          </a:p>
          <a:p>
            <a:endParaRPr lang="en-US" dirty="0"/>
          </a:p>
          <a:p>
            <a:r>
              <a:rPr lang="en-US" dirty="0"/>
              <a:t>the outcome, </a:t>
            </a:r>
          </a:p>
          <a:p>
            <a:r>
              <a:rPr lang="en-US" dirty="0"/>
              <a:t>how it was measured, </a:t>
            </a:r>
          </a:p>
          <a:p>
            <a:r>
              <a:rPr lang="en-US" dirty="0"/>
              <a:t>the average score or result on that outcome for the home visiting participants, </a:t>
            </a:r>
          </a:p>
          <a:p>
            <a:r>
              <a:rPr lang="en-US" dirty="0"/>
              <a:t>the score for the comparison group, </a:t>
            </a:r>
          </a:p>
          <a:p>
            <a:r>
              <a:rPr lang="en-US" dirty="0"/>
              <a:t>difference between the groups, </a:t>
            </a:r>
          </a:p>
          <a:p>
            <a:r>
              <a:rPr lang="en-US" dirty="0"/>
              <a:t>and the effect size. </a:t>
            </a:r>
          </a:p>
          <a:p>
            <a:endParaRPr lang="en-US" dirty="0"/>
          </a:p>
          <a:p>
            <a:r>
              <a:rPr lang="en-US" dirty="0"/>
              <a:t>So for disorganized attachment, [ANIMATION] this study used the Strange Situation Procedure, and [ANIMATION] found a .25 difference in scores between the ABC children and the comparison group. </a:t>
            </a:r>
          </a:p>
          <a:p>
            <a:endParaRPr lang="en-US" dirty="0"/>
          </a:p>
          <a:p>
            <a:r>
              <a:rPr lang="en-US" dirty="0"/>
              <a:t>Lastly, [ANIMATION] you can click on the link at the bottom to find out more about this study on </a:t>
            </a:r>
            <a:r>
              <a:rPr lang="en-US" dirty="0" err="1"/>
              <a:t>HomVEE</a:t>
            </a:r>
            <a:r>
              <a:rPr lang="en-US" dirty="0"/>
              <a:t>. </a:t>
            </a:r>
          </a:p>
          <a:p>
            <a:endParaRPr lang="en-US" dirty="0"/>
          </a:p>
          <a:p>
            <a:endParaRPr lang="en-US" dirty="0"/>
          </a:p>
        </p:txBody>
      </p:sp>
    </p:spTree>
    <p:extLst>
      <p:ext uri="{BB962C8B-B14F-4D97-AF65-F5344CB8AC3E}">
        <p14:creationId xmlns:p14="http://schemas.microsoft.com/office/powerpoint/2010/main" val="178491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40000"/>
              </a:lnSpc>
              <a:spcBef>
                <a:spcPts val="1000"/>
              </a:spcBef>
              <a:spcAft>
                <a:spcPts val="1000"/>
              </a:spcAft>
            </a:pPr>
            <a:r>
              <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rPr>
              <a:t>Once you have used Module 1 to help identify an outcome for PFO, you will then want to consider how to establish a monetary value for that outcome. Some home visiting outcomes in Module 1 are easier to monetize than others. Module 2 provides information on home visiting outcomes for which previous studies have calculated a return on investment or ROI.</a:t>
            </a:r>
          </a:p>
          <a:p>
            <a:pPr marL="0" marR="0">
              <a:lnSpc>
                <a:spcPct val="140000"/>
              </a:lnSpc>
              <a:spcBef>
                <a:spcPts val="1000"/>
              </a:spcBef>
              <a:spcAft>
                <a:spcPts val="1000"/>
              </a:spcAft>
            </a:pPr>
            <a:endPar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40000"/>
              </a:lnSpc>
              <a:spcBef>
                <a:spcPts val="1000"/>
              </a:spcBef>
              <a:spcAft>
                <a:spcPts val="1000"/>
              </a:spcAft>
            </a:pPr>
            <a:r>
              <a:rPr lang="en-US" sz="1800" b="0" dirty="0">
                <a:solidFill>
                  <a:srgbClr val="444444"/>
                </a:solidFill>
                <a:effectLst/>
                <a:latin typeface="Arial" panose="020B0604020202020204" pitchFamily="34" charset="0"/>
                <a:ea typeface="Calibri" panose="020F0502020204030204" pitchFamily="34" charset="0"/>
                <a:cs typeface="Arial" panose="020B0604020202020204" pitchFamily="34" charset="0"/>
              </a:rPr>
              <a:t>Module 2 summarizes monetized outcomes, per unit cost figures, and data sources researchers used to inform the economic values. Note these are not studies that were done for PFO projects, but rather studies conducted to determine costs and savings from implementing home visiting programs, so they are very relevant to inform a PFO project.</a:t>
            </a:r>
          </a:p>
          <a:p>
            <a:pPr marL="0" marR="0">
              <a:lnSpc>
                <a:spcPct val="140000"/>
              </a:lnSpc>
              <a:spcBef>
                <a:spcPts val="1000"/>
              </a:spcBef>
              <a:spcAft>
                <a:spcPts val="1000"/>
              </a:spcAft>
            </a:pPr>
            <a:endParaRPr lang="en-US" sz="1800" b="0"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40000"/>
              </a:lnSpc>
              <a:spcBef>
                <a:spcPts val="1000"/>
              </a:spcBef>
              <a:spcAft>
                <a:spcPts val="100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rPr>
              <a:t>While this resource provides cost figures that others have used for home visiting outcomes, keep in mind that HRSA encourages awardees to use local cost data when possible. Published research can provide insight for awardees on how to use their local data to project future savings or fill the gap when local cost data are not available. </a:t>
            </a:r>
          </a:p>
          <a:p>
            <a:pPr marL="0" marR="0">
              <a:lnSpc>
                <a:spcPct val="140000"/>
              </a:lnSpc>
              <a:spcBef>
                <a:spcPts val="1000"/>
              </a:spcBef>
              <a:spcAft>
                <a:spcPts val="1000"/>
              </a:spcAft>
            </a:pPr>
            <a:endParaRPr lang="en-US" sz="1800" b="0"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085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15000"/>
              </a:lnSpc>
              <a:spcBef>
                <a:spcPts val="0"/>
              </a:spcBef>
              <a:spcAft>
                <a:spcPts val="500"/>
              </a:spcAft>
              <a:buClr>
                <a:srgbClr val="155E5D"/>
              </a:buClr>
              <a:buSzPts val="1050"/>
              <a:buFont typeface="Arial" panose="020B0604020202020204" pitchFamily="34" charset="0"/>
              <a:buNone/>
            </a:pPr>
            <a:r>
              <a:rPr lang="en-US" sz="1800" spc="-2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We used the following criteria to identify studies for Module 2.</a:t>
            </a: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endParaRPr lang="en-US" sz="1800" spc="-2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r>
              <a:rPr lang="en-US" sz="1800" spc="-2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The first is that the study had to include at least one of the models reviewed by </a:t>
            </a:r>
            <a:r>
              <a:rPr lang="en-US" sz="1800" spc="-20"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HomVEE</a:t>
            </a:r>
            <a:r>
              <a:rPr lang="en-US" sz="1800" spc="-3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or</a:t>
            </a: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the study assessed another intervention for the parent and child provided in the family’s home. As an aside, note that we included all models reviewed by </a:t>
            </a:r>
            <a:r>
              <a:rPr lang="en-US" sz="1800"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HomVEE</a:t>
            </a: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regardless of whether it received an evidence-based designation. That’s because awardees could still gain insights into how researchers monetized outcomes for these models even if the models are not yet considered to be evidence based.</a:t>
            </a: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The second criteria is that the study had to use ROI or a similar cost analysis approach.</a:t>
            </a: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500"/>
              </a:spcAft>
              <a:buClr>
                <a:srgbClr val="155E5D"/>
              </a:buClr>
              <a:buSzPts val="1050"/>
              <a:buFont typeface="Arial" panose="020B0604020202020204" pitchFamily="34" charset="0"/>
              <a:buAutoNum type="arabicPeriod"/>
            </a:pP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Lastly, the study had to describe its methodology and analysis findings.</a:t>
            </a:r>
          </a:p>
          <a:p>
            <a:endParaRPr lang="en-US" dirty="0"/>
          </a:p>
          <a:p>
            <a:r>
              <a:rPr lang="en-US" dirty="0"/>
              <a:t>This process identified 24 studies that are summarized in Module 2.</a:t>
            </a:r>
          </a:p>
        </p:txBody>
      </p:sp>
    </p:spTree>
    <p:extLst>
      <p:ext uri="{BB962C8B-B14F-4D97-AF65-F5344CB8AC3E}">
        <p14:creationId xmlns:p14="http://schemas.microsoft.com/office/powerpoint/2010/main" val="4028610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As with Module 1, Module 2 is </a:t>
            </a:r>
            <a:r>
              <a:rPr lang="en-US" sz="1200" dirty="0">
                <a:solidFill>
                  <a:srgbClr val="444444"/>
                </a:solidFill>
                <a:effectLst/>
                <a:latin typeface="Arial" panose="020B0604020202020204" pitchFamily="34" charset="0"/>
                <a:ea typeface="Calibri" panose="020F0502020204030204" pitchFamily="34" charset="0"/>
              </a:rPr>
              <a:t>organized by the eight </a:t>
            </a:r>
            <a:r>
              <a:rPr lang="en-US" sz="1200" dirty="0" err="1">
                <a:solidFill>
                  <a:srgbClr val="444444"/>
                </a:solidFill>
                <a:effectLst/>
                <a:latin typeface="Arial" panose="020B0604020202020204" pitchFamily="34" charset="0"/>
                <a:ea typeface="Calibri" panose="020F0502020204030204" pitchFamily="34" charset="0"/>
              </a:rPr>
              <a:t>HomVEE</a:t>
            </a:r>
            <a:r>
              <a:rPr lang="en-US" sz="1200" dirty="0">
                <a:solidFill>
                  <a:srgbClr val="444444"/>
                </a:solidFill>
                <a:effectLst/>
                <a:latin typeface="Arial" panose="020B0604020202020204" pitchFamily="34" charset="0"/>
                <a:ea typeface="Calibri" panose="020F0502020204030204" pitchFamily="34" charset="0"/>
              </a:rPr>
              <a:t> outcome domains</a:t>
            </a:r>
            <a:r>
              <a:rPr lang="en-US" dirty="0">
                <a:effectLst/>
              </a:rPr>
              <a:t>. As the box shows, we found home visiting cost studies assessing six of these outcome domains, bolded here. </a:t>
            </a:r>
            <a:endParaRPr lang="en-US" dirty="0"/>
          </a:p>
          <a:p>
            <a:endParaRPr lang="en-US" dirty="0"/>
          </a:p>
          <a:p>
            <a:r>
              <a:rPr lang="en-US" dirty="0"/>
              <a:t>You will likely go to the outcome domain you’ve already selected rather than reading cover to cover.</a:t>
            </a:r>
          </a:p>
          <a:p>
            <a:endParaRPr lang="en-US" dirty="0"/>
          </a:p>
          <a:p>
            <a:r>
              <a:rPr lang="en-US" dirty="0"/>
              <a:t>Within an outcome domain, you’ll see cost figures provided by home visiting model.</a:t>
            </a:r>
          </a:p>
        </p:txBody>
      </p:sp>
    </p:spTree>
    <p:extLst>
      <p:ext uri="{BB962C8B-B14F-4D97-AF65-F5344CB8AC3E}">
        <p14:creationId xmlns:p14="http://schemas.microsoft.com/office/powerpoint/2010/main" val="1482706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outcome domain follows a common format as you see in this example. </a:t>
            </a:r>
          </a:p>
          <a:p>
            <a:endParaRPr lang="en-US" dirty="0"/>
          </a:p>
          <a:p>
            <a:r>
              <a:rPr lang="en-US" dirty="0"/>
              <a:t>For maternal health, [ANIMATION] monetized outcomes fall into two categories:  Maternal depression and other maternal health. </a:t>
            </a:r>
          </a:p>
          <a:p>
            <a:endParaRPr lang="en-US" dirty="0"/>
          </a:p>
          <a:p>
            <a:r>
              <a:rPr lang="en-US" dirty="0"/>
              <a:t>[ANIMATION] Results are then summarized by each category. </a:t>
            </a:r>
          </a:p>
          <a:p>
            <a:endParaRPr lang="en-US" dirty="0"/>
          </a:p>
          <a:p>
            <a:r>
              <a:rPr lang="en-US" dirty="0"/>
              <a:t>[ANIMATION]  You’ll also see a box showing the home visiting models for which researchers have monetized maternal health outcomes. </a:t>
            </a:r>
          </a:p>
        </p:txBody>
      </p:sp>
    </p:spTree>
    <p:extLst>
      <p:ext uri="{BB962C8B-B14F-4D97-AF65-F5344CB8AC3E}">
        <p14:creationId xmlns:p14="http://schemas.microsoft.com/office/powerpoint/2010/main" val="1723315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outcome domain includes a table listing each study including:</a:t>
            </a:r>
          </a:p>
          <a:p>
            <a:r>
              <a:rPr lang="en-US" dirty="0"/>
              <a:t> </a:t>
            </a:r>
          </a:p>
          <a:p>
            <a:r>
              <a:rPr lang="en-US" dirty="0"/>
              <a:t>the home visiting model, </a:t>
            </a:r>
          </a:p>
          <a:p>
            <a:r>
              <a:rPr lang="en-US" dirty="0"/>
              <a:t>the monetized outcome, </a:t>
            </a:r>
          </a:p>
          <a:p>
            <a:r>
              <a:rPr lang="en-US" dirty="0"/>
              <a:t>the per unit cost the study used for the outcome,</a:t>
            </a:r>
          </a:p>
          <a:p>
            <a:r>
              <a:rPr lang="en-US" dirty="0"/>
              <a:t>the year of dollars, </a:t>
            </a:r>
          </a:p>
          <a:p>
            <a:r>
              <a:rPr lang="en-US" dirty="0"/>
              <a:t>and the cost data source. </a:t>
            </a:r>
          </a:p>
          <a:p>
            <a:endParaRPr lang="en-US" dirty="0"/>
          </a:p>
          <a:p>
            <a:r>
              <a:rPr lang="en-US" dirty="0"/>
              <a:t>This can help you identify a study you would like to learn more about in the study profiles.  </a:t>
            </a:r>
          </a:p>
          <a:p>
            <a:endParaRPr lang="en-US" dirty="0"/>
          </a:p>
          <a:p>
            <a:r>
              <a:rPr lang="en-US" dirty="0"/>
              <a:t>So, let’s say you are interested in decreasing health care costs related to maternal depression. [ANIMATION] There are three studies here you could take a look at to learn more about how they handled these costs. Let’s look at one of these, the Miller 2011 study, in the study profiles. </a:t>
            </a:r>
          </a:p>
          <a:p>
            <a:endParaRPr lang="en-US" dirty="0"/>
          </a:p>
          <a:p>
            <a:endParaRPr lang="en-US" dirty="0"/>
          </a:p>
        </p:txBody>
      </p:sp>
    </p:spTree>
    <p:extLst>
      <p:ext uri="{BB962C8B-B14F-4D97-AF65-F5344CB8AC3E}">
        <p14:creationId xmlns:p14="http://schemas.microsoft.com/office/powerpoint/2010/main" val="20294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0" indent="-171450">
              <a:buFont typeface="Arial" panose="020B0604020202020204" pitchFamily="34" charset="0"/>
              <a:buChar char="•"/>
            </a:pPr>
            <a:r>
              <a:rPr lang="en-US" dirty="0"/>
              <a:t>Thank you Kim. </a:t>
            </a:r>
          </a:p>
          <a:p>
            <a:pPr marL="184150" indent="-171450">
              <a:buFont typeface="Arial" panose="020B0604020202020204" pitchFamily="34" charset="0"/>
              <a:buChar char="•"/>
            </a:pPr>
            <a:r>
              <a:rPr lang="en-US" dirty="0"/>
              <a:t>We</a:t>
            </a:r>
            <a:r>
              <a:rPr lang="en-US" baseline="0" dirty="0"/>
              <a:t> will spend the majority of the time today discussing this exciting new technical assistance resource. </a:t>
            </a:r>
          </a:p>
          <a:p>
            <a:pPr marL="184150" indent="-171450">
              <a:buFont typeface="Arial" panose="020B0604020202020204" pitchFamily="34" charset="0"/>
              <a:buChar char="•"/>
            </a:pPr>
            <a:r>
              <a:rPr lang="en-US" baseline="0" dirty="0"/>
              <a:t>However I want to spend a few minutes briefly sharing some background information on Pay for Outcomes or “PFO” and the key components and requirements associated with a PFO initiative. </a:t>
            </a:r>
          </a:p>
          <a:p>
            <a:pPr marL="184150" indent="-171450">
              <a:buFont typeface="Arial" panose="020B0604020202020204" pitchFamily="34" charset="0"/>
              <a:buChar char="•"/>
            </a:pPr>
            <a:r>
              <a:rPr lang="en-US" baseline="0" dirty="0"/>
              <a:t>The rest of the webinar will focus on this new TA resource, and how it can help you in developing and meeting the requirements associated with a PFO initiative. </a:t>
            </a:r>
          </a:p>
          <a:p>
            <a:pPr marL="12700" indent="0">
              <a:buFont typeface="Arial" panose="020B0604020202020204" pitchFamily="34" charset="0"/>
              <a:buNone/>
            </a:pPr>
            <a:endParaRPr lang="en-US" dirty="0"/>
          </a:p>
          <a:p>
            <a:pPr marL="184150" indent="-171450">
              <a:buFont typeface="Arial" panose="020B0604020202020204" pitchFamily="34" charset="0"/>
              <a:buChar char="•"/>
            </a:pPr>
            <a:r>
              <a:rPr lang="en-US" dirty="0"/>
              <a:t>As you likely know, the Bipartisan Budget Act</a:t>
            </a:r>
            <a:r>
              <a:rPr lang="en-US" baseline="0" dirty="0"/>
              <a:t> of 2018 which extended the MIECHV program, also created new legislative authority </a:t>
            </a:r>
            <a:r>
              <a:rPr lang="en-US" b="0" baseline="0" dirty="0"/>
              <a:t>that allows for  MIECHV awardees to use a portion of your MIECHV formula grant for a pay for outcomes initiative. </a:t>
            </a:r>
          </a:p>
          <a:p>
            <a:pPr marL="184150" indent="-171450">
              <a:buFont typeface="Arial" panose="020B0604020202020204" pitchFamily="34" charset="0"/>
              <a:buChar char="•"/>
            </a:pPr>
            <a:r>
              <a:rPr lang="en-US" baseline="0" dirty="0"/>
              <a:t>The legislation defines a Pay for Outcomes initiative as:</a:t>
            </a:r>
          </a:p>
          <a:p>
            <a:pPr marL="641350" lvl="1" indent="-171450">
              <a:buFont typeface="Arial" panose="020B0604020202020204" pitchFamily="34" charset="0"/>
              <a:buChar char="•"/>
            </a:pPr>
            <a:r>
              <a:rPr lang="en-US" baseline="0" dirty="0"/>
              <a:t>“a performance-based grant, contract, cooperative agreement, or other agreement awarded by a public entity in which a commitment is made to pay for improved outcomes achieved as a result of the intervention that result in social benefit and direct cost savings or cost avoidance to the public sector.”</a:t>
            </a:r>
          </a:p>
          <a:p>
            <a:r>
              <a:rPr lang="en-US" sz="1200" b="0" i="0" kern="1200" dirty="0">
                <a:solidFill>
                  <a:schemeClr val="tx1"/>
                </a:solidFill>
                <a:effectLst/>
                <a:latin typeface="+mn-lt"/>
                <a:ea typeface="+mn-ea"/>
                <a:cs typeface="+mn-cs"/>
              </a:rPr>
              <a:t>To meet statutory requirements, a PFO initiative must include: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 feasibility study that describes how the proposed intervention is based on evidence of effectiveness;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 rigorous, third-party evaluation that uses experimental or quasi-experimental design, or other research methodologies, that allow for the strongest possible causal inferences to determine whether the initiative has met its proposed outcomes as a result of the intervention;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 annual, publicly available report on the progress of the initiative; and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 requirement that outcome payments can</a:t>
            </a:r>
            <a:r>
              <a:rPr lang="en-US" sz="1200" b="0" i="0" kern="1200" baseline="0" dirty="0">
                <a:solidFill>
                  <a:schemeClr val="tx1"/>
                </a:solidFill>
                <a:effectLst/>
                <a:latin typeface="+mn-lt"/>
                <a:ea typeface="+mn-ea"/>
                <a:cs typeface="+mn-cs"/>
              </a:rPr>
              <a:t> be</a:t>
            </a:r>
            <a:r>
              <a:rPr lang="en-US" sz="1200" b="0" i="0" kern="1200" dirty="0">
                <a:solidFill>
                  <a:schemeClr val="tx1"/>
                </a:solidFill>
                <a:effectLst/>
                <a:latin typeface="+mn-lt"/>
                <a:ea typeface="+mn-ea"/>
                <a:cs typeface="+mn-cs"/>
              </a:rPr>
              <a:t> made to the recipient of a grant, contract, or cooperative agreement only when agreed upon outcomes are achieved. This requirement excludes payments made to the third party conducting the evaluation.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1D22E-A8FB-42BE-B4F5-C112136268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596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of the 24 ROI studies in Module 2 has a separate write up in the study profiles. As the Miller 2011 example here shows, each study profile shows:</a:t>
            </a:r>
          </a:p>
          <a:p>
            <a:endParaRPr lang="en-US" dirty="0"/>
          </a:p>
          <a:p>
            <a:r>
              <a:rPr lang="en-US" dirty="0"/>
              <a:t>the study citation, </a:t>
            </a:r>
          </a:p>
          <a:p>
            <a:endParaRPr lang="en-US" dirty="0"/>
          </a:p>
          <a:p>
            <a:r>
              <a:rPr lang="en-US" dirty="0"/>
              <a:t>the home visiting model, </a:t>
            </a:r>
          </a:p>
          <a:p>
            <a:endParaRPr lang="en-US" dirty="0"/>
          </a:p>
          <a:p>
            <a:r>
              <a:rPr lang="en-US" dirty="0"/>
              <a:t>the research design, </a:t>
            </a:r>
          </a:p>
          <a:p>
            <a:endParaRPr lang="en-US" dirty="0"/>
          </a:p>
          <a:p>
            <a:r>
              <a:rPr lang="en-US" dirty="0"/>
              <a:t>the target population, </a:t>
            </a:r>
          </a:p>
          <a:p>
            <a:endParaRPr lang="en-US" dirty="0"/>
          </a:p>
          <a:p>
            <a:r>
              <a:rPr lang="en-US" dirty="0"/>
              <a:t>the location, </a:t>
            </a:r>
          </a:p>
          <a:p>
            <a:endParaRPr lang="en-US" dirty="0"/>
          </a:p>
          <a:p>
            <a:r>
              <a:rPr lang="en-US" dirty="0"/>
              <a:t>the cost of implementing the program, </a:t>
            </a:r>
          </a:p>
          <a:p>
            <a:endParaRPr lang="en-US" dirty="0"/>
          </a:p>
          <a:p>
            <a:r>
              <a:rPr lang="en-US" dirty="0"/>
              <a:t>return on investment results and average savings per participant if available,</a:t>
            </a:r>
          </a:p>
          <a:p>
            <a:endParaRPr lang="en-US" dirty="0"/>
          </a:p>
          <a:p>
            <a:r>
              <a:rPr lang="en-US" dirty="0"/>
              <a:t>study limitations, and </a:t>
            </a:r>
          </a:p>
          <a:p>
            <a:endParaRPr lang="en-US" dirty="0"/>
          </a:p>
          <a:p>
            <a:r>
              <a:rPr lang="en-US" dirty="0"/>
              <a:t>lastly, the year of the dollars</a:t>
            </a:r>
          </a:p>
          <a:p>
            <a:endParaRPr lang="en-US" dirty="0"/>
          </a:p>
        </p:txBody>
      </p:sp>
    </p:spTree>
    <p:extLst>
      <p:ext uri="{BB962C8B-B14F-4D97-AF65-F5344CB8AC3E}">
        <p14:creationId xmlns:p14="http://schemas.microsoft.com/office/powerpoint/2010/main" val="419011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you’ll see a table showing the outcomes monetized, per unit cost of each outcome, and the data source for the cost figures. </a:t>
            </a:r>
          </a:p>
          <a:p>
            <a:endParaRPr lang="en-US" dirty="0"/>
          </a:p>
          <a:p>
            <a:r>
              <a:rPr lang="en-US" dirty="0"/>
              <a:t>So in this case, Miller et al. [ANIMATION] used figures from </a:t>
            </a:r>
            <a:r>
              <a:rPr lang="en-US" dirty="0" err="1"/>
              <a:t>Arnow</a:t>
            </a:r>
            <a:r>
              <a:rPr lang="en-US" dirty="0"/>
              <a:t> to inform their maternal depression medical costs. You’ll see the reference for </a:t>
            </a:r>
            <a:r>
              <a:rPr lang="en-US" dirty="0" err="1"/>
              <a:t>Arnow</a:t>
            </a:r>
            <a:r>
              <a:rPr lang="en-US" dirty="0"/>
              <a:t> below. You may want to seek out the </a:t>
            </a:r>
            <a:r>
              <a:rPr lang="en-US" dirty="0" err="1"/>
              <a:t>Arnow</a:t>
            </a:r>
            <a:r>
              <a:rPr lang="en-US" dirty="0"/>
              <a:t> article to learn more. </a:t>
            </a:r>
          </a:p>
          <a:p>
            <a:endParaRPr lang="en-US" dirty="0"/>
          </a:p>
          <a:p>
            <a:endParaRPr lang="en-US" dirty="0"/>
          </a:p>
        </p:txBody>
      </p:sp>
    </p:spTree>
    <p:extLst>
      <p:ext uri="{BB962C8B-B14F-4D97-AF65-F5344CB8AC3E}">
        <p14:creationId xmlns:p14="http://schemas.microsoft.com/office/powerpoint/2010/main" val="300577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As you know</a:t>
            </a:r>
            <a:r>
              <a:rPr lang="en-US" b="0" dirty="0"/>
              <a:t>, </a:t>
            </a:r>
            <a:r>
              <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rPr>
              <a:t>HRSA has established a set of</a:t>
            </a:r>
            <a:r>
              <a:rPr lang="en-US" sz="1800" u="sng" dirty="0">
                <a:solidFill>
                  <a:srgbClr val="0D538D"/>
                </a:solidFill>
                <a:effectLst/>
                <a:latin typeface="Arial" panose="020B0604020202020204" pitchFamily="34" charset="0"/>
                <a:ea typeface="Calibri" panose="020F0502020204030204" pitchFamily="34" charset="0"/>
                <a:cs typeface="Arial" panose="020B0604020202020204" pitchFamily="34" charset="0"/>
              </a:rPr>
              <a:t> </a:t>
            </a:r>
            <a:r>
              <a:rPr lang="en-US" sz="1800" u="sng" dirty="0">
                <a:solidFill>
                  <a:srgbClr val="444444"/>
                </a:solidFill>
                <a:effectLst/>
                <a:latin typeface="Arial" panose="020B0604020202020204" pitchFamily="34" charset="0"/>
                <a:ea typeface="Calibri" panose="020F0502020204030204" pitchFamily="34" charset="0"/>
                <a:cs typeface="Arial" panose="020B0604020202020204" pitchFamily="34" charset="0"/>
                <a:hlinkClick r:id="rId3"/>
              </a:rPr>
              <a:t>performance reporting requirements</a:t>
            </a:r>
            <a:r>
              <a:rPr lang="en-US" sz="1800" u="sng" dirty="0">
                <a:solidFill>
                  <a:srgbClr val="0D538D"/>
                </a:solidFill>
                <a:effectLst/>
                <a:latin typeface="Arial" panose="020B0604020202020204" pitchFamily="34" charset="0"/>
                <a:ea typeface="Calibri" panose="020F0502020204030204" pitchFamily="34" charset="0"/>
                <a:cs typeface="Arial" panose="020B0604020202020204" pitchFamily="34" charset="0"/>
              </a:rPr>
              <a:t>,</a:t>
            </a:r>
            <a:r>
              <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rPr>
              <a:t> including performance indicators and system outcome measures awardees should use to monitor and demonstrate accountability. Some awardees may be interested in using a required MIECHV performance measure as a PFO outcome. </a:t>
            </a: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dirty="0">
                <a:solidFill>
                  <a:srgbClr val="444444"/>
                </a:solidFill>
                <a:effectLst/>
                <a:latin typeface="Arial" panose="020B0604020202020204" pitchFamily="34" charset="0"/>
                <a:ea typeface="Calibri" panose="020F0502020204030204" pitchFamily="34" charset="0"/>
                <a:cs typeface="Arial" panose="020B0604020202020204" pitchFamily="34" charset="0"/>
              </a:rPr>
              <a:t>At the end of Module 2 you’ll find a crosswalk between the 19 MIECHV performance measure constructs and the home visiting ROI studies that have monetized outcomes related to each construct. ROI studies have monetized three of the actual MIECHV indicators including preterm birth, child maltreatment, and primary caregiver education. </a:t>
            </a:r>
          </a:p>
          <a:p>
            <a:endParaRPr lang="en-US" dirty="0"/>
          </a:p>
        </p:txBody>
      </p:sp>
    </p:spTree>
    <p:extLst>
      <p:ext uri="{BB962C8B-B14F-4D97-AF65-F5344CB8AC3E}">
        <p14:creationId xmlns:p14="http://schemas.microsoft.com/office/powerpoint/2010/main" val="1859627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We’ve spent a lot of time talking about selecting an outcome for PFO and finding cost figures for that outcome. </a:t>
            </a:r>
          </a:p>
          <a:p>
            <a:endParaRPr lang="en-US" dirty="0"/>
          </a:p>
          <a:p>
            <a:r>
              <a:rPr lang="en-US" dirty="0"/>
              <a:t>But once you have that information, what do you do with it? </a:t>
            </a:r>
          </a:p>
          <a:p>
            <a:endParaRPr lang="en-US" dirty="0"/>
          </a:p>
          <a:p>
            <a:r>
              <a:rPr lang="en-US" dirty="0"/>
              <a:t>Module 2 provides guidance on how you can use this information to calculate a projected cost savings. </a:t>
            </a:r>
          </a:p>
        </p:txBody>
      </p:sp>
    </p:spTree>
    <p:extLst>
      <p:ext uri="{BB962C8B-B14F-4D97-AF65-F5344CB8AC3E}">
        <p14:creationId xmlns:p14="http://schemas.microsoft.com/office/powerpoint/2010/main" val="599025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of the outcome domains have not been monetized in many home visiting studies.  For these we considered studies that monetized similar outcomes for other research outside of home visiting. You’ll find those studies in Module 3.</a:t>
            </a:r>
          </a:p>
        </p:txBody>
      </p:sp>
    </p:spTree>
    <p:extLst>
      <p:ext uri="{BB962C8B-B14F-4D97-AF65-F5344CB8AC3E}">
        <p14:creationId xmlns:p14="http://schemas.microsoft.com/office/powerpoint/2010/main" val="209548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solidFill>
                  <a:srgbClr val="444444"/>
                </a:solidFill>
                <a:effectLst/>
                <a:latin typeface="Arial" panose="020B0604020202020204" pitchFamily="34" charset="0"/>
                <a:ea typeface="Calibri" panose="020F0502020204030204" pitchFamily="34" charset="0"/>
              </a:rPr>
              <a:t>Our team identified outcome domains that appeared to have gaps in the home visiting cost literature. We then worked with expert consultants to determine which outcomes were 1) likely to have the highest potential cost impact or most significant savings, and 2) able to be tracked over 2 years since that was the length of the MIECHV grant funding periods.  </a:t>
            </a:r>
          </a:p>
          <a:p>
            <a:endParaRPr lang="en-US" sz="1800" dirty="0">
              <a:solidFill>
                <a:srgbClr val="444444"/>
              </a:solidFill>
              <a:effectLst/>
              <a:latin typeface="Arial" panose="020B0604020202020204" pitchFamily="34" charset="0"/>
              <a:ea typeface="Calibri" panose="020F0502020204030204" pitchFamily="34" charset="0"/>
            </a:endParaRPr>
          </a:p>
          <a:p>
            <a:r>
              <a:rPr lang="en-US" sz="1800" dirty="0">
                <a:solidFill>
                  <a:srgbClr val="444444"/>
                </a:solidFill>
                <a:effectLst/>
                <a:latin typeface="Arial" panose="020B0604020202020204" pitchFamily="34" charset="0"/>
                <a:ea typeface="Calibri" panose="020F0502020204030204" pitchFamily="34" charset="0"/>
              </a:rPr>
              <a:t>Based on that review, our team conducted a literature scan to identify monetized outcomes for </a:t>
            </a:r>
          </a:p>
          <a:p>
            <a:pPr marL="342900" indent="-342900">
              <a:buAutoNum type="arabicPeriod"/>
            </a:pPr>
            <a:r>
              <a:rPr lang="en-US" sz="1800" dirty="0">
                <a:solidFill>
                  <a:srgbClr val="444444"/>
                </a:solidFill>
                <a:effectLst/>
                <a:latin typeface="Arial" panose="020B0604020202020204" pitchFamily="34" charset="0"/>
                <a:ea typeface="Calibri" panose="020F0502020204030204" pitchFamily="34" charset="0"/>
              </a:rPr>
              <a:t>Child development and school readiness which includes internalizing and externalizing behaviors, </a:t>
            </a:r>
          </a:p>
          <a:p>
            <a:pPr marL="342900" indent="-342900">
              <a:buAutoNum type="arabicPeriod"/>
            </a:pPr>
            <a:r>
              <a:rPr lang="en-US" sz="1800" dirty="0">
                <a:solidFill>
                  <a:srgbClr val="444444"/>
                </a:solidFill>
                <a:effectLst/>
                <a:latin typeface="Arial" panose="020B0604020202020204" pitchFamily="34" charset="0"/>
                <a:ea typeface="Calibri" panose="020F0502020204030204" pitchFamily="34" charset="0"/>
              </a:rPr>
              <a:t>Child health which includes child hospitalization and breastfeeding, and</a:t>
            </a:r>
          </a:p>
          <a:p>
            <a:pPr marL="342900" indent="-342900">
              <a:buAutoNum type="arabicPeriod"/>
            </a:pPr>
            <a:r>
              <a:rPr lang="en-US" sz="1800" dirty="0">
                <a:solidFill>
                  <a:srgbClr val="444444"/>
                </a:solidFill>
                <a:effectLst/>
                <a:latin typeface="Arial" panose="020B0604020202020204" pitchFamily="34" charset="0"/>
                <a:ea typeface="Calibri" panose="020F0502020204030204" pitchFamily="34" charset="0"/>
              </a:rPr>
              <a:t>Maternal health such as maternal depression, parenting stress, family functioning, and maternal anxiety</a:t>
            </a:r>
            <a:endParaRPr lang="en-US" dirty="0"/>
          </a:p>
          <a:p>
            <a:endParaRPr lang="en-US" dirty="0"/>
          </a:p>
          <a:p>
            <a:r>
              <a:rPr lang="en-US" dirty="0"/>
              <a:t>Module 3 is organized in the same way as Module 2. As with the other modules, you will likely go straight to the section based on your interests. For instance, if you are considering using outcomes related to breastfeeding for PFO, then you would go to the section on Child Health. There you would identify one or more studies of interest, and then locate those studies in the Module 3 study profiles for further review. </a:t>
            </a:r>
          </a:p>
          <a:p>
            <a:endParaRPr lang="en-US" dirty="0"/>
          </a:p>
        </p:txBody>
      </p:sp>
    </p:spTree>
    <p:extLst>
      <p:ext uri="{BB962C8B-B14F-4D97-AF65-F5344CB8AC3E}">
        <p14:creationId xmlns:p14="http://schemas.microsoft.com/office/powerpoint/2010/main" val="1960771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40000"/>
              </a:lnSpc>
              <a:spcBef>
                <a:spcPts val="1000"/>
              </a:spcBef>
              <a:spcAft>
                <a:spcPts val="1000"/>
              </a:spcAft>
            </a:pP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As we’ve discussed, a key step in determining the feasibility of a PFO approach and structuring a PFO initiative is estimating cost savings associated with achieving targeted outcomes through home visiting. Administrative and government data are common sources to inform these estimates.  </a:t>
            </a:r>
          </a:p>
          <a:p>
            <a:pPr marL="0" marR="0">
              <a:lnSpc>
                <a:spcPct val="140000"/>
              </a:lnSpc>
              <a:spcBef>
                <a:spcPts val="1000"/>
              </a:spcBef>
              <a:spcAft>
                <a:spcPts val="1000"/>
              </a:spcAft>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40000"/>
              </a:lnSpc>
              <a:spcBef>
                <a:spcPts val="1000"/>
              </a:spcBef>
              <a:spcAft>
                <a:spcPts val="1000"/>
              </a:spcAft>
            </a:pP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Administrative records include client and program-level data collected by local implementing agencies and partner organizations. </a:t>
            </a:r>
          </a:p>
          <a:p>
            <a:pPr marL="0" marR="0">
              <a:lnSpc>
                <a:spcPct val="140000"/>
              </a:lnSpc>
              <a:spcBef>
                <a:spcPts val="1000"/>
              </a:spcBef>
              <a:spcAft>
                <a:spcPts val="1000"/>
              </a:spcAft>
            </a:pPr>
            <a:endPar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40000"/>
              </a:lnSpc>
              <a:spcBef>
                <a:spcPts val="1000"/>
              </a:spcBef>
              <a:spcAft>
                <a:spcPts val="1000"/>
              </a:spcAft>
            </a:pP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In addition, government reports, surveys, or websites may also provide cost data for a region, state, or other locality. </a:t>
            </a:r>
          </a:p>
          <a:p>
            <a:pPr marL="0" marR="0">
              <a:lnSpc>
                <a:spcPct val="140000"/>
              </a:lnSpc>
              <a:spcBef>
                <a:spcPts val="1000"/>
              </a:spcBef>
              <a:spcAft>
                <a:spcPts val="1000"/>
              </a:spcAft>
            </a:pPr>
            <a:endParaRPr lang="en-US" sz="18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40000"/>
              </a:lnSpc>
              <a:spcBef>
                <a:spcPts val="1000"/>
              </a:spcBef>
              <a:spcAft>
                <a:spcPts val="1000"/>
              </a:spcAft>
            </a:pP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Module 4 summarizes </a:t>
            </a: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administrative and government data sources that ROI studies in this resource used to determine per unit costs of outcomes</a:t>
            </a: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Information is organized by the </a:t>
            </a:r>
            <a:r>
              <a:rPr lang="en-US" sz="1800" b="0"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HomVEE</a:t>
            </a: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outcome domains.</a:t>
            </a:r>
          </a:p>
          <a:p>
            <a:pPr marL="0" marR="0">
              <a:lnSpc>
                <a:spcPct val="140000"/>
              </a:lnSpc>
              <a:spcBef>
                <a:spcPts val="1000"/>
              </a:spcBef>
              <a:spcAft>
                <a:spcPts val="1000"/>
              </a:spcAft>
            </a:pPr>
            <a:endParaRPr lang="en-US" sz="1800" b="0" dirty="0">
              <a:solidFill>
                <a:srgbClr val="444444"/>
              </a:solidFill>
              <a:effectLst/>
              <a:latin typeface="Arial" panose="020B0604020202020204" pitchFamily="34" charset="0"/>
              <a:cs typeface="Times New Roman" panose="02020603050405020304" pitchFamily="18" charset="0"/>
            </a:endParaRPr>
          </a:p>
          <a:p>
            <a:pPr marL="0" marR="0" lvl="0" indent="0" defTabSz="457200" eaLnBrk="1" fontAlgn="auto" latinLnBrk="0" hangingPunct="1">
              <a:lnSpc>
                <a:spcPct val="140000"/>
              </a:lnSpc>
              <a:spcBef>
                <a:spcPts val="1000"/>
              </a:spcBef>
              <a:spcAft>
                <a:spcPts val="1000"/>
              </a:spcAft>
              <a:buClrTx/>
              <a:buSzTx/>
              <a:buFontTx/>
              <a:buNone/>
              <a:tabLst/>
              <a:defRPr/>
            </a:pPr>
            <a:r>
              <a:rPr lang="en-US" sz="1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Awardees can use Module 4 to identify sources for local cost data. Awardees </a:t>
            </a: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can use these administrative and government sources to help find similar data sources for their own location via an Internet search. </a:t>
            </a:r>
          </a:p>
          <a:p>
            <a:pPr marL="0" marR="0">
              <a:lnSpc>
                <a:spcPct val="140000"/>
              </a:lnSpc>
              <a:spcBef>
                <a:spcPts val="1000"/>
              </a:spcBef>
              <a:spcAft>
                <a:spcPts val="1000"/>
              </a:spcAft>
            </a:pPr>
            <a:endParaRPr lang="en-US" b="0" dirty="0"/>
          </a:p>
        </p:txBody>
      </p:sp>
    </p:spTree>
    <p:extLst>
      <p:ext uri="{BB962C8B-B14F-4D97-AF65-F5344CB8AC3E}">
        <p14:creationId xmlns:p14="http://schemas.microsoft.com/office/powerpoint/2010/main" val="1942914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 covers the content of this new PFO resource. You can find this resource online on the DOHVE webpage at James Bell Associates. Soon you will also be able to find it in the OPRE resource library.</a:t>
            </a:r>
          </a:p>
          <a:p>
            <a:endParaRPr lang="en-US" dirty="0"/>
          </a:p>
          <a:p>
            <a:r>
              <a:rPr lang="en-US" dirty="0"/>
              <a:t>The format on both websites will allow you to easily move among the introduction and modules. For instance, in this </a:t>
            </a:r>
            <a:r>
              <a:rPr lang="en-US" dirty="0" err="1"/>
              <a:t>snipit</a:t>
            </a:r>
            <a:r>
              <a:rPr lang="en-US" dirty="0"/>
              <a:t> of the DOHVE website, the graphics at the bottom will hyperlink you to each of the modules. </a:t>
            </a:r>
          </a:p>
          <a:p>
            <a:endParaRPr lang="en-US" dirty="0"/>
          </a:p>
          <a:p>
            <a:r>
              <a:rPr lang="en-US" dirty="0"/>
              <a:t>The recording of this webinar will be posted on the DOHVE website. And, you will also find a navigation tool to help you consider how to move through the modules. </a:t>
            </a:r>
          </a:p>
          <a:p>
            <a:endParaRPr lang="en-US" dirty="0"/>
          </a:p>
        </p:txBody>
      </p:sp>
    </p:spTree>
    <p:extLst>
      <p:ext uri="{BB962C8B-B14F-4D97-AF65-F5344CB8AC3E}">
        <p14:creationId xmlns:p14="http://schemas.microsoft.com/office/powerpoint/2010/main" val="1312904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navigation tool helps you identify where to find the information you are looking for. Look there for tables such as this one that helps identify which module to consult based on your interests.</a:t>
            </a:r>
          </a:p>
          <a:p>
            <a:endParaRPr lang="en-US" dirty="0"/>
          </a:p>
          <a:p>
            <a:endParaRPr lang="en-US" dirty="0"/>
          </a:p>
          <a:p>
            <a:endParaRPr lang="en-US" dirty="0"/>
          </a:p>
        </p:txBody>
      </p:sp>
    </p:spTree>
    <p:extLst>
      <p:ext uri="{BB962C8B-B14F-4D97-AF65-F5344CB8AC3E}">
        <p14:creationId xmlns:p14="http://schemas.microsoft.com/office/powerpoint/2010/main" val="3804039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this one which drills down where to look by home visiting model and outcome domain. </a:t>
            </a:r>
          </a:p>
          <a:p>
            <a:endParaRPr lang="en-US" dirty="0"/>
          </a:p>
          <a:p>
            <a:endParaRPr lang="en-US" dirty="0"/>
          </a:p>
          <a:p>
            <a:endParaRPr lang="en-US" dirty="0"/>
          </a:p>
        </p:txBody>
      </p:sp>
    </p:spTree>
    <p:extLst>
      <p:ext uri="{BB962C8B-B14F-4D97-AF65-F5344CB8AC3E}">
        <p14:creationId xmlns:p14="http://schemas.microsoft.com/office/powerpoint/2010/main" val="330141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0" indent="-171450">
              <a:buFont typeface="Arial" panose="020B0604020202020204" pitchFamily="34" charset="0"/>
              <a:buChar char="•"/>
            </a:pPr>
            <a:r>
              <a:rPr lang="en-US" baseline="0" dirty="0"/>
              <a:t>The legislation further includes several other key provisions related to the implementation of the PFO authority. </a:t>
            </a:r>
          </a:p>
          <a:p>
            <a:pPr marL="184150" indent="-171450">
              <a:buFont typeface="Arial" panose="020B0604020202020204" pitchFamily="34" charset="0"/>
              <a:buChar char="•"/>
            </a:pPr>
            <a:r>
              <a:rPr lang="en-US" baseline="0" dirty="0"/>
              <a:t>It placed a limit on the amount of funds that could be use for PFO outcomes payments to 25% of an awardee’s grant, that will not result in a reduction of funding for home visiting services delivered by the entity while the eligible entity develops or operates such an initiative</a:t>
            </a:r>
          </a:p>
          <a:p>
            <a:pPr marL="184150" indent="-171450">
              <a:buFont typeface="Arial" panose="020B0604020202020204" pitchFamily="34" charset="0"/>
              <a:buChar char="•"/>
            </a:pPr>
            <a:r>
              <a:rPr lang="en-US" baseline="0" dirty="0"/>
              <a:t>Statute further allows for funds for a PFO initiative to be available for up to 10 years. </a:t>
            </a:r>
            <a:endParaRPr lang="en-US" dirty="0"/>
          </a:p>
          <a:p>
            <a:pPr marL="469900" lvl="1" indent="0">
              <a:buFont typeface="Arial" panose="020B0604020202020204" pitchFamily="34" charset="0"/>
              <a:buNone/>
            </a:pPr>
            <a:endParaRPr lang="en-US" baseline="0" dirty="0"/>
          </a:p>
          <a:p>
            <a:pPr marL="12700" lv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59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40000"/>
              </a:lnSpc>
              <a:spcBef>
                <a:spcPts val="1000"/>
              </a:spcBef>
              <a:spcAft>
                <a:spcPts val="0"/>
              </a:spcAft>
              <a:buFont typeface="Symbol" panose="05050102010706020507" pitchFamily="18" charset="2"/>
              <a:buNone/>
            </a:pPr>
            <a:r>
              <a:rPr lang="en-US" dirty="0"/>
              <a:t>We realize that </a:t>
            </a: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you are in early stages of considering pay for outcomes. We also recognize this is a big resource and we encourage you to look at it at your leisure. </a:t>
            </a:r>
          </a:p>
          <a:p>
            <a:pPr marL="0" marR="0" lvl="0" indent="0">
              <a:lnSpc>
                <a:spcPct val="140000"/>
              </a:lnSpc>
              <a:spcBef>
                <a:spcPts val="1000"/>
              </a:spcBef>
              <a:spcAft>
                <a:spcPts val="0"/>
              </a:spcAft>
              <a:buFont typeface="Symbol" panose="05050102010706020507" pitchFamily="18" charset="2"/>
              <a:buNone/>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40000"/>
              </a:lnSpc>
              <a:spcBef>
                <a:spcPts val="0"/>
              </a:spcBef>
              <a:spcAft>
                <a:spcPts val="0"/>
              </a:spcAft>
              <a:buFont typeface="Symbol" panose="05050102010706020507" pitchFamily="18" charset="2"/>
              <a:buNone/>
            </a:pP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At this point, does anyone have questions about this new resource or how to use it? If you have questions about HRSA guidance on implementing PFO, we can share those with HRSA. And of course, you can follow up with your project officer with questions.</a:t>
            </a:r>
          </a:p>
          <a:p>
            <a:pPr marL="0" marR="0" lvl="0" indent="0">
              <a:lnSpc>
                <a:spcPct val="140000"/>
              </a:lnSpc>
              <a:spcBef>
                <a:spcPts val="0"/>
              </a:spcBef>
              <a:spcAft>
                <a:spcPts val="0"/>
              </a:spcAft>
              <a:buFont typeface="Symbol" panose="05050102010706020507" pitchFamily="18" charset="2"/>
              <a:buNone/>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40000"/>
              </a:lnSpc>
              <a:spcBef>
                <a:spcPts val="0"/>
              </a:spcBef>
              <a:spcAft>
                <a:spcPts val="0"/>
              </a:spcAft>
              <a:buFont typeface="Symbol" panose="05050102010706020507" pitchFamily="18" charset="2"/>
              <a:buNone/>
            </a:pPr>
            <a:r>
              <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For now, we can answer questions about this resource or how to use it. Feel free to unmute your line or to type a question in chat.</a:t>
            </a:r>
          </a:p>
          <a:p>
            <a:pPr marL="0" marR="0" lvl="0" indent="0">
              <a:lnSpc>
                <a:spcPct val="140000"/>
              </a:lnSpc>
              <a:spcBef>
                <a:spcPts val="0"/>
              </a:spcBef>
              <a:spcAft>
                <a:spcPts val="0"/>
              </a:spcAft>
              <a:buFont typeface="Symbol" panose="05050102010706020507" pitchFamily="18" charset="2"/>
              <a:buNone/>
            </a:pPr>
            <a:endParaRPr lang="en-US" sz="18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698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Please remember to bring any questions about PFO or this new resource to your HRSA project officer.</a:t>
            </a:r>
          </a:p>
          <a:p>
            <a:endParaRPr lang="en-US" sz="1200" i="0" kern="1200" dirty="0">
              <a:solidFill>
                <a:schemeClr val="tx1"/>
              </a:solidFill>
              <a:effectLst/>
              <a:latin typeface="+mn-lt"/>
              <a:ea typeface="+mn-ea"/>
              <a:cs typeface="+mn-cs"/>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i="0" kern="1200" dirty="0">
                <a:solidFill>
                  <a:schemeClr val="tx1"/>
                </a:solidFill>
                <a:effectLst/>
                <a:latin typeface="+mn-lt"/>
                <a:ea typeface="+mn-ea"/>
                <a:cs typeface="+mn-cs"/>
              </a:rPr>
              <a:t>Thank you for joining us today.</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HRSA is on four social media platforms. We encourage you to follow along and share our content on Twitter, Facebook, LinkedIn and Instagram to stay up-to-date on the latest HRSA news.  Our account/handle on each platform is @</a:t>
            </a:r>
            <a:r>
              <a:rPr lang="en-US" sz="1200" i="1" kern="1200" dirty="0" err="1">
                <a:solidFill>
                  <a:schemeClr val="tx1"/>
                </a:solidFill>
                <a:effectLst/>
                <a:latin typeface="+mn-lt"/>
                <a:ea typeface="+mn-ea"/>
                <a:cs typeface="+mn-cs"/>
              </a:rPr>
              <a:t>HRSAgov</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Additionally, we also encourage you to sign up for HRSA’s e-News, a biweekly email of comprehensive HRSA news, and to sign up for HRSA press releases.  You can also  visit our website </a:t>
            </a:r>
            <a:r>
              <a:rPr lang="en-US" sz="1200" i="1" u="sng" kern="1200" dirty="0">
                <a:solidFill>
                  <a:schemeClr val="tx1"/>
                </a:solidFill>
                <a:effectLst/>
                <a:latin typeface="+mn-lt"/>
                <a:ea typeface="+mn-ea"/>
                <a:cs typeface="+mn-cs"/>
                <a:hlinkClick r:id="rId3"/>
              </a:rPr>
              <a:t>www.HRSA.gov</a:t>
            </a:r>
            <a:r>
              <a:rPr lang="en-US" sz="1200" i="1" kern="1200" dirty="0">
                <a:solidFill>
                  <a:schemeClr val="tx1"/>
                </a:solidFill>
                <a:effectLst/>
                <a:latin typeface="+mn-lt"/>
                <a:ea typeface="+mn-ea"/>
                <a:cs typeface="+mn-cs"/>
              </a:rPr>
              <a:t> for more detailed information about all of our programs.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41</a:t>
            </a:fld>
            <a:endParaRPr lang="en-US" dirty="0"/>
          </a:p>
        </p:txBody>
      </p:sp>
    </p:spTree>
    <p:extLst>
      <p:ext uri="{BB962C8B-B14F-4D97-AF65-F5344CB8AC3E}">
        <p14:creationId xmlns:p14="http://schemas.microsoft.com/office/powerpoint/2010/main" val="144819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 are a number</a:t>
            </a:r>
            <a:r>
              <a:rPr lang="en-US" sz="1200" baseline="0" dirty="0"/>
              <a:t> of potential benefits associated with implementation of a PFO initiative. </a:t>
            </a:r>
            <a:r>
              <a:rPr lang="en-US" dirty="0"/>
              <a:t>For example, implementation of</a:t>
            </a:r>
            <a:r>
              <a:rPr lang="en-US" baseline="0" dirty="0"/>
              <a:t> a </a:t>
            </a:r>
            <a:r>
              <a:rPr lang="en-US" dirty="0"/>
              <a:t>Pay for Outcomes initiative may:</a:t>
            </a:r>
          </a:p>
          <a:p>
            <a:pPr marL="628650" lvl="1" indent="-171450">
              <a:buFont typeface="Arial" panose="020B0604020202020204" pitchFamily="34" charset="0"/>
              <a:buChar char="•"/>
            </a:pPr>
            <a:r>
              <a:rPr lang="en-US" dirty="0"/>
              <a:t>Improve service delivery and performance, </a:t>
            </a:r>
          </a:p>
          <a:p>
            <a:pPr marL="628650" lvl="1" indent="-171450">
              <a:buFont typeface="Arial" panose="020B0604020202020204" pitchFamily="34" charset="0"/>
              <a:buChar char="•"/>
            </a:pPr>
            <a:r>
              <a:rPr lang="en-US" dirty="0"/>
              <a:t>Strategically target and invest in new</a:t>
            </a:r>
            <a:r>
              <a:rPr lang="en-US" baseline="0" dirty="0"/>
              <a:t> or underserved populations,</a:t>
            </a:r>
            <a:endParaRPr lang="en-US" dirty="0"/>
          </a:p>
          <a:p>
            <a:pPr marL="628650" lvl="1" indent="-171450">
              <a:buFont typeface="Arial" panose="020B0604020202020204" pitchFamily="34" charset="0"/>
              <a:buChar char="•"/>
            </a:pPr>
            <a:r>
              <a:rPr lang="en-US" dirty="0"/>
              <a:t>Leverage additional funding sources into the delivery of home visiting services,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Improve data capacity, </a:t>
            </a:r>
            <a:r>
              <a:rPr lang="en-US" sz="1200" dirty="0"/>
              <a:t>particularly regarding program performance and achievement of outcomes,</a:t>
            </a:r>
            <a:r>
              <a:rPr lang="en-US" sz="1200" baseline="0" dirty="0"/>
              <a:t> </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Strengthen stakeholder engagement</a:t>
            </a:r>
            <a:r>
              <a:rPr lang="en-US" baseline="0" dirty="0"/>
              <a:t> </a:t>
            </a:r>
            <a:r>
              <a:rPr lang="en-US" sz="1200" dirty="0"/>
              <a:t>with families, communities, service providers, other government entities, evaluators, intermediary organizations, and experts with data capacity,</a:t>
            </a:r>
            <a:r>
              <a:rPr lang="en-US" sz="1200" baseline="0" dirty="0"/>
              <a:t> </a:t>
            </a:r>
            <a:r>
              <a:rPr lang="en-US" sz="1200" dirty="0"/>
              <a:t>and </a:t>
            </a:r>
            <a:endParaRPr lang="en-US" dirty="0"/>
          </a:p>
          <a:p>
            <a:pPr marL="628650" lvl="1" indent="-171450">
              <a:buFont typeface="Arial" panose="020B0604020202020204" pitchFamily="34" charset="0"/>
              <a:buChar char="•"/>
            </a:pPr>
            <a:r>
              <a:rPr lang="en-US" dirty="0"/>
              <a:t>Improve government processes and procurement by emphasizing improved performance management, data capacity and evaluation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43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600" b="0" baseline="0" dirty="0"/>
              <a:t>If a MIECHV awardee chooses to use a portion of your MIECHV formula funds to implement a PFO initiative, this slide outlines at a high level the process you will follow. </a:t>
            </a:r>
          </a:p>
          <a:p>
            <a:pPr marL="285750" lvl="0" indent="-285750">
              <a:buFont typeface="Arial" panose="020B0604020202020204" pitchFamily="34" charset="0"/>
              <a:buChar char="•"/>
            </a:pPr>
            <a:r>
              <a:rPr lang="en-US" sz="1600" b="0" baseline="0" dirty="0"/>
              <a:t>To support awardees implementing a PFO initiative if they CHOOOSE to, HRSA has developed a draft Pay for Outcomes Supplemental Information Request, which was published this past July through a 60-day Federal Register Notice. </a:t>
            </a:r>
          </a:p>
          <a:p>
            <a:pPr marL="285750" lvl="0" indent="-285750">
              <a:buFont typeface="Arial" panose="020B0604020202020204" pitchFamily="34" charset="0"/>
              <a:buChar char="•"/>
            </a:pPr>
            <a:r>
              <a:rPr lang="en-US" sz="1600" b="0" baseline="0" dirty="0"/>
              <a:t>The PFO SIR is the mechanism by which HRSA is providing guidance to MIECHV awardees for how to meet the statutory requirements associated with implementing a PFO initiative. </a:t>
            </a:r>
          </a:p>
          <a:p>
            <a:pPr marL="285750" lvl="0" indent="-285750">
              <a:buFont typeface="Arial" panose="020B0604020202020204" pitchFamily="34" charset="0"/>
              <a:buChar char="•"/>
            </a:pPr>
            <a:endParaRPr lang="en-US" sz="1600" b="0" baseline="0" dirty="0"/>
          </a:p>
          <a:p>
            <a:pPr marL="285750" lvl="0" indent="-285750">
              <a:buFont typeface="Arial" panose="020B0604020202020204" pitchFamily="34" charset="0"/>
              <a:buChar char="•"/>
            </a:pPr>
            <a:r>
              <a:rPr lang="en-US" sz="1600" b="0" baseline="0" dirty="0"/>
              <a:t>If a MIECHV awardee is interested in pursing implementation of a PFO initiative, the first step is to complete a PFO feasibility study. </a:t>
            </a:r>
            <a:r>
              <a:rPr lang="en-US" sz="3200" dirty="0">
                <a:effectLst/>
                <a:latin typeface="Arial" panose="020B0604020202020204" pitchFamily="34" charset="0"/>
                <a:ea typeface="Arial" panose="020B0604020202020204" pitchFamily="34" charset="0"/>
                <a:cs typeface="Arial" panose="020B0604020202020204" pitchFamily="34" charset="0"/>
                <a:sym typeface="Helvetica Neue"/>
              </a:rPr>
              <a:t>The PFO feasibility study assesses the likelihood of a PFO initiative’s success, and provides critical information for deciding whether to launch a PFO initiative. </a:t>
            </a:r>
            <a:endParaRPr lang="en-US" sz="3600" b="0" baseline="0" dirty="0"/>
          </a:p>
          <a:p>
            <a:pPr marL="285750" lvl="0" indent="-285750">
              <a:buFont typeface="Arial" panose="020B0604020202020204" pitchFamily="34" charset="0"/>
              <a:buChar char="•"/>
            </a:pPr>
            <a:r>
              <a:rPr lang="en-US" sz="1600" b="0" dirty="0"/>
              <a:t>The next</a:t>
            </a:r>
            <a:r>
              <a:rPr lang="en-US" sz="1600" b="0" baseline="0" dirty="0"/>
              <a:t> step is to a</a:t>
            </a:r>
            <a:r>
              <a:rPr lang="en-US" sz="1600" b="0" dirty="0"/>
              <a:t>pply for MIECHV funds for PFO Initiative</a:t>
            </a:r>
          </a:p>
          <a:p>
            <a:pPr marL="742950" lvl="1" indent="-285750">
              <a:buFont typeface="Arial" panose="020B0604020202020204" pitchFamily="34" charset="0"/>
              <a:buChar char="•"/>
            </a:pPr>
            <a:r>
              <a:rPr lang="en-US" sz="1400" dirty="0"/>
              <a:t>Once you have completed a PFO feasibility study, you can choose to apply to use MIECHV formula funds for outcomes or success payments</a:t>
            </a:r>
            <a:r>
              <a:rPr lang="en-US" sz="1400" baseline="0" dirty="0"/>
              <a:t> as part of a </a:t>
            </a:r>
            <a:r>
              <a:rPr lang="en-US" sz="1400" dirty="0"/>
              <a:t>PFO initiative, beginning in the FY 2021 MIECHV Formula Funding Application. </a:t>
            </a:r>
          </a:p>
          <a:p>
            <a:pPr marL="285750" lvl="0" indent="-285750">
              <a:buFont typeface="Arial" panose="020B0604020202020204" pitchFamily="34" charset="0"/>
              <a:buChar char="•"/>
            </a:pPr>
            <a:r>
              <a:rPr lang="en-US" sz="1600" b="0" u="none" dirty="0"/>
              <a:t>The</a:t>
            </a:r>
            <a:r>
              <a:rPr lang="en-US" sz="1600" b="0" u="none" baseline="0" dirty="0"/>
              <a:t> next step outlined here is to s</a:t>
            </a:r>
            <a:r>
              <a:rPr lang="en-US" sz="1600" b="0" u="none" dirty="0"/>
              <a:t>ubmit PFO SIR Response</a:t>
            </a:r>
          </a:p>
          <a:p>
            <a:pPr marL="742950" marR="0" lvl="1" indent="-28575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400" dirty="0"/>
              <a:t>If you’re</a:t>
            </a:r>
            <a:r>
              <a:rPr lang="en-US" sz="1400" baseline="0" dirty="0"/>
              <a:t> applying for MIECHV funds for PFO outcome payments, you must also </a:t>
            </a:r>
            <a:r>
              <a:rPr lang="en-US" sz="1400" dirty="0"/>
              <a:t>submit a response to the PFO SIR. This written</a:t>
            </a:r>
            <a:r>
              <a:rPr lang="en-US" sz="1400" baseline="0" dirty="0"/>
              <a:t> response is due</a:t>
            </a:r>
            <a:r>
              <a:rPr lang="en-US" sz="1400" dirty="0"/>
              <a:t> 120 days after the start of the project period during which the PFO initiative is funded, and includes important detailed information about your proposed PFO initiative,</a:t>
            </a:r>
            <a:r>
              <a:rPr lang="en-US" sz="1400" baseline="0" dirty="0"/>
              <a:t> and how you will meet statutory requirements associated with the PFO initiative</a:t>
            </a:r>
            <a:r>
              <a:rPr lang="en-US" sz="1400" dirty="0"/>
              <a:t>.</a:t>
            </a:r>
          </a:p>
          <a:p>
            <a:pPr marL="285750" lvl="0" indent="-285750">
              <a:buFont typeface="Arial" panose="020B0604020202020204" pitchFamily="34" charset="0"/>
              <a:buChar char="•"/>
            </a:pPr>
            <a:r>
              <a:rPr lang="en-US" sz="1600" b="0" dirty="0"/>
              <a:t>PFO Initiative Implementation</a:t>
            </a:r>
          </a:p>
          <a:p>
            <a:pPr marL="742950" lvl="1" indent="-285750">
              <a:buFont typeface="Arial" panose="020B0604020202020204" pitchFamily="34" charset="0"/>
              <a:buChar char="•"/>
            </a:pPr>
            <a:r>
              <a:rPr lang="en-US" sz="1600" dirty="0"/>
              <a:t>Once the SIR Response is reviewed and approved</a:t>
            </a:r>
            <a:r>
              <a:rPr lang="en-US" sz="1600" baseline="0" dirty="0"/>
              <a:t> by HRSA, </a:t>
            </a:r>
            <a:r>
              <a:rPr lang="en-US" sz="1600" dirty="0"/>
              <a:t>PFO initiatives must be completed no later than 10 years from the date the funds are made available. </a:t>
            </a:r>
          </a:p>
          <a:p>
            <a:pPr marL="285750" lvl="0" indent="-285750">
              <a:buFont typeface="Arial" panose="020B0604020202020204" pitchFamily="34" charset="0"/>
              <a:buChar char="•"/>
            </a:pPr>
            <a:r>
              <a:rPr lang="en-US" sz="1600" b="0" dirty="0"/>
              <a:t>Finally,</a:t>
            </a:r>
            <a:r>
              <a:rPr lang="en-US" sz="1600" b="0" baseline="0" dirty="0"/>
              <a:t> awardees implementing a PFO initiative are required to produce an annual, publicly available progress report on the PFO initiative. </a:t>
            </a:r>
            <a:endParaRPr lang="en-US" sz="1600" b="0" dirty="0"/>
          </a:p>
          <a:p>
            <a:pPr lvl="0"/>
            <a:endParaRPr lang="en-US" sz="1600" b="1" dirty="0"/>
          </a:p>
          <a:p>
            <a:pPr lvl="0"/>
            <a:endParaRPr lang="en-US" sz="1600" b="1" dirty="0"/>
          </a:p>
          <a:p>
            <a:pPr lvl="1"/>
            <a:endParaRPr lang="en-US" dirty="0"/>
          </a:p>
          <a:p>
            <a:pPr lvl="0"/>
            <a:endParaRPr lang="en-US" sz="1600" b="1" dirty="0"/>
          </a:p>
          <a:p>
            <a:pPr lvl="1"/>
            <a:endParaRPr lang="en-US" sz="1400" dirty="0"/>
          </a:p>
          <a:p>
            <a:endParaRPr lang="en-US" dirty="0"/>
          </a:p>
        </p:txBody>
      </p:sp>
      <p:sp>
        <p:nvSpPr>
          <p:cNvPr id="4" name="Slide Number Placeholder 3"/>
          <p:cNvSpPr>
            <a:spLocks noGrp="1"/>
          </p:cNvSpPr>
          <p:nvPr>
            <p:ph type="sldNum" sz="quarter" idx="5"/>
          </p:nvPr>
        </p:nvSpPr>
        <p:spPr/>
        <p:txBody>
          <a:bodyPr/>
          <a:lstStyle/>
          <a:p>
            <a:pPr marL="0" marR="0" lvl="0" indent="0" algn="l" defTabSz="825500" rtl="0" eaLnBrk="1" fontAlgn="auto" latinLnBrk="0" hangingPunct="0">
              <a:lnSpc>
                <a:spcPct val="140000"/>
              </a:lnSpc>
              <a:spcBef>
                <a:spcPts val="0"/>
              </a:spcBef>
              <a:spcAft>
                <a:spcPts val="0"/>
              </a:spcAft>
              <a:buClrTx/>
              <a:buSzTx/>
              <a:buFontTx/>
              <a:buNone/>
              <a:tabLst/>
              <a:defRPr/>
            </a:pPr>
            <a:fld id="{CAA11B83-7453-4C63-9F24-B8D95A5E7065}" type="slidenum">
              <a:rPr kumimoji="0" lang="en-US" sz="2000" b="0" i="0" u="none" strike="noStrike" kern="0" cap="none" spc="0" normalizeH="0" baseline="0" noProof="0" smtClean="0">
                <a:ln>
                  <a:noFill/>
                </a:ln>
                <a:solidFill>
                  <a:srgbClr val="444444"/>
                </a:solidFill>
                <a:effectLst/>
                <a:uLnTx/>
                <a:uFillTx/>
                <a:latin typeface="Verdana"/>
                <a:ea typeface="Verdana"/>
                <a:sym typeface="Verdana"/>
              </a:rPr>
              <a:pPr marL="0" marR="0" lvl="0" indent="0" algn="l" defTabSz="825500" rtl="0" eaLnBrk="1" fontAlgn="auto" latinLnBrk="0" hangingPunct="0">
                <a:lnSpc>
                  <a:spcPct val="140000"/>
                </a:lnSpc>
                <a:spcBef>
                  <a:spcPts val="0"/>
                </a:spcBef>
                <a:spcAft>
                  <a:spcPts val="0"/>
                </a:spcAft>
                <a:buClrTx/>
                <a:buSzTx/>
                <a:buFontTx/>
                <a:buNone/>
                <a:tabLst/>
                <a:defRPr/>
              </a:pPr>
              <a:t>6</a:t>
            </a:fld>
            <a:endParaRPr kumimoji="0" lang="en-US" sz="2000" b="0" i="0" u="none" strike="noStrike" kern="0" cap="none" spc="0" normalizeH="0" baseline="0" noProof="0" dirty="0">
              <a:ln>
                <a:noFill/>
              </a:ln>
              <a:solidFill>
                <a:srgbClr val="444444"/>
              </a:solidFill>
              <a:effectLst/>
              <a:uLnTx/>
              <a:uFillTx/>
              <a:latin typeface="Verdana"/>
              <a:ea typeface="Verdana"/>
              <a:sym typeface="Verdana"/>
            </a:endParaRPr>
          </a:p>
        </p:txBody>
      </p:sp>
    </p:spTree>
    <p:extLst>
      <p:ext uri="{BB962C8B-B14F-4D97-AF65-F5344CB8AC3E}">
        <p14:creationId xmlns:p14="http://schemas.microsoft.com/office/powerpoint/2010/main" val="345475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I mentioned, this summer a </a:t>
            </a:r>
            <a:r>
              <a:rPr lang="en-US" sz="1200" kern="1200" dirty="0">
                <a:solidFill>
                  <a:schemeClr val="tx1"/>
                </a:solidFill>
                <a:effectLst/>
                <a:latin typeface="+mn-lt"/>
                <a:ea typeface="+mn-ea"/>
                <a:cs typeface="+mn-cs"/>
              </a:rPr>
              <a:t>60-Day Federal Register Notice (FRN) solicited public comment on a draft of the SIR, and that public comment period ended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September</a:t>
            </a:r>
            <a:r>
              <a:rPr lang="en-US" sz="1200" kern="1200" baseline="0" dirty="0">
                <a:solidFill>
                  <a:schemeClr val="tx1"/>
                </a:solidFill>
                <a:effectLst/>
                <a:latin typeface="+mn-lt"/>
                <a:ea typeface="+mn-ea"/>
                <a:cs typeface="+mn-cs"/>
              </a:rPr>
              <a:t> 8</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30-Day FRN seeking comment on a revised version of the SIR is forthcoming, and a final version of the SIR will be available in 2021.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final version of the SIR will not be available until December 2020 at the earliest.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again, MIECHV awardees have the option to apply to use MIECHV Formula Funds for PFO beginning with the FY 2021 MIECHV Formula NOFO.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75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your time.</a:t>
            </a:r>
          </a:p>
          <a:p>
            <a:pPr marL="171450" indent="-171450">
              <a:buFont typeface="Arial" panose="020B0604020202020204" pitchFamily="34" charset="0"/>
              <a:buChar char="•"/>
            </a:pPr>
            <a:r>
              <a:rPr lang="en-US" baseline="0" dirty="0"/>
              <a:t>If you have questions, feel free to contact me at the information shared on this slide, or reach out to your HRSA Project Officer. </a:t>
            </a:r>
          </a:p>
          <a:p>
            <a:pPr marL="171450" indent="-171450">
              <a:buFont typeface="Arial" panose="020B0604020202020204" pitchFamily="34" charset="0"/>
              <a:buChar char="•"/>
            </a:pPr>
            <a:r>
              <a:rPr lang="en-US" baseline="0" dirty="0"/>
              <a:t>I will pass it back to Kim for the remainder of the presentation.</a:t>
            </a:r>
          </a:p>
          <a:p>
            <a:pPr marL="171450" indent="-171450">
              <a:buFont typeface="Arial" panose="020B0604020202020204" pitchFamily="34" charset="0"/>
              <a:buChar char="•"/>
            </a:pPr>
            <a:r>
              <a:rPr lang="en-US" baseline="0" dirty="0"/>
              <a:t>Thank you.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04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b="0" i="0" dirty="0">
                <a:effectLst/>
                <a:latin typeface="Arial" panose="020B0604020202020204" pitchFamily="34" charset="0"/>
                <a:ea typeface="Arial" panose="020B0604020202020204" pitchFamily="34" charset="0"/>
                <a:cs typeface="Arial" panose="020B0604020202020204" pitchFamily="34" charset="0"/>
                <a:sym typeface="Helvetica Neue"/>
              </a:rPr>
              <a:t>Thanks Ann.</a:t>
            </a:r>
          </a:p>
          <a:p>
            <a:pPr marL="0" marR="0" lvl="0" indent="0" defTabSz="457200" eaLnBrk="1" fontAlgn="auto" latinLnBrk="0" hangingPunct="1">
              <a:lnSpc>
                <a:spcPct val="117999"/>
              </a:lnSpc>
              <a:spcBef>
                <a:spcPts val="0"/>
              </a:spcBef>
              <a:spcAft>
                <a:spcPts val="0"/>
              </a:spcAft>
              <a:buClrTx/>
              <a:buSzTx/>
              <a:buFontTx/>
              <a:buNone/>
              <a:tabLst/>
              <a:defRPr/>
            </a:pPr>
            <a:endParaRPr lang="en-US" sz="1200" b="0" i="0" dirty="0">
              <a:effectLst/>
              <a:latin typeface="Arial" panose="020B0604020202020204" pitchFamily="34" charset="0"/>
              <a:ea typeface="Arial" panose="020B0604020202020204" pitchFamily="34" charset="0"/>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b="0" i="0" dirty="0">
                <a:effectLst/>
                <a:latin typeface="Arial" panose="020B0604020202020204" pitchFamily="34" charset="0"/>
                <a:ea typeface="Arial" panose="020B0604020202020204" pitchFamily="34" charset="0"/>
                <a:cs typeface="Arial" panose="020B0604020202020204" pitchFamily="34" charset="0"/>
                <a:sym typeface="Helvetica Neue"/>
              </a:rPr>
              <a:t>Developing this resource has been a huge collaborative effort of OPRE, HRSA, DOHVE, and James Bell Associates. </a:t>
            </a:r>
          </a:p>
          <a:p>
            <a:pPr marL="0" marR="0" lvl="0" indent="0" defTabSz="457200" eaLnBrk="1" fontAlgn="auto" latinLnBrk="0" hangingPunct="1">
              <a:lnSpc>
                <a:spcPct val="117999"/>
              </a:lnSpc>
              <a:spcBef>
                <a:spcPts val="0"/>
              </a:spcBef>
              <a:spcAft>
                <a:spcPts val="0"/>
              </a:spcAft>
              <a:buClrTx/>
              <a:buSzTx/>
              <a:buFontTx/>
              <a:buNone/>
              <a:tabLst/>
              <a:defRPr/>
            </a:pPr>
            <a:endParaRPr lang="en-US" sz="1200" b="0" i="0" dirty="0">
              <a:effectLst/>
              <a:latin typeface="Arial" panose="020B0604020202020204" pitchFamily="34" charset="0"/>
              <a:cs typeface="Arial" panose="020B0604020202020204" pitchFamily="34" charset="0"/>
              <a:sym typeface="Helvetica Neue"/>
            </a:endParaRPr>
          </a:p>
          <a:p>
            <a:pPr marL="0" marR="0" indent="0" algn="l" defTabSz="825500" rtl="0" fontAlgn="auto" latinLnBrk="0" hangingPunct="0">
              <a:lnSpc>
                <a:spcPct val="140000"/>
              </a:lnSpc>
              <a:spcBef>
                <a:spcPts val="0"/>
              </a:spcBef>
              <a:spcAft>
                <a:spcPts val="0"/>
              </a:spcAft>
              <a:buClrTx/>
              <a:buSzTx/>
              <a:buFontTx/>
              <a:buNone/>
              <a:tabLst/>
            </a:pPr>
            <a:r>
              <a:rPr kumimoji="0" lang="en-US" sz="1200" b="0" i="0" u="none" strike="noStrike" cap="none" spc="0" normalizeH="0" baseline="0" dirty="0">
                <a:ln>
                  <a:noFill/>
                </a:ln>
                <a:solidFill>
                  <a:srgbClr val="444444"/>
                </a:solidFill>
                <a:effectLst/>
                <a:uFillTx/>
                <a:latin typeface="Arial" panose="020B0604020202020204" pitchFamily="34" charset="0"/>
                <a:ea typeface="Verdana"/>
                <a:cs typeface="Arial" panose="020B0604020202020204" pitchFamily="34" charset="0"/>
                <a:sym typeface="Helvetica Neue"/>
              </a:rPr>
              <a:t>We’d also like to thank Janis Dubno of the Sorenson Impact Center at the University of Utah for her contributions. Janis is a true PFO expert.</a:t>
            </a:r>
            <a:endParaRPr kumimoji="0" lang="en-US" sz="1200" b="1" i="0" u="none" strike="noStrike" cap="none" spc="0" normalizeH="0" baseline="0" dirty="0">
              <a:ln>
                <a:noFill/>
              </a:ln>
              <a:solidFill>
                <a:srgbClr val="444444"/>
              </a:solidFill>
              <a:effectLst/>
              <a:uFillTx/>
              <a:latin typeface="Verdana"/>
              <a:ea typeface="Verdana"/>
              <a:cs typeface="Verdana"/>
              <a:sym typeface="Verdana"/>
            </a:endParaRPr>
          </a:p>
        </p:txBody>
      </p:sp>
    </p:spTree>
    <p:extLst>
      <p:ext uri="{BB962C8B-B14F-4D97-AF65-F5344CB8AC3E}">
        <p14:creationId xmlns:p14="http://schemas.microsoft.com/office/powerpoint/2010/main" val="330796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
    <p:bg>
      <p:bgPr>
        <a:solidFill>
          <a:srgbClr val="355170"/>
        </a:solidFill>
        <a:effectLst/>
      </p:bgPr>
    </p:bg>
    <p:spTree>
      <p:nvGrpSpPr>
        <p:cNvPr id="1" name=""/>
        <p:cNvGrpSpPr/>
        <p:nvPr/>
      </p:nvGrpSpPr>
      <p:grpSpPr>
        <a:xfrm>
          <a:off x="0" y="0"/>
          <a:ext cx="0" cy="0"/>
          <a:chOff x="0" y="0"/>
          <a:chExt cx="0" cy="0"/>
        </a:xfrm>
      </p:grpSpPr>
      <p:sp>
        <p:nvSpPr>
          <p:cNvPr id="39" name="Shape 39"/>
          <p:cNvSpPr/>
          <p:nvPr/>
        </p:nvSpPr>
        <p:spPr>
          <a:xfrm>
            <a:off x="1559321" y="1540951"/>
            <a:ext cx="1524001" cy="25401"/>
          </a:xfrm>
          <a:prstGeom prst="rect">
            <a:avLst/>
          </a:prstGeom>
          <a:solidFill>
            <a:srgbClr val="D6CF2A"/>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40" name="Shape 40"/>
          <p:cNvSpPr>
            <a:spLocks noGrp="1"/>
          </p:cNvSpPr>
          <p:nvPr>
            <p:ph type="pic" sz="quarter" idx="13"/>
          </p:nvPr>
        </p:nvSpPr>
        <p:spPr>
          <a:xfrm>
            <a:off x="20995239" y="10278551"/>
            <a:ext cx="2695180" cy="2424580"/>
          </a:xfrm>
          <a:prstGeom prst="rect">
            <a:avLst/>
          </a:prstGeom>
        </p:spPr>
        <p:txBody>
          <a:bodyPr lIns="91439" tIns="45719" rIns="91439" bIns="45719">
            <a:noAutofit/>
          </a:bodyPr>
          <a:lstStyle/>
          <a:p>
            <a:endParaRPr/>
          </a:p>
        </p:txBody>
      </p:sp>
      <p:sp>
        <p:nvSpPr>
          <p:cNvPr id="41" name="Shape 41"/>
          <p:cNvSpPr>
            <a:spLocks noGrp="1"/>
          </p:cNvSpPr>
          <p:nvPr>
            <p:ph type="body" sz="quarter" idx="14"/>
          </p:nvPr>
        </p:nvSpPr>
        <p:spPr>
          <a:xfrm>
            <a:off x="12158061" y="6686877"/>
            <a:ext cx="8226368" cy="1239955"/>
          </a:xfrm>
          <a:prstGeom prst="rect">
            <a:avLst/>
          </a:prstGeom>
        </p:spPr>
        <p:txBody>
          <a:bodyPr wrap="square">
            <a:spAutoFit/>
          </a:bodyPr>
          <a:lstStyle/>
          <a:p>
            <a:pPr>
              <a:defRPr>
                <a:latin typeface="Arial"/>
                <a:ea typeface="Arial"/>
                <a:cs typeface="Arial"/>
                <a:sym typeface="Arial"/>
              </a:defRPr>
            </a:pPr>
            <a:r>
              <a:t>Elliot Graham, Ph.D.</a:t>
            </a:r>
          </a:p>
          <a:p>
            <a:pPr>
              <a:defRPr>
                <a:latin typeface="Arial"/>
                <a:ea typeface="Arial"/>
                <a:cs typeface="Arial"/>
                <a:sym typeface="Arial"/>
              </a:defRPr>
            </a:pPr>
            <a:r>
              <a:t>Kathy </a:t>
            </a:r>
            <a:r>
              <a:rPr err="1"/>
              <a:t>Kopiec</a:t>
            </a:r>
            <a:r>
              <a:t>, M.S.W.</a:t>
            </a:r>
          </a:p>
        </p:txBody>
      </p:sp>
      <p:sp>
        <p:nvSpPr>
          <p:cNvPr id="42" name="Shape 42"/>
          <p:cNvSpPr>
            <a:spLocks noGrp="1"/>
          </p:cNvSpPr>
          <p:nvPr>
            <p:ph type="body" sz="quarter" idx="15"/>
          </p:nvPr>
        </p:nvSpPr>
        <p:spPr>
          <a:xfrm>
            <a:off x="1559321" y="6686877"/>
            <a:ext cx="7493521" cy="3173466"/>
          </a:xfrm>
          <a:prstGeom prst="rect">
            <a:avLst/>
          </a:prstGeom>
        </p:spPr>
        <p:txBody>
          <a:bodyPr/>
          <a:lstStyle>
            <a:lvl1pPr>
              <a:defRPr>
                <a:latin typeface="Arial"/>
                <a:ea typeface="Arial"/>
                <a:cs typeface="Arial"/>
                <a:sym typeface="Arial"/>
              </a:defRPr>
            </a:lvl1pPr>
          </a:lstStyle>
          <a:p>
            <a:r>
              <a:t>Nevada Title IV-E Waiver Demonstration Site Visit Nov 17-18, 2018</a:t>
            </a:r>
          </a:p>
        </p:txBody>
      </p:sp>
      <p:sp>
        <p:nvSpPr>
          <p:cNvPr id="43" name="Shape 43"/>
          <p:cNvSpPr>
            <a:spLocks noGrp="1"/>
          </p:cNvSpPr>
          <p:nvPr>
            <p:ph type="title"/>
          </p:nvPr>
        </p:nvSpPr>
        <p:spPr>
          <a:xfrm>
            <a:off x="1524000" y="1778000"/>
            <a:ext cx="21876053" cy="4210639"/>
          </a:xfrm>
          <a:prstGeom prst="rect">
            <a:avLst/>
          </a:prstGeom>
        </p:spPr>
        <p:txBody>
          <a:bodyPr/>
          <a:lstStyle/>
          <a:p>
            <a:r>
              <a:t>Title Text</a:t>
            </a:r>
          </a:p>
        </p:txBody>
      </p:sp>
      <p:sp>
        <p:nvSpPr>
          <p:cNvPr id="44" name="Shape 44"/>
          <p:cNvSpPr>
            <a:spLocks noGrp="1"/>
          </p:cNvSpPr>
          <p:nvPr>
            <p:ph type="body" sz="quarter" idx="16"/>
          </p:nvPr>
        </p:nvSpPr>
        <p:spPr>
          <a:xfrm>
            <a:off x="1524000" y="12231058"/>
            <a:ext cx="7493521" cy="568899"/>
          </a:xfrm>
          <a:prstGeom prst="rect">
            <a:avLst/>
          </a:prstGeom>
        </p:spPr>
        <p:txBody>
          <a:bodyPr/>
          <a:lstStyle>
            <a:lvl1pPr>
              <a:defRPr>
                <a:latin typeface="Arial"/>
                <a:ea typeface="Arial"/>
                <a:cs typeface="Arial"/>
                <a:sym typeface="Arial"/>
              </a:defRPr>
            </a:lvl1pPr>
          </a:lstStyle>
          <a:p>
            <a:r>
              <a:t>www.jbassoc.com</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1676400" y="2895600"/>
            <a:ext cx="21031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1682496" y="12033504"/>
            <a:ext cx="19056096" cy="1097280"/>
          </a:xfrm>
        </p:spPr>
        <p:txBody>
          <a:bodyPr>
            <a:normAutofit/>
          </a:bodyPr>
          <a:lstStyle>
            <a:lvl1pPr marL="0" indent="0">
              <a:spcBef>
                <a:spcPts val="0"/>
              </a:spcBef>
              <a:buNone/>
              <a:defRPr sz="2800"/>
            </a:lvl1pPr>
          </a:lstStyle>
          <a:p>
            <a:pPr lvl="0"/>
            <a:endParaRPr lang="en-US" dirty="0"/>
          </a:p>
        </p:txBody>
      </p:sp>
      <p:sp>
        <p:nvSpPr>
          <p:cNvPr id="6" name="Slide Number Placeholder 5"/>
          <p:cNvSpPr>
            <a:spLocks noGrp="1"/>
          </p:cNvSpPr>
          <p:nvPr>
            <p:ph type="sldNum" sz="quarter" idx="12"/>
          </p:nvPr>
        </p:nvSpPr>
        <p:spPr>
          <a:xfrm>
            <a:off x="18544032" y="12984480"/>
            <a:ext cx="5486400" cy="762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08603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1676400" y="2231136"/>
            <a:ext cx="21031200" cy="137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1676400" y="3657600"/>
            <a:ext cx="21031200" cy="7940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1682496" y="12033504"/>
            <a:ext cx="19056096" cy="1097280"/>
          </a:xfrm>
        </p:spPr>
        <p:txBody>
          <a:bodyPr>
            <a:normAutofit/>
          </a:bodyPr>
          <a:lstStyle>
            <a:lvl1pPr marL="0" indent="0">
              <a:spcBef>
                <a:spcPts val="0"/>
              </a:spcBef>
              <a:buNone/>
              <a:defRPr sz="2800"/>
            </a:lvl1pPr>
          </a:lstStyle>
          <a:p>
            <a:pPr lvl="0"/>
            <a:endParaRPr lang="en-US" dirty="0"/>
          </a:p>
        </p:txBody>
      </p:sp>
      <p:sp>
        <p:nvSpPr>
          <p:cNvPr id="6" name="Slide Number Placeholder 6"/>
          <p:cNvSpPr>
            <a:spLocks noGrp="1"/>
          </p:cNvSpPr>
          <p:nvPr>
            <p:ph type="sldNum" sz="quarter" idx="12"/>
          </p:nvPr>
        </p:nvSpPr>
        <p:spPr>
          <a:xfrm>
            <a:off x="18544032" y="12984480"/>
            <a:ext cx="5486400" cy="762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8370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2344400" y="2889504"/>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8541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2344400" y="2889504"/>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1682496" y="12033504"/>
            <a:ext cx="19056096" cy="1097280"/>
          </a:xfrm>
        </p:spPr>
        <p:txBody>
          <a:bodyPr>
            <a:noAutofit/>
          </a:bodyPr>
          <a:lstStyle>
            <a:lvl1pPr marL="0" indent="0">
              <a:spcBef>
                <a:spcPts val="0"/>
              </a:spcBef>
              <a:buNone/>
              <a:defRPr sz="2800"/>
            </a:lvl1pPr>
            <a:lvl2pPr marL="914400" indent="0">
              <a:spcBef>
                <a:spcPts val="0"/>
              </a:spcBef>
              <a:buNone/>
              <a:defRPr sz="2800"/>
            </a:lvl2pPr>
            <a:lvl3pPr marL="1828800" indent="0">
              <a:spcBef>
                <a:spcPts val="0"/>
              </a:spcBef>
              <a:buNone/>
              <a:defRPr sz="2800"/>
            </a:lvl3pPr>
            <a:lvl4pPr marL="2743200" indent="0">
              <a:spcBef>
                <a:spcPts val="0"/>
              </a:spcBef>
              <a:buNone/>
              <a:defRPr sz="2800"/>
            </a:lvl4pPr>
            <a:lvl5pPr marL="3657600" indent="0">
              <a:spcBef>
                <a:spcPts val="0"/>
              </a:spcBef>
              <a:buNone/>
              <a:defRPr sz="28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4340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21031200" cy="65105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676400" y="9400032"/>
            <a:ext cx="21031200" cy="24505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374101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10363200" cy="8705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12344400" y="2889504"/>
            <a:ext cx="10369296" cy="1097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12344400" y="4267200"/>
            <a:ext cx="10363200" cy="73249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16140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10363200" cy="8705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12344400" y="2889504"/>
            <a:ext cx="10369296" cy="1097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12344400" y="4267200"/>
            <a:ext cx="10363200" cy="73249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4"/>
          </p:nvPr>
        </p:nvSpPr>
        <p:spPr>
          <a:xfrm>
            <a:off x="1676400" y="12033504"/>
            <a:ext cx="19056096" cy="1097280"/>
          </a:xfrm>
        </p:spPr>
        <p:txBody>
          <a:bodyPr>
            <a:normAutofit/>
          </a:bodyPr>
          <a:lstStyle>
            <a:lvl1pPr marL="0" indent="0">
              <a:spcBef>
                <a:spcPts val="0"/>
              </a:spcBef>
              <a:buNone/>
              <a:defRPr sz="28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296379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453896" y="2505074"/>
            <a:ext cx="91440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a"/>
          <p:cNvSpPr>
            <a:spLocks noGrp="1"/>
          </p:cNvSpPr>
          <p:nvPr>
            <p:ph sz="quarter" idx="17"/>
          </p:nvPr>
        </p:nvSpPr>
        <p:spPr>
          <a:xfrm>
            <a:off x="1682496" y="3790953"/>
            <a:ext cx="8686800" cy="8705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13411200" y="2524856"/>
            <a:ext cx="9144000" cy="91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a"/>
          <p:cNvSpPr>
            <a:spLocks noGrp="1"/>
          </p:cNvSpPr>
          <p:nvPr>
            <p:ph sz="half" idx="2"/>
          </p:nvPr>
        </p:nvSpPr>
        <p:spPr>
          <a:xfrm>
            <a:off x="15233904" y="3791713"/>
            <a:ext cx="7321296" cy="79029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b.1" descr="&quot; &quot;"/>
          <p:cNvSpPr>
            <a:spLocks noGrp="1"/>
          </p:cNvSpPr>
          <p:nvPr>
            <p:ph type="pic" sz="quarter" idx="14"/>
          </p:nvPr>
        </p:nvSpPr>
        <p:spPr>
          <a:xfrm>
            <a:off x="13411200" y="4315968"/>
            <a:ext cx="1371600" cy="1371600"/>
          </a:xfrm>
        </p:spPr>
        <p:txBody>
          <a:bodyPr/>
          <a:lstStyle/>
          <a:p>
            <a:endParaRPr lang="en-US" dirty="0"/>
          </a:p>
        </p:txBody>
      </p:sp>
      <p:sp>
        <p:nvSpPr>
          <p:cNvPr id="11" name="Picture Placeholder 4b.2" descr="&quot; &quot;"/>
          <p:cNvSpPr>
            <a:spLocks noGrp="1"/>
          </p:cNvSpPr>
          <p:nvPr>
            <p:ph type="pic" sz="quarter" idx="15"/>
          </p:nvPr>
        </p:nvSpPr>
        <p:spPr>
          <a:xfrm>
            <a:off x="13411200" y="6729984"/>
            <a:ext cx="1371600" cy="1371600"/>
          </a:xfrm>
        </p:spPr>
        <p:txBody>
          <a:bodyPr/>
          <a:lstStyle/>
          <a:p>
            <a:endParaRPr lang="en-US" dirty="0"/>
          </a:p>
        </p:txBody>
      </p:sp>
      <p:sp>
        <p:nvSpPr>
          <p:cNvPr id="12" name="Picture Placeholder 4b.3" descr="&quot; &quot;"/>
          <p:cNvSpPr>
            <a:spLocks noGrp="1"/>
          </p:cNvSpPr>
          <p:nvPr>
            <p:ph type="pic" sz="quarter" idx="16"/>
          </p:nvPr>
        </p:nvSpPr>
        <p:spPr>
          <a:xfrm>
            <a:off x="13440510" y="9144000"/>
            <a:ext cx="1371600" cy="1371600"/>
          </a:xfrm>
        </p:spPr>
        <p:txBody>
          <a:bodyPr/>
          <a:lstStyle/>
          <a:p>
            <a:endParaRPr lang="en-US" dirty="0"/>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73688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889504"/>
            <a:ext cx="10363200" cy="5492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2344400" y="2889504"/>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1682496" y="8701496"/>
            <a:ext cx="10369296" cy="42793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392323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76400" y="2359152"/>
            <a:ext cx="210312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457200" y="6236211"/>
            <a:ext cx="23408640" cy="5193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7918704" y="10424160"/>
            <a:ext cx="9290304" cy="2029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27157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With Logos">
    <p:bg>
      <p:bgPr>
        <a:solidFill>
          <a:srgbClr val="FFFFFF"/>
        </a:solidFill>
        <a:effectLst/>
      </p:bgPr>
    </p:bg>
    <p:spTree>
      <p:nvGrpSpPr>
        <p:cNvPr id="1" name=""/>
        <p:cNvGrpSpPr/>
        <p:nvPr/>
      </p:nvGrpSpPr>
      <p:grpSpPr>
        <a:xfrm>
          <a:off x="0" y="0"/>
          <a:ext cx="0" cy="0"/>
          <a:chOff x="0" y="0"/>
          <a:chExt cx="0" cy="0"/>
        </a:xfrm>
      </p:grpSpPr>
      <p:sp>
        <p:nvSpPr>
          <p:cNvPr id="52" name="Shape 52"/>
          <p:cNvSpPr/>
          <p:nvPr/>
        </p:nvSpPr>
        <p:spPr>
          <a:xfrm>
            <a:off x="-27349" y="-1188"/>
            <a:ext cx="24438698" cy="9324390"/>
          </a:xfrm>
          <a:prstGeom prst="rect">
            <a:avLst/>
          </a:prstGeom>
          <a:gradFill>
            <a:gsLst>
              <a:gs pos="0">
                <a:srgbClr val="F0F0F0"/>
              </a:gs>
              <a:gs pos="100000">
                <a:srgbClr val="E1E1E1"/>
              </a:gs>
            </a:gsLst>
            <a:lin ang="2700000"/>
          </a:gra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53" name="Shape 53"/>
          <p:cNvSpPr/>
          <p:nvPr/>
        </p:nvSpPr>
        <p:spPr>
          <a:xfrm>
            <a:off x="1559321" y="1540951"/>
            <a:ext cx="1524001" cy="25401"/>
          </a:xfrm>
          <a:prstGeom prst="rect">
            <a:avLst/>
          </a:prstGeom>
          <a:solidFill>
            <a:srgbClr val="B7B002"/>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54" name="Shape 54"/>
          <p:cNvSpPr>
            <a:spLocks noGrp="1"/>
          </p:cNvSpPr>
          <p:nvPr>
            <p:ph type="body" sz="quarter" idx="13"/>
          </p:nvPr>
        </p:nvSpPr>
        <p:spPr>
          <a:xfrm>
            <a:off x="12158061" y="6686877"/>
            <a:ext cx="6352963" cy="1315360"/>
          </a:xfrm>
          <a:prstGeom prst="rect">
            <a:avLst/>
          </a:prstGeom>
        </p:spPr>
        <p:txBody>
          <a:bodyPr wrap="square">
            <a:spAutoFit/>
          </a:bodyPr>
          <a:lstStyle/>
          <a:p>
            <a:pPr>
              <a:lnSpc>
                <a:spcPct val="150000"/>
              </a:lnSpc>
              <a:defRPr>
                <a:solidFill>
                  <a:srgbClr val="444444"/>
                </a:solidFill>
                <a:latin typeface="Arial"/>
                <a:ea typeface="Arial"/>
                <a:cs typeface="Arial"/>
                <a:sym typeface="Arial"/>
              </a:defRPr>
            </a:pPr>
            <a:r>
              <a:t>Elliot Graham, Ph.D.</a:t>
            </a:r>
          </a:p>
          <a:p>
            <a:pPr>
              <a:lnSpc>
                <a:spcPct val="150000"/>
              </a:lnSpc>
              <a:defRPr>
                <a:solidFill>
                  <a:srgbClr val="444444"/>
                </a:solidFill>
                <a:latin typeface="Arial"/>
                <a:ea typeface="Arial"/>
                <a:cs typeface="Arial"/>
                <a:sym typeface="Arial"/>
              </a:defRPr>
            </a:pPr>
            <a:r>
              <a:t>Kathy </a:t>
            </a:r>
            <a:r>
              <a:rPr err="1"/>
              <a:t>Kopiec</a:t>
            </a:r>
            <a:r>
              <a:t>, M.S.W.</a:t>
            </a:r>
          </a:p>
        </p:txBody>
      </p:sp>
      <p:sp>
        <p:nvSpPr>
          <p:cNvPr id="55" name="Shape 55"/>
          <p:cNvSpPr>
            <a:spLocks noGrp="1"/>
          </p:cNvSpPr>
          <p:nvPr>
            <p:ph type="body" sz="quarter" idx="14"/>
          </p:nvPr>
        </p:nvSpPr>
        <p:spPr>
          <a:xfrm>
            <a:off x="1559321" y="6686877"/>
            <a:ext cx="7493521" cy="3173466"/>
          </a:xfrm>
          <a:prstGeom prst="rect">
            <a:avLst/>
          </a:prstGeom>
        </p:spPr>
        <p:txBody>
          <a:bodyPr/>
          <a:lstStyle>
            <a:lvl1pPr>
              <a:lnSpc>
                <a:spcPct val="150000"/>
              </a:lnSpc>
              <a:defRPr>
                <a:solidFill>
                  <a:srgbClr val="444444"/>
                </a:solidFill>
                <a:latin typeface="Arial"/>
                <a:ea typeface="Arial"/>
                <a:cs typeface="Arial"/>
                <a:sym typeface="Arial"/>
              </a:defRPr>
            </a:lvl1pPr>
          </a:lstStyle>
          <a:p>
            <a:r>
              <a:t>Nevada Title IV-E Waiver Demonstration Site Visit Nov 17-18, 2018</a:t>
            </a:r>
          </a:p>
        </p:txBody>
      </p:sp>
      <p:sp>
        <p:nvSpPr>
          <p:cNvPr id="56" name="Shape 56"/>
          <p:cNvSpPr>
            <a:spLocks noGrp="1"/>
          </p:cNvSpPr>
          <p:nvPr>
            <p:ph type="title"/>
          </p:nvPr>
        </p:nvSpPr>
        <p:spPr>
          <a:xfrm>
            <a:off x="1524000" y="1778000"/>
            <a:ext cx="21876053" cy="4298047"/>
          </a:xfrm>
          <a:prstGeom prst="rect">
            <a:avLst/>
          </a:prstGeom>
        </p:spPr>
        <p:txBody>
          <a:bodyPr/>
          <a:lstStyle>
            <a:lvl1pPr>
              <a:defRPr>
                <a:solidFill>
                  <a:srgbClr val="155E5D"/>
                </a:solidFill>
              </a:defRPr>
            </a:lvl1pPr>
          </a:lstStyle>
          <a:p>
            <a:r>
              <a:t>Title Text</a:t>
            </a:r>
          </a:p>
        </p:txBody>
      </p:sp>
      <p:sp>
        <p:nvSpPr>
          <p:cNvPr id="57" name="Shape 57"/>
          <p:cNvSpPr>
            <a:spLocks noGrp="1"/>
          </p:cNvSpPr>
          <p:nvPr>
            <p:ph type="pic" sz="quarter" idx="15"/>
          </p:nvPr>
        </p:nvSpPr>
        <p:spPr>
          <a:xfrm>
            <a:off x="973732" y="10278551"/>
            <a:ext cx="2695180" cy="2424580"/>
          </a:xfrm>
          <a:prstGeom prst="rect">
            <a:avLst/>
          </a:prstGeom>
        </p:spPr>
        <p:txBody>
          <a:bodyPr lIns="91439" tIns="45719" rIns="91439" bIns="45719">
            <a:noAutofit/>
          </a:bodyPr>
          <a:lstStyle/>
          <a:p>
            <a:endParaRPr/>
          </a:p>
        </p:txBody>
      </p:sp>
      <p:sp>
        <p:nvSpPr>
          <p:cNvPr id="58" name="Shape 58"/>
          <p:cNvSpPr>
            <a:spLocks noGrp="1"/>
          </p:cNvSpPr>
          <p:nvPr>
            <p:ph type="pic" sz="quarter" idx="16"/>
          </p:nvPr>
        </p:nvSpPr>
        <p:spPr>
          <a:xfrm>
            <a:off x="4875313" y="10476869"/>
            <a:ext cx="4475311" cy="2027876"/>
          </a:xfrm>
          <a:prstGeom prst="rect">
            <a:avLst/>
          </a:prstGeom>
        </p:spPr>
        <p:txBody>
          <a:bodyPr lIns="91439" tIns="45719" rIns="91439" bIns="45719">
            <a:noAutofit/>
          </a:bodyPr>
          <a:lstStyle/>
          <a:p>
            <a:endParaRPr/>
          </a:p>
        </p:txBody>
      </p:sp>
      <p:sp>
        <p:nvSpPr>
          <p:cNvPr id="59" name="Shape 59"/>
          <p:cNvSpPr>
            <a:spLocks noGrp="1"/>
          </p:cNvSpPr>
          <p:nvPr>
            <p:ph type="pic" sz="quarter" idx="17"/>
          </p:nvPr>
        </p:nvSpPr>
        <p:spPr>
          <a:xfrm>
            <a:off x="10468126" y="9585806"/>
            <a:ext cx="3810001" cy="3810001"/>
          </a:xfrm>
          <a:prstGeom prst="rect">
            <a:avLst/>
          </a:prstGeom>
        </p:spPr>
        <p:txBody>
          <a:bodyPr lIns="91439" tIns="45719" rIns="91439" bIns="45719">
            <a:noAutofit/>
          </a:bodyPr>
          <a:lstStyle/>
          <a:p>
            <a:endParaRPr/>
          </a:p>
        </p:txBody>
      </p:sp>
      <p:sp>
        <p:nvSpPr>
          <p:cNvPr id="60" name="Shape 60"/>
          <p:cNvSpPr>
            <a:spLocks noGrp="1"/>
          </p:cNvSpPr>
          <p:nvPr>
            <p:ph type="pic" sz="quarter" idx="18"/>
          </p:nvPr>
        </p:nvSpPr>
        <p:spPr>
          <a:xfrm>
            <a:off x="15122520" y="10138552"/>
            <a:ext cx="4976294" cy="2704508"/>
          </a:xfrm>
          <a:prstGeom prst="rect">
            <a:avLst/>
          </a:prstGeom>
        </p:spPr>
        <p:txBody>
          <a:bodyPr lIns="91439" tIns="45719" rIns="91439" bIns="45719">
            <a:noAutofit/>
          </a:bodyPr>
          <a:lstStyle/>
          <a:p>
            <a:endParaRPr/>
          </a:p>
        </p:txBody>
      </p:sp>
      <p:sp>
        <p:nvSpPr>
          <p:cNvPr id="61" name="Shape 61"/>
          <p:cNvSpPr>
            <a:spLocks noGrp="1"/>
          </p:cNvSpPr>
          <p:nvPr>
            <p:ph type="pic" sz="quarter" idx="19"/>
          </p:nvPr>
        </p:nvSpPr>
        <p:spPr>
          <a:xfrm>
            <a:off x="20773941" y="10229486"/>
            <a:ext cx="2522641" cy="2522641"/>
          </a:xfrm>
          <a:prstGeom prst="rect">
            <a:avLst/>
          </a:prstGeom>
        </p:spPr>
        <p:txBody>
          <a:bodyPr lIns="91439" tIns="45719" rIns="91439" bIns="45719">
            <a:noAutofit/>
          </a:bodyPr>
          <a:lstStyle/>
          <a:p>
            <a:endParaRPr/>
          </a:p>
        </p:txBody>
      </p:sp>
      <p:sp>
        <p:nvSpPr>
          <p:cNvPr id="62" name="Shape 62"/>
          <p:cNvSpPr>
            <a:spLocks noGrp="1"/>
          </p:cNvSpPr>
          <p:nvPr>
            <p:ph type="body" sz="quarter" idx="20"/>
          </p:nvPr>
        </p:nvSpPr>
        <p:spPr>
          <a:xfrm>
            <a:off x="19492946" y="6573550"/>
            <a:ext cx="7493521" cy="568900"/>
          </a:xfrm>
          <a:prstGeom prst="rect">
            <a:avLst/>
          </a:prstGeom>
        </p:spPr>
        <p:txBody>
          <a:bodyPr/>
          <a:lstStyle>
            <a:lvl1pPr>
              <a:lnSpc>
                <a:spcPct val="150000"/>
              </a:lnSpc>
              <a:defRPr>
                <a:solidFill>
                  <a:srgbClr val="444444"/>
                </a:solidFill>
                <a:latin typeface="Arial"/>
                <a:ea typeface="Arial"/>
                <a:cs typeface="Arial"/>
                <a:sym typeface="Arial"/>
              </a:defRPr>
            </a:lvl1pPr>
          </a:lstStyle>
          <a:p>
            <a:r>
              <a:t>www.jbassoc.com</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65632" y="2889504"/>
            <a:ext cx="7059168"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662416" y="2889504"/>
            <a:ext cx="7059168"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16459200" y="2889504"/>
            <a:ext cx="7059168" cy="8321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4"/>
          </p:nvPr>
        </p:nvSpPr>
        <p:spPr>
          <a:xfrm>
            <a:off x="1676400" y="12033504"/>
            <a:ext cx="19056096" cy="1097280"/>
          </a:xfrm>
        </p:spPr>
        <p:txBody>
          <a:bodyPr>
            <a:normAutofit/>
          </a:bodyPr>
          <a:lstStyle>
            <a:lvl1pPr marL="0" indent="0">
              <a:spcBef>
                <a:spcPts val="0"/>
              </a:spcBef>
              <a:buNone/>
              <a:defRPr sz="28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757217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36576" y="2889504"/>
            <a:ext cx="3931920"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half" idx="15"/>
          </p:nvPr>
        </p:nvSpPr>
        <p:spPr>
          <a:xfrm>
            <a:off x="4114800" y="2889504"/>
            <a:ext cx="3931920"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8193024" y="2889504"/>
            <a:ext cx="3931920"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half" idx="16"/>
          </p:nvPr>
        </p:nvSpPr>
        <p:spPr>
          <a:xfrm>
            <a:off x="12271248" y="2889504"/>
            <a:ext cx="3931920"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3"/>
          </p:nvPr>
        </p:nvSpPr>
        <p:spPr>
          <a:xfrm>
            <a:off x="16349472" y="2889504"/>
            <a:ext cx="3931920" cy="8321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17"/>
          </p:nvPr>
        </p:nvSpPr>
        <p:spPr>
          <a:xfrm>
            <a:off x="20427696" y="2889504"/>
            <a:ext cx="3931920" cy="8321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4"/>
          </p:nvPr>
        </p:nvSpPr>
        <p:spPr>
          <a:xfrm>
            <a:off x="1676400" y="12033504"/>
            <a:ext cx="19056096" cy="1097280"/>
          </a:xfrm>
        </p:spPr>
        <p:txBody>
          <a:bodyPr>
            <a:normAutofit/>
          </a:bodyPr>
          <a:lstStyle>
            <a:lvl1pPr marL="0" indent="0">
              <a:spcBef>
                <a:spcPts val="0"/>
              </a:spcBef>
              <a:buNone/>
              <a:defRPr sz="2800"/>
            </a:lvl1pPr>
          </a:lstStyle>
          <a:p>
            <a:pPr lvl="0"/>
            <a:endParaRPr lang="en-US" dirty="0"/>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070760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1682496" y="2133600"/>
            <a:ext cx="21031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65632" y="3048000"/>
            <a:ext cx="7059168"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8662416" y="3048000"/>
            <a:ext cx="7059168" cy="8321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3"/>
          </p:nvPr>
        </p:nvSpPr>
        <p:spPr>
          <a:xfrm>
            <a:off x="16459200" y="3048000"/>
            <a:ext cx="7059168" cy="8321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4"/>
          </p:nvPr>
        </p:nvSpPr>
        <p:spPr>
          <a:xfrm>
            <a:off x="1676400" y="12033504"/>
            <a:ext cx="19056096" cy="1097280"/>
          </a:xfrm>
        </p:spPr>
        <p:txBody>
          <a:bodyPr>
            <a:normAutofit/>
          </a:bodyPr>
          <a:lstStyle>
            <a:lvl1pPr marL="0" indent="0">
              <a:spcBef>
                <a:spcPts val="0"/>
              </a:spcBef>
              <a:buNone/>
              <a:defRPr sz="2800"/>
            </a:lvl1pPr>
          </a:lstStyle>
          <a:p>
            <a:pPr lvl="0"/>
            <a:endParaRPr lang="en-US" dirty="0"/>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932494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82496" y="2743200"/>
            <a:ext cx="15215616" cy="8887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7593056" y="2743200"/>
            <a:ext cx="6053328" cy="8887968"/>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1682496" y="12033504"/>
            <a:ext cx="19056096" cy="1097280"/>
          </a:xfrm>
        </p:spPr>
        <p:txBody>
          <a:bodyPr>
            <a:noAutofit/>
          </a:bodyPr>
          <a:lstStyle>
            <a:lvl1pPr marL="0" indent="0">
              <a:spcBef>
                <a:spcPts val="0"/>
              </a:spcBef>
              <a:buNone/>
              <a:defRPr sz="2800"/>
            </a:lvl1pPr>
            <a:lvl2pPr marL="914400" indent="0">
              <a:buNone/>
              <a:defRPr sz="2800"/>
            </a:lvl2pPr>
            <a:lvl3pPr marL="1828800" indent="0">
              <a:buNone/>
              <a:defRPr sz="2800"/>
            </a:lvl3pPr>
            <a:lvl4pPr marL="2743200" indent="0">
              <a:buNone/>
              <a:defRPr sz="2800"/>
            </a:lvl4pPr>
            <a:lvl5pPr marL="3657600" indent="0">
              <a:buNone/>
              <a:defRPr sz="28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825847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1676400" y="2267712"/>
            <a:ext cx="2066544" cy="2066544"/>
          </a:xfrm>
        </p:spPr>
        <p:txBody>
          <a:bodyPr/>
          <a:lstStyle/>
          <a:p>
            <a:endParaRPr lang="en-US"/>
          </a:p>
        </p:txBody>
      </p:sp>
      <p:sp>
        <p:nvSpPr>
          <p:cNvPr id="6" name="Content Placeholder 3"/>
          <p:cNvSpPr>
            <a:spLocks noGrp="1"/>
          </p:cNvSpPr>
          <p:nvPr>
            <p:ph sz="quarter" idx="13"/>
          </p:nvPr>
        </p:nvSpPr>
        <p:spPr>
          <a:xfrm>
            <a:off x="3962400" y="2231136"/>
            <a:ext cx="18751296" cy="21396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1676400" y="4669536"/>
            <a:ext cx="8784336" cy="7827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10753344" y="4669538"/>
            <a:ext cx="13624560" cy="6074120"/>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10753731" y="11042364"/>
            <a:ext cx="9972674" cy="1454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7830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3304032" y="2615184"/>
            <a:ext cx="9802368" cy="6254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14868144" y="2688336"/>
            <a:ext cx="8686800" cy="8613648"/>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1682496" y="8973312"/>
            <a:ext cx="13002768" cy="1847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1682496" y="11430000"/>
            <a:ext cx="19056096" cy="1280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715410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1682496" y="2596896"/>
            <a:ext cx="11411712" cy="21396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1682496" y="4876800"/>
            <a:ext cx="11411712"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6"/>
          </p:nvPr>
        </p:nvSpPr>
        <p:spPr>
          <a:xfrm>
            <a:off x="1676401" y="10210805"/>
            <a:ext cx="11417302" cy="908050"/>
          </a:xfrm>
        </p:spPr>
        <p:txBody>
          <a:bodyPr>
            <a:noAutofit/>
          </a:bodyPr>
          <a:lstStyle>
            <a:lvl1pPr marL="0" indent="0">
              <a:spcBef>
                <a:spcPts val="0"/>
              </a:spcBef>
              <a:buNone/>
              <a:defRPr sz="2800"/>
            </a:lvl1pPr>
            <a:lvl2pPr marL="914400" indent="0">
              <a:buNone/>
              <a:defRPr sz="2800"/>
            </a:lvl2pPr>
            <a:lvl3pPr marL="1828800" indent="0">
              <a:buNone/>
              <a:defRPr sz="2800"/>
            </a:lvl3pPr>
            <a:lvl4pPr marL="2743200" indent="0">
              <a:buNone/>
              <a:defRPr sz="2800"/>
            </a:lvl4pPr>
            <a:lvl5pPr marL="3657600" indent="0">
              <a:buNone/>
              <a:defRPr sz="2800"/>
            </a:lvl5pPr>
          </a:lstStyle>
          <a:p>
            <a:pPr lvl="0"/>
            <a:endParaRPr lang="en-US" dirty="0"/>
          </a:p>
        </p:txBody>
      </p:sp>
      <p:sp>
        <p:nvSpPr>
          <p:cNvPr id="4" name="Content Placeholder 5"/>
          <p:cNvSpPr>
            <a:spLocks noGrp="1"/>
          </p:cNvSpPr>
          <p:nvPr>
            <p:ph sz="half" idx="2"/>
          </p:nvPr>
        </p:nvSpPr>
        <p:spPr>
          <a:xfrm>
            <a:off x="13149072" y="2231136"/>
            <a:ext cx="11027664" cy="8928136"/>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1682496" y="11430000"/>
            <a:ext cx="19056096" cy="12801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61614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178001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219201" y="2267712"/>
            <a:ext cx="1699930" cy="1700784"/>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3036272"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8588325" y="2267712"/>
            <a:ext cx="1699934" cy="1700784"/>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10421816"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5963083" y="2267712"/>
            <a:ext cx="1699934" cy="1700784"/>
          </a:xfrm>
        </p:spPr>
        <p:txBody>
          <a:bodyPr/>
          <a:lstStyle>
            <a:lvl1pPr marL="0" indent="0">
              <a:buNone/>
              <a:defRPr/>
            </a:lvl1pPr>
          </a:lstStyle>
          <a:p>
            <a:endParaRPr lang="en-US" dirty="0"/>
          </a:p>
        </p:txBody>
      </p:sp>
      <p:sp>
        <p:nvSpPr>
          <p:cNvPr id="13" name="Text Placeholder 3c.2"/>
          <p:cNvSpPr>
            <a:spLocks noGrp="1"/>
          </p:cNvSpPr>
          <p:nvPr>
            <p:ph type="body" sz="quarter" idx="14"/>
          </p:nvPr>
        </p:nvSpPr>
        <p:spPr>
          <a:xfrm>
            <a:off x="1778391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1676400"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1682496" y="11125200"/>
            <a:ext cx="19056096" cy="1828800"/>
          </a:xfrm>
        </p:spPr>
        <p:txBody>
          <a:bodyPr>
            <a:normAutofit/>
          </a:bodyPr>
          <a:lstStyle>
            <a:lvl1pPr marL="0" indent="0">
              <a:spcBef>
                <a:spcPts val="0"/>
              </a:spcBef>
              <a:buNone/>
              <a:defRPr sz="28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005117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178001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212129" y="2267712"/>
            <a:ext cx="1699930" cy="1700784"/>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5029200"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14016109" y="2267712"/>
            <a:ext cx="1699934" cy="1700784"/>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1584960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1676400" y="4389120"/>
            <a:ext cx="210312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682496" y="10204704"/>
            <a:ext cx="19056096" cy="21945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768011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178001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219201" y="2267712"/>
            <a:ext cx="1699930" cy="1700784"/>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3505200"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9507416"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1549791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21488403" y="2267712"/>
            <a:ext cx="1699934" cy="1700784"/>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1676400"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1682496" y="11125200"/>
            <a:ext cx="19056096" cy="1828800"/>
          </a:xfrm>
        </p:spPr>
        <p:txBody>
          <a:bodyPr>
            <a:normAutofit/>
          </a:bodyPr>
          <a:lstStyle>
            <a:lvl1pPr marL="0" indent="0">
              <a:spcBef>
                <a:spcPts val="0"/>
              </a:spcBef>
              <a:buNone/>
              <a:defRPr sz="28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05922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ody with Image">
    <p:bg>
      <p:bgPr>
        <a:solidFill>
          <a:srgbClr val="FFFFFF"/>
        </a:solidFill>
        <a:effectLst/>
      </p:bgPr>
    </p:bg>
    <p:spTree>
      <p:nvGrpSpPr>
        <p:cNvPr id="1" name=""/>
        <p:cNvGrpSpPr/>
        <p:nvPr/>
      </p:nvGrpSpPr>
      <p:grpSpPr>
        <a:xfrm>
          <a:off x="0" y="0"/>
          <a:ext cx="0" cy="0"/>
          <a:chOff x="0" y="0"/>
          <a:chExt cx="0" cy="0"/>
        </a:xfrm>
      </p:grpSpPr>
      <p:sp>
        <p:nvSpPr>
          <p:cNvPr id="102" name="Shape 102"/>
          <p:cNvSpPr>
            <a:spLocks noGrp="1"/>
          </p:cNvSpPr>
          <p:nvPr>
            <p:ph type="pic" sz="half" idx="13"/>
          </p:nvPr>
        </p:nvSpPr>
        <p:spPr>
          <a:xfrm>
            <a:off x="15997711" y="0"/>
            <a:ext cx="8386289" cy="13716000"/>
          </a:xfrm>
          <a:prstGeom prst="rect">
            <a:avLst/>
          </a:prstGeom>
        </p:spPr>
        <p:txBody>
          <a:bodyPr lIns="91439" tIns="45719" rIns="91439" bIns="45719">
            <a:noAutofit/>
          </a:bodyPr>
          <a:lstStyle/>
          <a:p>
            <a:endParaRPr/>
          </a:p>
        </p:txBody>
      </p:sp>
      <p:sp>
        <p:nvSpPr>
          <p:cNvPr id="96" name="Shape 96"/>
          <p:cNvSpPr/>
          <p:nvPr/>
        </p:nvSpPr>
        <p:spPr>
          <a:xfrm>
            <a:off x="1406921" y="1515551"/>
            <a:ext cx="1524001" cy="25401"/>
          </a:xfrm>
          <a:prstGeom prst="rect">
            <a:avLst/>
          </a:prstGeom>
          <a:solidFill>
            <a:srgbClr val="B7B002"/>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98" name="Shape 98"/>
          <p:cNvSpPr/>
          <p:nvPr/>
        </p:nvSpPr>
        <p:spPr>
          <a:xfrm>
            <a:off x="1406921" y="1515551"/>
            <a:ext cx="1524001" cy="25401"/>
          </a:xfrm>
          <a:prstGeom prst="rect">
            <a:avLst/>
          </a:prstGeom>
          <a:solidFill>
            <a:srgbClr val="B7B002"/>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99" name="Shape 99"/>
          <p:cNvSpPr>
            <a:spLocks noGrp="1"/>
          </p:cNvSpPr>
          <p:nvPr>
            <p:ph type="title"/>
          </p:nvPr>
        </p:nvSpPr>
        <p:spPr>
          <a:xfrm>
            <a:off x="1396998" y="2032000"/>
            <a:ext cx="12928375" cy="2170196"/>
          </a:xfrm>
          <a:prstGeom prst="rect">
            <a:avLst/>
          </a:prstGeom>
        </p:spPr>
        <p:txBody>
          <a:bodyPr/>
          <a:lstStyle>
            <a:lvl1pPr>
              <a:defRPr sz="8400">
                <a:solidFill>
                  <a:srgbClr val="155E5D"/>
                </a:solidFill>
              </a:defRPr>
            </a:lvl1pPr>
          </a:lstStyle>
          <a:p>
            <a:r>
              <a:t>Title Text</a:t>
            </a:r>
          </a:p>
        </p:txBody>
      </p:sp>
      <p:sp>
        <p:nvSpPr>
          <p:cNvPr id="100" name="Shape 100"/>
          <p:cNvSpPr>
            <a:spLocks noGrp="1"/>
          </p:cNvSpPr>
          <p:nvPr>
            <p:ph type="body" sz="half" idx="1" hasCustomPrompt="1"/>
          </p:nvPr>
        </p:nvSpPr>
        <p:spPr>
          <a:xfrm>
            <a:off x="1524000" y="4403348"/>
            <a:ext cx="12801373" cy="6487459"/>
          </a:xfrm>
          <a:prstGeom prst="rect">
            <a:avLst/>
          </a:prstGeom>
        </p:spPr>
        <p:txBody>
          <a:bodyPr/>
          <a:lstStyle>
            <a:lvl1pPr>
              <a:spcBef>
                <a:spcPts val="4000"/>
              </a:spcBef>
              <a:defRPr sz="4000">
                <a:solidFill>
                  <a:srgbClr val="444444"/>
                </a:solidFill>
                <a:latin typeface="Arial"/>
                <a:ea typeface="Arial"/>
                <a:cs typeface="Arial"/>
                <a:sym typeface="Arial"/>
              </a:defRPr>
            </a:lvl1pPr>
            <a:lvl2pPr>
              <a:spcBef>
                <a:spcPts val="4000"/>
              </a:spcBef>
              <a:defRPr sz="4000">
                <a:solidFill>
                  <a:srgbClr val="444444"/>
                </a:solidFill>
                <a:latin typeface="Arial"/>
                <a:ea typeface="Arial"/>
                <a:cs typeface="Arial"/>
                <a:sym typeface="Arial"/>
              </a:defRPr>
            </a:lvl2pPr>
            <a:lvl3pPr>
              <a:spcBef>
                <a:spcPts val="4000"/>
              </a:spcBef>
              <a:defRPr sz="3200">
                <a:solidFill>
                  <a:srgbClr val="444444"/>
                </a:solidFill>
                <a:latin typeface="Arial"/>
                <a:ea typeface="Arial"/>
                <a:cs typeface="Arial"/>
                <a:sym typeface="Arial"/>
              </a:defRPr>
            </a:lvl3pPr>
            <a:lvl4pPr>
              <a:spcBef>
                <a:spcPts val="4000"/>
              </a:spcBef>
              <a:defRPr sz="3200">
                <a:solidFill>
                  <a:srgbClr val="444444"/>
                </a:solidFill>
                <a:latin typeface="Arial"/>
                <a:ea typeface="Arial"/>
                <a:cs typeface="Arial"/>
                <a:sym typeface="Arial"/>
              </a:defRPr>
            </a:lvl4pPr>
            <a:lvl5pPr>
              <a:spcBef>
                <a:spcPts val="4000"/>
              </a:spcBef>
              <a:defRPr sz="2400">
                <a:solidFill>
                  <a:srgbClr val="444444"/>
                </a:solidFill>
                <a:latin typeface="Arial"/>
                <a:ea typeface="Arial"/>
                <a:cs typeface="Arial"/>
                <a:sym typeface="Arial"/>
              </a:defRPr>
            </a:lvl5pPr>
          </a:lstStyle>
          <a:p>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2450592"/>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762001" y="2267712"/>
            <a:ext cx="1699930" cy="1700784"/>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2929810" y="2231136"/>
            <a:ext cx="4297680" cy="24505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7657322" y="2231136"/>
            <a:ext cx="4297680" cy="24505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17038320" y="2228848"/>
            <a:ext cx="4297680" cy="24505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21830525" y="2267712"/>
            <a:ext cx="1699934" cy="1700784"/>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1676400"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1682496" y="11125200"/>
            <a:ext cx="19056096" cy="1828800"/>
          </a:xfrm>
        </p:spPr>
        <p:txBody>
          <a:bodyPr>
            <a:normAutofit/>
          </a:bodyPr>
          <a:lstStyle>
            <a:lvl1pPr marL="0" indent="0">
              <a:spcBef>
                <a:spcPts val="0"/>
              </a:spcBef>
              <a:buNone/>
              <a:defRPr sz="28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
        <p:nvSpPr>
          <p:cNvPr id="8" name="Content Placeholder 7"/>
          <p:cNvSpPr>
            <a:spLocks noGrp="1"/>
          </p:cNvSpPr>
          <p:nvPr>
            <p:ph sz="quarter" idx="20"/>
          </p:nvPr>
        </p:nvSpPr>
        <p:spPr>
          <a:xfrm>
            <a:off x="12344400" y="2231136"/>
            <a:ext cx="4297680" cy="24505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547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178001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2168766"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955431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1691640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1676400"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6675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1682496" y="11125200"/>
            <a:ext cx="19056096" cy="1828800"/>
          </a:xfrm>
        </p:spPr>
        <p:txBody>
          <a:bodyPr>
            <a:normAutofit/>
          </a:bodyPr>
          <a:lstStyle>
            <a:lvl1pPr marL="0" indent="0">
              <a:spcBef>
                <a:spcPts val="0"/>
              </a:spcBef>
              <a:buNone/>
              <a:defRPr sz="28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2557666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2" y="2228498"/>
            <a:ext cx="24384000" cy="178001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2168766"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955431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1691640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1676400" y="4389120"/>
            <a:ext cx="10314432" cy="8591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7315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567072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2168766" y="2231136"/>
            <a:ext cx="5486400" cy="17739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955431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16916400" y="2228855"/>
            <a:ext cx="5486400" cy="17748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1676400" y="4389120"/>
            <a:ext cx="10314432" cy="8591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12403016" y="4389120"/>
            <a:ext cx="10314432" cy="7315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41776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
            <a:ext cx="21031200" cy="2133600"/>
          </a:xfrm>
        </p:spPr>
        <p:txBody>
          <a:bodyPr/>
          <a:lstStyle>
            <a:lvl1pPr>
              <a:lnSpc>
                <a:spcPct val="100000"/>
              </a:lnSpc>
              <a:defRPr/>
            </a:lvl1pPr>
          </a:lstStyle>
          <a:p>
            <a:r>
              <a:rPr lang="en-US" dirty="0"/>
              <a:t>Click to edit Master title style</a:t>
            </a:r>
          </a:p>
        </p:txBody>
      </p:sp>
      <p:cxnSp>
        <p:nvCxnSpPr>
          <p:cNvPr id="10"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1679579" y="2743200"/>
            <a:ext cx="10315574" cy="1647824"/>
          </a:xfrm>
        </p:spPr>
        <p:txBody>
          <a:bodyPr anchor="b">
            <a:normAutofit/>
          </a:bodyPr>
          <a:lstStyle>
            <a:lvl1pPr marL="0" indent="0">
              <a:spcBef>
                <a:spcPts val="0"/>
              </a:spcBef>
              <a:buNone/>
              <a:defRPr sz="44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Click to edit Master text styles</a:t>
            </a:r>
          </a:p>
        </p:txBody>
      </p:sp>
      <p:sp>
        <p:nvSpPr>
          <p:cNvPr id="4" name="Content Placeholder 3"/>
          <p:cNvSpPr>
            <a:spLocks noGrp="1"/>
          </p:cNvSpPr>
          <p:nvPr>
            <p:ph sz="half" idx="2"/>
          </p:nvPr>
        </p:nvSpPr>
        <p:spPr>
          <a:xfrm>
            <a:off x="1679579" y="4391024"/>
            <a:ext cx="10315574" cy="7369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44402" y="2743200"/>
            <a:ext cx="10366376" cy="1647824"/>
          </a:xfrm>
        </p:spPr>
        <p:txBody>
          <a:bodyPr anchor="b">
            <a:normAutofit/>
          </a:bodyPr>
          <a:lstStyle>
            <a:lvl1pPr marL="0" indent="0">
              <a:spcBef>
                <a:spcPts val="0"/>
              </a:spcBef>
              <a:buNone/>
              <a:defRPr sz="44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Click to edit Master text styles</a:t>
            </a:r>
          </a:p>
        </p:txBody>
      </p:sp>
      <p:sp>
        <p:nvSpPr>
          <p:cNvPr id="6" name="Content Placeholder 4"/>
          <p:cNvSpPr>
            <a:spLocks noGrp="1"/>
          </p:cNvSpPr>
          <p:nvPr>
            <p:ph sz="quarter" idx="4"/>
          </p:nvPr>
        </p:nvSpPr>
        <p:spPr>
          <a:xfrm>
            <a:off x="12344402" y="4391024"/>
            <a:ext cx="10366376" cy="7369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28629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21031200" cy="2139696"/>
          </a:xfrm>
        </p:spPr>
        <p:txBody>
          <a:bodyPr/>
          <a:lstStyle>
            <a:lvl1pPr>
              <a:lnSpc>
                <a:spcPct val="100000"/>
              </a:lnSpc>
              <a:defRPr/>
            </a:lvl1pPr>
          </a:lstStyle>
          <a:p>
            <a:r>
              <a:rPr lang="en-US" dirty="0"/>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485439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10369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normAutofit/>
          </a:bodyPr>
          <a:lstStyle>
            <a:lvl1pPr>
              <a:lnSpc>
                <a:spcPct val="100000"/>
              </a:lnSpc>
              <a:defRPr sz="8000"/>
            </a:lvl1pPr>
          </a:lstStyle>
          <a:p>
            <a:r>
              <a:rPr lang="en-US" dirty="0"/>
              <a:t>Click to edit Master title style</a:t>
            </a:r>
          </a:p>
        </p:txBody>
      </p:sp>
      <p:sp>
        <p:nvSpPr>
          <p:cNvPr id="4" name="Text Placeholder 2"/>
          <p:cNvSpPr>
            <a:spLocks noGrp="1"/>
          </p:cNvSpPr>
          <p:nvPr>
            <p:ph type="body" sz="half" idx="2"/>
          </p:nvPr>
        </p:nvSpPr>
        <p:spPr>
          <a:xfrm>
            <a:off x="1679577" y="4114800"/>
            <a:ext cx="7864474" cy="7623176"/>
          </a:xfrm>
        </p:spPr>
        <p:txBody>
          <a:bodyPr>
            <a:normAutofit/>
          </a:bodyPr>
          <a:lstStyle>
            <a:lvl1pPr marL="0" indent="0">
              <a:spcBef>
                <a:spcPts val="0"/>
              </a:spcBef>
              <a:buNone/>
              <a:defRPr sz="4400">
                <a:solidFill>
                  <a:srgbClr val="0F4D7B"/>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3" name="Content Placeholder 3"/>
          <p:cNvSpPr>
            <a:spLocks noGrp="1"/>
          </p:cNvSpPr>
          <p:nvPr>
            <p:ph idx="1"/>
          </p:nvPr>
        </p:nvSpPr>
        <p:spPr>
          <a:xfrm>
            <a:off x="10366376" y="1974855"/>
            <a:ext cx="12344400" cy="9747250"/>
          </a:xfrm>
        </p:spPr>
        <p:txBody>
          <a:bodyPr/>
          <a:lstStyle>
            <a:lvl1pPr>
              <a:defRPr sz="4400"/>
            </a:lvl1pPr>
            <a:lvl2pPr>
              <a:defRPr sz="4000"/>
            </a:lvl2pPr>
            <a:lvl3pPr>
              <a:defRPr sz="3600"/>
            </a:lvl3pPr>
            <a:lvl4pPr>
              <a:defRPr sz="3200"/>
            </a:lvl4pPr>
            <a:lvl5pPr>
              <a:lnSpc>
                <a:spcPct val="100000"/>
              </a:lnSpc>
              <a:spcBef>
                <a:spcPts val="760"/>
              </a:spcBef>
              <a:defRPr sz="28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316114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normAutofit/>
          </a:bodyPr>
          <a:lstStyle>
            <a:lvl1pPr>
              <a:lnSpc>
                <a:spcPct val="100000"/>
              </a:lnSpc>
              <a:defRPr sz="8000"/>
            </a:lvl1pPr>
          </a:lstStyle>
          <a:p>
            <a:r>
              <a:rPr lang="en-US" dirty="0"/>
              <a:t>Click to edit Master title style</a:t>
            </a:r>
          </a:p>
        </p:txBody>
      </p:sp>
      <p:sp>
        <p:nvSpPr>
          <p:cNvPr id="4" name="Text Placeholder 2"/>
          <p:cNvSpPr>
            <a:spLocks noGrp="1"/>
          </p:cNvSpPr>
          <p:nvPr>
            <p:ph type="body" sz="half" idx="2"/>
          </p:nvPr>
        </p:nvSpPr>
        <p:spPr>
          <a:xfrm>
            <a:off x="1679577" y="4114800"/>
            <a:ext cx="7864474" cy="7623176"/>
          </a:xfrm>
        </p:spPr>
        <p:txBody>
          <a:bodyPr>
            <a:normAutofit/>
          </a:bodyPr>
          <a:lstStyle>
            <a:lvl1pPr marL="0" indent="0">
              <a:spcBef>
                <a:spcPts val="0"/>
              </a:spcBef>
              <a:buNone/>
              <a:defRPr sz="44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3" name="Picture Placeholder 3"/>
          <p:cNvSpPr>
            <a:spLocks noGrp="1" noChangeAspect="1"/>
          </p:cNvSpPr>
          <p:nvPr>
            <p:ph type="pic" idx="1"/>
          </p:nvPr>
        </p:nvSpPr>
        <p:spPr>
          <a:xfrm>
            <a:off x="10366376" y="1974855"/>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13986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21031200" cy="2139696"/>
          </a:xfrm>
        </p:spPr>
        <p:txBody>
          <a:bodyPr/>
          <a:lstStyle/>
          <a:p>
            <a:r>
              <a:rPr lang="en-US" dirty="0"/>
              <a:t>Click to edit Master title style</a:t>
            </a:r>
          </a:p>
        </p:txBody>
      </p:sp>
      <p:sp>
        <p:nvSpPr>
          <p:cNvPr id="3" name="Vertical Text Placeholder 2"/>
          <p:cNvSpPr>
            <a:spLocks noGrp="1"/>
          </p:cNvSpPr>
          <p:nvPr>
            <p:ph type="body" orient="vert" idx="1"/>
          </p:nvPr>
        </p:nvSpPr>
        <p:spPr>
          <a:xfrm>
            <a:off x="1676400" y="2889504"/>
            <a:ext cx="21031200" cy="870267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77559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1682496" y="3200400"/>
            <a:ext cx="21031200" cy="5413248"/>
          </a:xfrm>
        </p:spPr>
        <p:txBody>
          <a:bodyPr anchor="b">
            <a:normAutofit/>
          </a:bodyPr>
          <a:lstStyle>
            <a:lvl1pPr algn="ctr">
              <a:lnSpc>
                <a:spcPct val="100000"/>
              </a:lnSpc>
              <a:defRPr sz="8000"/>
            </a:lvl1pPr>
          </a:lstStyle>
          <a:p>
            <a:r>
              <a:rPr lang="en-US" dirty="0"/>
              <a:t>Click to edit Master title style</a:t>
            </a:r>
          </a:p>
        </p:txBody>
      </p:sp>
      <p:sp>
        <p:nvSpPr>
          <p:cNvPr id="3" name="Subtitle 3"/>
          <p:cNvSpPr>
            <a:spLocks noGrp="1"/>
          </p:cNvSpPr>
          <p:nvPr>
            <p:ph type="subTitle" idx="1"/>
          </p:nvPr>
        </p:nvSpPr>
        <p:spPr>
          <a:xfrm>
            <a:off x="1682496" y="9089136"/>
            <a:ext cx="21031200" cy="2798064"/>
          </a:xfrm>
        </p:spPr>
        <p:txBody>
          <a:bodyPr>
            <a:normAutofit/>
          </a:bodyPr>
          <a:lstStyle>
            <a:lvl1pPr marL="0" indent="0" algn="ctr">
              <a:buNone/>
              <a:defRPr sz="5600" b="1">
                <a:solidFill>
                  <a:srgbClr val="800000"/>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560843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2" y="730250"/>
            <a:ext cx="5257800" cy="1162367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676402" y="730250"/>
            <a:ext cx="15468600" cy="1162367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550596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1676400" y="3790508"/>
            <a:ext cx="21031200" cy="2511424"/>
          </a:xfrm>
        </p:spPr>
        <p:txBody>
          <a:bodyPr>
            <a:normAutofit/>
          </a:bodyPr>
          <a:lstStyle>
            <a:lvl1pPr algn="ctr">
              <a:defRPr sz="7000"/>
            </a:lvl1pPr>
            <a:lvl2pPr marL="98426" indent="0">
              <a:buNone/>
              <a:defRPr/>
            </a:lvl2pPr>
          </a:lstStyle>
          <a:p>
            <a:pPr lvl="0"/>
            <a:r>
              <a:rPr lang="en-US" dirty="0"/>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1676400" y="7638420"/>
            <a:ext cx="21031200" cy="1414428"/>
          </a:xfrm>
        </p:spPr>
        <p:txBody>
          <a:bodyPr>
            <a:normAutofit/>
          </a:bodyPr>
          <a:lstStyle>
            <a:lvl1pPr algn="ctr">
              <a:defRPr sz="6000"/>
            </a:lvl1pPr>
            <a:lvl2pPr marL="98426" indent="0">
              <a:buNone/>
              <a:defRPr/>
            </a:lvl2pPr>
          </a:lstStyle>
          <a:p>
            <a:pPr lvl="0"/>
            <a:r>
              <a:rPr lang="en-US" dirty="0"/>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1676400" y="9052848"/>
            <a:ext cx="21031200" cy="1414428"/>
          </a:xfrm>
        </p:spPr>
        <p:txBody>
          <a:bodyPr>
            <a:normAutofit/>
          </a:bodyPr>
          <a:lstStyle>
            <a:lvl1pPr algn="ctr">
              <a:defRPr sz="4800"/>
            </a:lvl1pPr>
            <a:lvl2pPr marL="98426" indent="0">
              <a:buNone/>
              <a:defRPr/>
            </a:lvl2pPr>
          </a:lstStyle>
          <a:p>
            <a:pPr lvl="0"/>
            <a:r>
              <a:rPr lang="en-US" dirty="0"/>
              <a:t>Click to edit Master text styles</a:t>
            </a:r>
          </a:p>
        </p:txBody>
      </p:sp>
    </p:spTree>
    <p:extLst>
      <p:ext uri="{BB962C8B-B14F-4D97-AF65-F5344CB8AC3E}">
        <p14:creationId xmlns:p14="http://schemas.microsoft.com/office/powerpoint/2010/main" val="346548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2"/>
          <p:cNvSpPr>
            <a:spLocks noGrp="1"/>
          </p:cNvSpPr>
          <p:nvPr>
            <p:ph type="ctrTitle"/>
          </p:nvPr>
        </p:nvSpPr>
        <p:spPr>
          <a:xfrm>
            <a:off x="1682496" y="3798276"/>
            <a:ext cx="21031200" cy="5120640"/>
          </a:xfrm>
        </p:spPr>
        <p:txBody>
          <a:bodyPr anchor="b">
            <a:normAutofit/>
          </a:bodyPr>
          <a:lstStyle>
            <a:lvl1pPr algn="ctr">
              <a:lnSpc>
                <a:spcPct val="100000"/>
              </a:lnSpc>
              <a:defRPr sz="8000"/>
            </a:lvl1pPr>
          </a:lstStyle>
          <a:p>
            <a:r>
              <a:rPr lang="en-US" dirty="0"/>
              <a:t>Click to edit Master title style</a:t>
            </a:r>
          </a:p>
        </p:txBody>
      </p:sp>
      <p:sp>
        <p:nvSpPr>
          <p:cNvPr id="3" name="Subtitle 3"/>
          <p:cNvSpPr>
            <a:spLocks noGrp="1"/>
          </p:cNvSpPr>
          <p:nvPr>
            <p:ph type="subTitle" idx="1"/>
          </p:nvPr>
        </p:nvSpPr>
        <p:spPr>
          <a:xfrm>
            <a:off x="1828800" y="8997696"/>
            <a:ext cx="21031200" cy="1828800"/>
          </a:xfrm>
        </p:spPr>
        <p:txBody>
          <a:bodyPr>
            <a:normAutofit/>
          </a:bodyPr>
          <a:lstStyle>
            <a:lvl1pPr marL="0" indent="0" algn="ctr">
              <a:buNone/>
              <a:defRPr sz="5600" b="1">
                <a:solidFill>
                  <a:srgbClr val="800000"/>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Tree>
    <p:extLst>
      <p:ext uri="{BB962C8B-B14F-4D97-AF65-F5344CB8AC3E}">
        <p14:creationId xmlns:p14="http://schemas.microsoft.com/office/powerpoint/2010/main" val="144529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6" y="2249424"/>
            <a:ext cx="21031200" cy="4773168"/>
          </a:xfrm>
        </p:spPr>
        <p:txBody>
          <a:bodyPr anchor="b">
            <a:normAutofit/>
          </a:bodyPr>
          <a:lstStyle>
            <a:lvl1pPr>
              <a:lnSpc>
                <a:spcPct val="100000"/>
              </a:lnSpc>
              <a:defRPr sz="8000"/>
            </a:lvl1pPr>
          </a:lstStyle>
          <a:p>
            <a:r>
              <a:rPr lang="en-US" dirty="0"/>
              <a:t>Click to edit Master title style</a:t>
            </a:r>
          </a:p>
        </p:txBody>
      </p:sp>
      <p:sp>
        <p:nvSpPr>
          <p:cNvPr id="3" name="Text Placeholder 2"/>
          <p:cNvSpPr>
            <a:spLocks noGrp="1"/>
          </p:cNvSpPr>
          <p:nvPr>
            <p:ph type="body" idx="1"/>
          </p:nvPr>
        </p:nvSpPr>
        <p:spPr>
          <a:xfrm>
            <a:off x="1682496" y="7205472"/>
            <a:ext cx="21031200" cy="3310128"/>
          </a:xfrm>
        </p:spPr>
        <p:txBody>
          <a:bodyPr>
            <a:normAutofit/>
          </a:bodyPr>
          <a:lstStyle>
            <a:lvl1pPr marL="0" indent="0">
              <a:buNone/>
              <a:defRPr sz="4400">
                <a:solidFill>
                  <a:srgbClr val="0F4D7B"/>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8499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1158240" y="5638798"/>
            <a:ext cx="8412480" cy="3657600"/>
          </a:xfrm>
        </p:spPr>
        <p:txBody>
          <a:bodyPr>
            <a:normAutofit/>
          </a:bodyPr>
          <a:lstStyle>
            <a:lvl1pPr marL="0" indent="0">
              <a:buNone/>
              <a:defRPr sz="17600" b="1">
                <a:solidFill>
                  <a:srgbClr val="800000"/>
                </a:solidFill>
              </a:defRPr>
            </a:lvl1pPr>
          </a:lstStyle>
          <a:p>
            <a:pPr lvl="0"/>
            <a:r>
              <a:rPr lang="en-US" sz="17600" b="1" dirty="0"/>
              <a:t>AGENDA</a:t>
            </a:r>
            <a:endParaRPr lang="en-US" dirty="0"/>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4161694" y="2819398"/>
            <a:ext cx="0" cy="92964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5004816" y="2895600"/>
            <a:ext cx="17373600" cy="1005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8544032" y="12984480"/>
            <a:ext cx="5486400" cy="762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831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1676400" y="2895600"/>
            <a:ext cx="21031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2"/>
          </p:nvPr>
        </p:nvSpPr>
        <p:spPr>
          <a:xfrm>
            <a:off x="18544032" y="12984480"/>
            <a:ext cx="5486400" cy="762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93436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1676400" y="2"/>
            <a:ext cx="21031200" cy="21336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2133600"/>
            <a:ext cx="2438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2716898" y="3288594"/>
            <a:ext cx="18909792" cy="677108"/>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548640" rtlCol="0" anchor="ctr">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3008877" y="3071201"/>
            <a:ext cx="1331486" cy="1197242"/>
          </a:xfrm>
          <a:prstGeom prst="rect">
            <a:avLst/>
          </a:prstGeom>
        </p:spPr>
      </p:pic>
      <p:sp>
        <p:nvSpPr>
          <p:cNvPr id="10" name="Content Placeholder 1"/>
          <p:cNvSpPr>
            <a:spLocks noGrp="1"/>
          </p:cNvSpPr>
          <p:nvPr>
            <p:ph sz="quarter" idx="13"/>
          </p:nvPr>
        </p:nvSpPr>
        <p:spPr>
          <a:xfrm>
            <a:off x="4562441" y="3200400"/>
            <a:ext cx="2584450" cy="1371600"/>
          </a:xfrm>
        </p:spPr>
        <p:txBody>
          <a:bodyPr>
            <a:noAutofit/>
          </a:bodyPr>
          <a:lstStyle>
            <a:lvl1pPr marL="0" indent="0">
              <a:buNone/>
              <a:defRPr sz="4800" b="1"/>
            </a:lvl1pPr>
          </a:lstStyle>
          <a:p>
            <a:pPr lvl="0"/>
            <a:r>
              <a:rPr lang="en-US" dirty="0"/>
              <a:t>Edit Master</a:t>
            </a:r>
          </a:p>
        </p:txBody>
      </p:sp>
      <p:grpSp>
        <p:nvGrpSpPr>
          <p:cNvPr id="4" name="Group 1" descr="&quot; &quot;"/>
          <p:cNvGrpSpPr/>
          <p:nvPr userDrawn="1"/>
        </p:nvGrpSpPr>
        <p:grpSpPr>
          <a:xfrm>
            <a:off x="7565979" y="3344853"/>
            <a:ext cx="1344414" cy="618634"/>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9148602" y="2944368"/>
            <a:ext cx="11887200" cy="1371600"/>
          </a:xfrm>
        </p:spPr>
        <p:txBody>
          <a:bodyPr anchor="ctr">
            <a:normAutofit/>
          </a:bodyPr>
          <a:lstStyle>
            <a:lvl1pPr marL="0" indent="0">
              <a:buNone/>
              <a:defRPr sz="3600" b="1">
                <a:solidFill>
                  <a:srgbClr val="0F4D7B"/>
                </a:solidFill>
              </a:defRPr>
            </a:lvl1pPr>
          </a:lstStyle>
          <a:p>
            <a:pPr lvl="0"/>
            <a:r>
              <a:rPr lang="en-US" dirty="0"/>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2716894" y="5089636"/>
            <a:ext cx="18909792" cy="73866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548640" rtlCol="0" anchor="ctr">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2820607" y="4842786"/>
            <a:ext cx="1697402" cy="1336840"/>
          </a:xfrm>
          <a:prstGeom prst="rect">
            <a:avLst/>
          </a:prstGeom>
        </p:spPr>
      </p:pic>
      <p:sp>
        <p:nvSpPr>
          <p:cNvPr id="16" name="Content Placeholder 2"/>
          <p:cNvSpPr>
            <a:spLocks noGrp="1"/>
          </p:cNvSpPr>
          <p:nvPr>
            <p:ph sz="quarter" idx="14"/>
          </p:nvPr>
        </p:nvSpPr>
        <p:spPr>
          <a:xfrm>
            <a:off x="4572003" y="5029200"/>
            <a:ext cx="2584450" cy="1371600"/>
          </a:xfrm>
        </p:spPr>
        <p:txBody>
          <a:bodyPr>
            <a:noAutofit/>
          </a:bodyPr>
          <a:lstStyle>
            <a:lvl1pPr marL="0" indent="0">
              <a:buNone/>
              <a:defRPr sz="4800" b="1"/>
            </a:lvl1pPr>
          </a:lstStyle>
          <a:p>
            <a:pPr lvl="0"/>
            <a:r>
              <a:rPr lang="en-US" dirty="0"/>
              <a:t>Edit Master</a:t>
            </a:r>
          </a:p>
        </p:txBody>
      </p:sp>
      <p:grpSp>
        <p:nvGrpSpPr>
          <p:cNvPr id="5" name="Group 2" descr="&quot; &quot;"/>
          <p:cNvGrpSpPr/>
          <p:nvPr userDrawn="1"/>
        </p:nvGrpSpPr>
        <p:grpSpPr>
          <a:xfrm>
            <a:off x="7563635" y="5161801"/>
            <a:ext cx="1337474" cy="618634"/>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9148602" y="4773168"/>
            <a:ext cx="11887200" cy="1371600"/>
          </a:xfrm>
        </p:spPr>
        <p:txBody>
          <a:bodyPr anchor="ctr">
            <a:normAutofit/>
          </a:bodyPr>
          <a:lstStyle>
            <a:lvl1pPr marL="0" indent="0">
              <a:buNone/>
              <a:defRPr sz="3600" b="1">
                <a:solidFill>
                  <a:srgbClr val="0F4D7B"/>
                </a:solidFill>
              </a:defRPr>
            </a:lvl1pPr>
          </a:lstStyle>
          <a:p>
            <a:pPr lvl="0"/>
            <a:r>
              <a:rPr lang="en-US" dirty="0"/>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2716899" y="6918436"/>
            <a:ext cx="18902854" cy="73866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548640" rtlCol="0" anchor="ctr">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2747709" y="6448537"/>
            <a:ext cx="1897454" cy="1435478"/>
          </a:xfrm>
          <a:prstGeom prst="rect">
            <a:avLst/>
          </a:prstGeom>
        </p:spPr>
      </p:pic>
      <p:sp>
        <p:nvSpPr>
          <p:cNvPr id="22" name="Content Placeholder 3"/>
          <p:cNvSpPr>
            <a:spLocks noGrp="1"/>
          </p:cNvSpPr>
          <p:nvPr>
            <p:ph sz="quarter" idx="15"/>
          </p:nvPr>
        </p:nvSpPr>
        <p:spPr>
          <a:xfrm>
            <a:off x="4572003" y="6858000"/>
            <a:ext cx="2584450" cy="1371600"/>
          </a:xfrm>
        </p:spPr>
        <p:txBody>
          <a:bodyPr>
            <a:noAutofit/>
          </a:bodyPr>
          <a:lstStyle>
            <a:lvl1pPr marL="0" indent="0">
              <a:buNone/>
              <a:defRPr sz="4800" b="1"/>
            </a:lvl1pPr>
          </a:lstStyle>
          <a:p>
            <a:pPr lvl="0"/>
            <a:r>
              <a:rPr lang="en-US" dirty="0"/>
              <a:t>Edit Master</a:t>
            </a:r>
          </a:p>
        </p:txBody>
      </p:sp>
      <p:grpSp>
        <p:nvGrpSpPr>
          <p:cNvPr id="40" name="Group 3" descr="&quot; &quot;"/>
          <p:cNvGrpSpPr/>
          <p:nvPr userDrawn="1"/>
        </p:nvGrpSpPr>
        <p:grpSpPr>
          <a:xfrm>
            <a:off x="7565979" y="6962005"/>
            <a:ext cx="1344414" cy="618634"/>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9148602" y="6597648"/>
            <a:ext cx="11887200" cy="1371600"/>
          </a:xfrm>
        </p:spPr>
        <p:txBody>
          <a:bodyPr anchor="ctr">
            <a:normAutofit/>
          </a:bodyPr>
          <a:lstStyle>
            <a:lvl1pPr marL="0" indent="0">
              <a:buNone/>
              <a:defRPr sz="3600" b="1">
                <a:solidFill>
                  <a:srgbClr val="0F4D7B"/>
                </a:solidFill>
              </a:defRPr>
            </a:lvl1pPr>
          </a:lstStyle>
          <a:p>
            <a:pPr lvl="0"/>
            <a:r>
              <a:rPr lang="en-US" dirty="0"/>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2716894" y="8747236"/>
            <a:ext cx="18909792" cy="73866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548640" rtlCol="0" anchor="ctr">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2919645" y="8437108"/>
            <a:ext cx="1559006" cy="1316492"/>
          </a:xfrm>
          <a:prstGeom prst="rect">
            <a:avLst/>
          </a:prstGeom>
        </p:spPr>
      </p:pic>
      <p:sp>
        <p:nvSpPr>
          <p:cNvPr id="28" name="Content Placeholder 4"/>
          <p:cNvSpPr>
            <a:spLocks noGrp="1"/>
          </p:cNvSpPr>
          <p:nvPr>
            <p:ph sz="quarter" idx="16"/>
          </p:nvPr>
        </p:nvSpPr>
        <p:spPr>
          <a:xfrm>
            <a:off x="4572003" y="8686800"/>
            <a:ext cx="2584450" cy="1371600"/>
          </a:xfrm>
        </p:spPr>
        <p:txBody>
          <a:bodyPr>
            <a:noAutofit/>
          </a:bodyPr>
          <a:lstStyle>
            <a:lvl1pPr marL="0" indent="0">
              <a:buNone/>
              <a:defRPr sz="4800" b="1"/>
            </a:lvl1pPr>
          </a:lstStyle>
          <a:p>
            <a:pPr lvl="0"/>
            <a:r>
              <a:rPr lang="en-US" dirty="0"/>
              <a:t>Edit Master</a:t>
            </a:r>
          </a:p>
        </p:txBody>
      </p:sp>
      <p:grpSp>
        <p:nvGrpSpPr>
          <p:cNvPr id="41" name="Group 4" descr="&quot; &quot;"/>
          <p:cNvGrpSpPr/>
          <p:nvPr userDrawn="1"/>
        </p:nvGrpSpPr>
        <p:grpSpPr>
          <a:xfrm>
            <a:off x="7561387" y="8796925"/>
            <a:ext cx="1349006" cy="618634"/>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9148602" y="8430768"/>
            <a:ext cx="11887200" cy="1371600"/>
          </a:xfrm>
        </p:spPr>
        <p:txBody>
          <a:bodyPr anchor="ctr">
            <a:normAutofit/>
          </a:bodyPr>
          <a:lstStyle>
            <a:lvl1pPr marL="0" indent="0">
              <a:buNone/>
              <a:defRPr sz="3600" b="1">
                <a:solidFill>
                  <a:srgbClr val="0F4D7B"/>
                </a:solidFill>
              </a:defRPr>
            </a:lvl1pPr>
          </a:lstStyle>
          <a:p>
            <a:pPr lvl="0"/>
            <a:r>
              <a:rPr lang="en-US" dirty="0"/>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2716905" y="10577346"/>
            <a:ext cx="18902850" cy="73866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548640" rtlCol="0" anchor="ctr">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2939259" y="10298668"/>
            <a:ext cx="1455718" cy="1236840"/>
          </a:xfrm>
          <a:prstGeom prst="rect">
            <a:avLst/>
          </a:prstGeom>
        </p:spPr>
      </p:pic>
      <p:sp>
        <p:nvSpPr>
          <p:cNvPr id="34" name="Content Placeholder 5"/>
          <p:cNvSpPr>
            <a:spLocks noGrp="1"/>
          </p:cNvSpPr>
          <p:nvPr>
            <p:ph sz="quarter" idx="17"/>
          </p:nvPr>
        </p:nvSpPr>
        <p:spPr>
          <a:xfrm>
            <a:off x="4572003" y="10515600"/>
            <a:ext cx="2584450" cy="1371600"/>
          </a:xfrm>
        </p:spPr>
        <p:txBody>
          <a:bodyPr>
            <a:noAutofit/>
          </a:bodyPr>
          <a:lstStyle>
            <a:lvl1pPr marL="0" indent="0">
              <a:buNone/>
              <a:defRPr sz="4800" b="1"/>
            </a:lvl1pPr>
          </a:lstStyle>
          <a:p>
            <a:pPr lvl="0"/>
            <a:r>
              <a:rPr lang="en-US" dirty="0"/>
              <a:t>Edit Master</a:t>
            </a:r>
          </a:p>
        </p:txBody>
      </p:sp>
      <p:grpSp>
        <p:nvGrpSpPr>
          <p:cNvPr id="42" name="Group 5"/>
          <p:cNvGrpSpPr/>
          <p:nvPr userDrawn="1"/>
        </p:nvGrpSpPr>
        <p:grpSpPr>
          <a:xfrm>
            <a:off x="7563723" y="10658971"/>
            <a:ext cx="1349006" cy="618634"/>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9148602" y="10259568"/>
            <a:ext cx="11887200" cy="1371600"/>
          </a:xfrm>
        </p:spPr>
        <p:txBody>
          <a:bodyPr anchor="ctr">
            <a:normAutofit/>
          </a:bodyPr>
          <a:lstStyle>
            <a:lvl1pPr marL="0" indent="0">
              <a:buNone/>
              <a:defRPr sz="3600" b="1">
                <a:solidFill>
                  <a:srgbClr val="0F4D7B"/>
                </a:solidFill>
              </a:defRPr>
            </a:lvl1pPr>
          </a:lstStyle>
          <a:p>
            <a:pPr lvl="0"/>
            <a:r>
              <a:rPr lang="en-US" dirty="0"/>
              <a:t>Edit Master text styles</a:t>
            </a:r>
          </a:p>
        </p:txBody>
      </p:sp>
      <p:sp>
        <p:nvSpPr>
          <p:cNvPr id="6" name="Slide Number Placeholder 4"/>
          <p:cNvSpPr>
            <a:spLocks noGrp="1"/>
          </p:cNvSpPr>
          <p:nvPr>
            <p:ph type="sldNum" sz="quarter" idx="12"/>
          </p:nvPr>
        </p:nvSpPr>
        <p:spPr>
          <a:xfrm>
            <a:off x="18544032" y="12984480"/>
            <a:ext cx="5486400" cy="762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75237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theme" Target="../theme/theme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image" Target="../media/image3.tiff"/><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E7877"/>
            </a:gs>
            <a:gs pos="100000">
              <a:srgbClr val="032B3F"/>
            </a:gs>
          </a:gsLst>
          <a:lin ang="2700000" scaled="0"/>
        </a:gradFill>
        <a:effectLst/>
      </p:bgPr>
    </p:bg>
    <p:spTree>
      <p:nvGrpSpPr>
        <p:cNvPr id="1" name=""/>
        <p:cNvGrpSpPr/>
        <p:nvPr/>
      </p:nvGrpSpPr>
      <p:grpSpPr>
        <a:xfrm>
          <a:off x="0" y="0"/>
          <a:ext cx="0" cy="0"/>
          <a:chOff x="0" y="0"/>
          <a:chExt cx="0" cy="0"/>
        </a:xfrm>
      </p:grpSpPr>
      <p:sp>
        <p:nvSpPr>
          <p:cNvPr id="2" name="Shape 2"/>
          <p:cNvSpPr/>
          <p:nvPr/>
        </p:nvSpPr>
        <p:spPr>
          <a:xfrm>
            <a:off x="1559321" y="1540951"/>
            <a:ext cx="1524001" cy="25401"/>
          </a:xfrm>
          <a:prstGeom prst="rect">
            <a:avLst/>
          </a:prstGeom>
          <a:solidFill>
            <a:srgbClr val="D6CF2A"/>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
        <p:nvSpPr>
          <p:cNvPr id="3" name="Shape 3"/>
          <p:cNvSpPr>
            <a:spLocks noGrp="1"/>
          </p:cNvSpPr>
          <p:nvPr>
            <p:ph type="title"/>
          </p:nvPr>
        </p:nvSpPr>
        <p:spPr>
          <a:xfrm>
            <a:off x="1524000" y="1778000"/>
            <a:ext cx="19512859" cy="6036752"/>
          </a:xfrm>
          <a:prstGeom prst="rect">
            <a:avLst/>
          </a:prstGeom>
          <a:ln w="3175">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pic>
        <p:nvPicPr>
          <p:cNvPr id="4" name="pasted-image.pdf"/>
          <p:cNvPicPr>
            <a:picLocks noChangeAspect="1"/>
          </p:cNvPicPr>
          <p:nvPr/>
        </p:nvPicPr>
        <p:blipFill>
          <a:blip r:embed="rId5"/>
          <a:stretch>
            <a:fillRect/>
          </a:stretch>
        </p:blipFill>
        <p:spPr>
          <a:xfrm>
            <a:off x="20995239" y="10278551"/>
            <a:ext cx="2695180" cy="2424580"/>
          </a:xfrm>
          <a:prstGeom prst="rect">
            <a:avLst/>
          </a:prstGeom>
          <a:ln w="3175">
            <a:miter lim="400000"/>
          </a:ln>
        </p:spPr>
      </p:pic>
      <p:sp>
        <p:nvSpPr>
          <p:cNvPr id="5" name="Shape 5"/>
          <p:cNvSpPr>
            <a:spLocks noGrp="1"/>
          </p:cNvSpPr>
          <p:nvPr>
            <p:ph type="body" idx="1"/>
          </p:nvPr>
        </p:nvSpPr>
        <p:spPr>
          <a:xfrm>
            <a:off x="635000" y="11518900"/>
            <a:ext cx="23114000" cy="1587500"/>
          </a:xfrm>
          <a:prstGeom prst="rect">
            <a:avLst/>
          </a:prstGeom>
          <a:ln w="3175">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Lst>
  <p:transition spd="med"/>
  <p:txStyles>
    <p:titleStyle>
      <a:lvl1pPr marL="0" marR="0" indent="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1pPr>
      <a:lvl2pPr marL="0" marR="0" indent="2286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2pPr>
      <a:lvl3pPr marL="0" marR="0" indent="4572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3pPr>
      <a:lvl4pPr marL="0" marR="0" indent="6858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4pPr>
      <a:lvl5pPr marL="0" marR="0" indent="9144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5pPr>
      <a:lvl6pPr marL="0" marR="0" indent="11430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6pPr>
      <a:lvl7pPr marL="0" marR="0" indent="13716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7pPr>
      <a:lvl8pPr marL="0" marR="0" indent="16002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8pPr>
      <a:lvl9pPr marL="0" marR="0" indent="1828800" algn="l" defTabSz="825500" rtl="0" latinLnBrk="0">
        <a:lnSpc>
          <a:spcPct val="110000"/>
        </a:lnSpc>
        <a:spcBef>
          <a:spcPts val="0"/>
        </a:spcBef>
        <a:spcAft>
          <a:spcPts val="0"/>
        </a:spcAft>
        <a:buClrTx/>
        <a:buSzTx/>
        <a:buFontTx/>
        <a:buNone/>
        <a:tabLst/>
        <a:defRPr sz="10800" b="0" i="0" u="none" strike="noStrike" cap="none" spc="0" baseline="0">
          <a:ln>
            <a:noFill/>
          </a:ln>
          <a:solidFill>
            <a:srgbClr val="FFFFFF"/>
          </a:solidFill>
          <a:uFillTx/>
          <a:latin typeface="+mn-lt"/>
          <a:ea typeface="+mn-ea"/>
          <a:cs typeface="+mn-cs"/>
          <a:sym typeface="Times New Roman"/>
        </a:defRPr>
      </a:lvl9pPr>
    </p:titleStyle>
    <p:bodyStyle>
      <a:lvl1pPr marL="0" marR="0" indent="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1pPr>
      <a:lvl2pPr marL="0" marR="0" indent="2286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2pPr>
      <a:lvl3pPr marL="0" marR="0" indent="4572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3pPr>
      <a:lvl4pPr marL="0" marR="0" indent="6858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4pPr>
      <a:lvl5pPr marL="0" marR="0" indent="9144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5pPr>
      <a:lvl6pPr marL="0" marR="0" indent="11430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6pPr>
      <a:lvl7pPr marL="0" marR="0" indent="13716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7pPr>
      <a:lvl8pPr marL="0" marR="0" indent="16002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8pPr>
      <a:lvl9pPr marL="0" marR="0" indent="1828800" algn="l" defTabSz="825500" rtl="0" latinLnBrk="0">
        <a:lnSpc>
          <a:spcPct val="140000"/>
        </a:lnSpc>
        <a:spcBef>
          <a:spcPts val="0"/>
        </a:spcBef>
        <a:spcAft>
          <a:spcPts val="0"/>
        </a:spcAft>
        <a:buClrTx/>
        <a:buSzTx/>
        <a:buFontTx/>
        <a:buNone/>
        <a:tabLst/>
        <a:defRPr sz="2800" b="0" i="0" u="none" strike="noStrike" cap="none" spc="0" baseline="0">
          <a:ln>
            <a:noFill/>
          </a:ln>
          <a:solidFill>
            <a:srgbClr val="FFFFFF"/>
          </a:solidFill>
          <a:uFillTx/>
          <a:latin typeface="Verdana"/>
          <a:ea typeface="Verdana"/>
          <a:cs typeface="Verdana"/>
          <a:sym typeface="Verdana"/>
        </a:defRPr>
      </a:lvl9pPr>
    </p:bodyStyle>
    <p:otherStyle>
      <a:lvl1pPr marL="0" marR="0" indent="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1pPr>
      <a:lvl2pPr marL="0" marR="0" indent="2286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2pPr>
      <a:lvl3pPr marL="0" marR="0" indent="4572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3pPr>
      <a:lvl4pPr marL="0" marR="0" indent="6858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4pPr>
      <a:lvl5pPr marL="0" marR="0" indent="9144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5pPr>
      <a:lvl6pPr marL="0" marR="0" indent="11430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6pPr>
      <a:lvl7pPr marL="0" marR="0" indent="13716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7pPr>
      <a:lvl8pPr marL="0" marR="0" indent="16002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8pPr>
      <a:lvl9pPr marL="0" marR="0" indent="1828800" algn="r" defTabSz="8255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Verdan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0"/>
            <a:ext cx="21031200" cy="21396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2889504"/>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304800" y="11539732"/>
            <a:ext cx="1414272" cy="1414268"/>
          </a:xfrm>
          <a:prstGeom prst="rect">
            <a:avLst/>
          </a:prstGeom>
          <a:noFill/>
          <a:ln>
            <a:noFill/>
          </a:ln>
        </p:spPr>
      </p:pic>
      <p:cxnSp>
        <p:nvCxnSpPr>
          <p:cNvPr id="7" name="Straight Connector 4" descr="&quot; &quot;"/>
          <p:cNvCxnSpPr/>
          <p:nvPr userDrawn="1"/>
        </p:nvCxnSpPr>
        <p:spPr>
          <a:xfrm flipV="1">
            <a:off x="1676400" y="12711615"/>
            <a:ext cx="19050000" cy="109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Maternal and Child Health Logo"/>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0878803" y="11965217"/>
            <a:ext cx="2926222" cy="824118"/>
          </a:xfrm>
          <a:prstGeom prst="rect">
            <a:avLst/>
          </a:prstGeom>
        </p:spPr>
      </p:pic>
      <p:sp>
        <p:nvSpPr>
          <p:cNvPr id="8" name="Rectangle 6" descr="&quot; &quot;"/>
          <p:cNvSpPr/>
          <p:nvPr userDrawn="1"/>
        </p:nvSpPr>
        <p:spPr>
          <a:xfrm>
            <a:off x="0" y="12954000"/>
            <a:ext cx="24384000" cy="762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 name="Slide Number Placeholder 7"/>
          <p:cNvSpPr>
            <a:spLocks noGrp="1"/>
          </p:cNvSpPr>
          <p:nvPr>
            <p:ph type="sldNum" sz="quarter" idx="4"/>
          </p:nvPr>
        </p:nvSpPr>
        <p:spPr>
          <a:xfrm>
            <a:off x="18544032" y="12980888"/>
            <a:ext cx="5486400" cy="768096"/>
          </a:xfrm>
          <a:prstGeom prst="rect">
            <a:avLst/>
          </a:prstGeom>
        </p:spPr>
        <p:txBody>
          <a:bodyPr vert="horz" lIns="91440" tIns="45720" rIns="91440" bIns="45720" rtlCol="0" anchor="ctr"/>
          <a:lstStyle>
            <a:lvl1pPr algn="r">
              <a:defRPr sz="3200" b="1">
                <a:solidFill>
                  <a:schemeClr val="bg1"/>
                </a:solidFill>
              </a:defRPr>
            </a:lvl1p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871348646"/>
      </p:ext>
    </p:extLst>
  </p:cSld>
  <p:clrMap bg1="lt1" tx1="dk1" bg2="lt2" tx2="dk2" accent1="accent1" accent2="accent2" accent3="accent3" accent4="accent4" accent5="accent5" accent6="accent6" hlink="hlink" folHlink="folHlink"/>
  <p:sldLayoutIdLst>
    <p:sldLayoutId id="2147483733" r:id="rId1"/>
    <p:sldLayoutId id="2147483768" r:id="rId2"/>
    <p:sldLayoutId id="2147483735" r:id="rId3"/>
    <p:sldLayoutId id="2147483762" r:id="rId4"/>
    <p:sldLayoutId id="2147483734" r:id="rId5"/>
    <p:sldLayoutId id="2147483767" r:id="rId6"/>
    <p:sldLayoutId id="2147483745" r:id="rId7"/>
    <p:sldLayoutId id="2147483769" r:id="rId8"/>
    <p:sldLayoutId id="2147483736" r:id="rId9"/>
    <p:sldLayoutId id="2147483746" r:id="rId10"/>
    <p:sldLayoutId id="2147483765" r:id="rId11"/>
    <p:sldLayoutId id="2147483749" r:id="rId12"/>
    <p:sldLayoutId id="2147483750" r:id="rId13"/>
    <p:sldLayoutId id="2147483759" r:id="rId14"/>
    <p:sldLayoutId id="2147483747" r:id="rId15"/>
    <p:sldLayoutId id="2147483758" r:id="rId16"/>
    <p:sldLayoutId id="2147483763" r:id="rId17"/>
    <p:sldLayoutId id="2147483766" r:id="rId18"/>
    <p:sldLayoutId id="2147483764" r:id="rId19"/>
    <p:sldLayoutId id="2147483753" r:id="rId20"/>
    <p:sldLayoutId id="2147483755" r:id="rId21"/>
    <p:sldLayoutId id="2147483756" r:id="rId22"/>
    <p:sldLayoutId id="2147483757" r:id="rId23"/>
    <p:sldLayoutId id="2147483744" r:id="rId24"/>
    <p:sldLayoutId id="2147483760" r:id="rId25"/>
    <p:sldLayoutId id="2147483751" r:id="rId26"/>
    <p:sldLayoutId id="2147483770" r:id="rId27"/>
    <p:sldLayoutId id="2147483748" r:id="rId28"/>
    <p:sldLayoutId id="2147483752" r:id="rId29"/>
    <p:sldLayoutId id="2147483754" r:id="rId30"/>
    <p:sldLayoutId id="2147483737" r:id="rId31"/>
    <p:sldLayoutId id="2147483738" r:id="rId32"/>
    <p:sldLayoutId id="2147483739" r:id="rId33"/>
    <p:sldLayoutId id="2147483740" r:id="rId34"/>
    <p:sldLayoutId id="2147483741" r:id="rId35"/>
    <p:sldLayoutId id="2147483742" r:id="rId36"/>
    <p:sldLayoutId id="2147483743" r:id="rId37"/>
    <p:sldLayoutId id="2147483771"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jbassoc.com/resource"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www.acf.hhs.gov/opre/resource-librar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twitter.com/hrsagov" TargetMode="External"/><Relationship Id="rId13" Type="http://schemas.openxmlformats.org/officeDocument/2006/relationships/image" Target="../media/image53.png"/><Relationship Id="rId3" Type="http://schemas.openxmlformats.org/officeDocument/2006/relationships/hyperlink" Target="http://www.hrsa.gov/" TargetMode="External"/><Relationship Id="rId7" Type="http://schemas.openxmlformats.org/officeDocument/2006/relationships/image" Target="../media/image50.png"/><Relationship Id="rId12" Type="http://schemas.openxmlformats.org/officeDocument/2006/relationships/hyperlink" Target="https://www.linkedin.com/company/us-government-department-of-health-&amp;-human-services-hrsa/"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hyperlink" Target="https://facebook.com/HRSAgov/" TargetMode="External"/><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hyperlink" Target="https://www.instagram.com/hrsagov/" TargetMode="External"/><Relationship Id="rId4" Type="http://schemas.openxmlformats.org/officeDocument/2006/relationships/hyperlink" Target="https://public.govdelivery.com/accounts/USHHSHRSA/subscriber/new?qsp=HRSA-subscribe" TargetMode="External"/><Relationship Id="rId9" Type="http://schemas.openxmlformats.org/officeDocument/2006/relationships/image" Target="../media/image51.png"/><Relationship Id="rId14" Type="http://schemas.openxmlformats.org/officeDocument/2006/relationships/hyperlink" Target="https://www.youtube.com/user/HRSAtub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mchb.hrsa.gov/"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body" idx="15"/>
          </p:nvPr>
        </p:nvSpPr>
        <p:spPr>
          <a:xfrm>
            <a:off x="1451652" y="8146474"/>
            <a:ext cx="10513925" cy="5048460"/>
          </a:xfrm>
          <a:prstGeom prst="rect">
            <a:avLst/>
          </a:prstGeom>
        </p:spPr>
        <p:txBody>
          <a:bodyPr lIns="50800" tIns="50800" rIns="50800" bIns="50800" anchor="t">
            <a:normAutofit lnSpcReduction="10000"/>
          </a:bodyPr>
          <a:lstStyle/>
          <a:p>
            <a:r>
              <a:rPr lang="en-US" dirty="0"/>
              <a:t>Presenters:</a:t>
            </a:r>
          </a:p>
          <a:p>
            <a:pPr>
              <a:lnSpc>
                <a:spcPct val="110000"/>
              </a:lnSpc>
            </a:pPr>
            <a:endParaRPr lang="en-US" dirty="0"/>
          </a:p>
          <a:p>
            <a:r>
              <a:rPr lang="en-US" dirty="0"/>
              <a:t>Ann Stock</a:t>
            </a:r>
          </a:p>
          <a:p>
            <a:r>
              <a:rPr lang="en-US" sz="2800" dirty="0">
                <a:solidFill>
                  <a:schemeClr val="bg1"/>
                </a:solidFill>
              </a:rPr>
              <a:t>Health Resources and Services Administration (HRSA)</a:t>
            </a:r>
          </a:p>
          <a:p>
            <a:endParaRPr lang="en-US" dirty="0"/>
          </a:p>
          <a:p>
            <a:r>
              <a:rPr lang="en-US" dirty="0"/>
              <a:t>Kim McCombs-Thornton</a:t>
            </a:r>
          </a:p>
          <a:p>
            <a:r>
              <a:rPr lang="en-US" dirty="0"/>
              <a:t>DOHVE/James Bell Associates (JBA)</a:t>
            </a:r>
          </a:p>
          <a:p>
            <a:endParaRPr lang="en-US" dirty="0"/>
          </a:p>
          <a:p>
            <a:r>
              <a:rPr lang="en-US" dirty="0"/>
              <a:t>October 2020</a:t>
            </a:r>
          </a:p>
          <a:p>
            <a:endParaRPr lang="en-US" dirty="0"/>
          </a:p>
        </p:txBody>
      </p:sp>
      <p:sp>
        <p:nvSpPr>
          <p:cNvPr id="271" name="Shape 271"/>
          <p:cNvSpPr>
            <a:spLocks noGrp="1"/>
          </p:cNvSpPr>
          <p:nvPr>
            <p:ph type="title"/>
          </p:nvPr>
        </p:nvSpPr>
        <p:spPr>
          <a:xfrm>
            <a:off x="1524000" y="1778000"/>
            <a:ext cx="21876053" cy="6368473"/>
          </a:xfrm>
          <a:prstGeom prst="rect">
            <a:avLst/>
          </a:prstGeom>
        </p:spPr>
        <p:txBody>
          <a:bodyPr lIns="50800" tIns="50800" rIns="50800" bIns="50800" anchor="t">
            <a:noAutofit/>
          </a:bodyPr>
          <a:lstStyle/>
          <a:p>
            <a:pPr>
              <a:lnSpc>
                <a:spcPct val="108000"/>
              </a:lnSpc>
            </a:pPr>
            <a:r>
              <a:rPr lang="en-US" dirty="0"/>
              <a:t>Planning for a Pay for Outcomes Approach in Home Vi</a:t>
            </a:r>
            <a:r>
              <a:rPr lang="en-US" sz="9600" dirty="0"/>
              <a:t>siting </a:t>
            </a:r>
            <a:br>
              <a:rPr lang="en-US" sz="9600" dirty="0"/>
            </a:br>
            <a:r>
              <a:rPr lang="en-US" sz="1600" dirty="0"/>
              <a:t> </a:t>
            </a:r>
            <a:br>
              <a:rPr lang="en-US" sz="9600" dirty="0"/>
            </a:br>
            <a:r>
              <a:rPr lang="en-US" sz="4400" dirty="0">
                <a:solidFill>
                  <a:srgbClr val="FFFFFF"/>
                </a:solidFill>
                <a:effectLst/>
                <a:latin typeface="Arial" panose="020B0604020202020204" pitchFamily="34" charset="0"/>
                <a:ea typeface="Calibri" panose="020F0502020204030204" pitchFamily="34" charset="0"/>
                <a:cs typeface="Tahoma" panose="020B0604030504040204" pitchFamily="34" charset="0"/>
              </a:rPr>
              <a:t>A Review of Research to Inform Maternal, Infant, and Early Childhood Home Visiting Outcome Selection, Projected Savings, and Pricing</a:t>
            </a:r>
            <a:br>
              <a:rPr lang="en-US" sz="4400" dirty="0">
                <a:solidFill>
                  <a:srgbClr val="FFFFFF"/>
                </a:solidFill>
                <a:effectLst/>
                <a:latin typeface="Arial" panose="020B0604020202020204" pitchFamily="34" charset="0"/>
                <a:ea typeface="Calibri" panose="020F0502020204030204" pitchFamily="34" charset="0"/>
                <a:cs typeface="Tahoma" panose="020B0604030504040204" pitchFamily="34" charset="0"/>
              </a:rPr>
            </a:br>
            <a:endParaRPr lang="en-US" sz="4400" dirty="0"/>
          </a:p>
        </p:txBody>
      </p:sp>
      <p:sp>
        <p:nvSpPr>
          <p:cNvPr id="273" name="Shape 273"/>
          <p:cNvSpPr/>
          <p:nvPr/>
        </p:nvSpPr>
        <p:spPr>
          <a:xfrm>
            <a:off x="1524000" y="7649409"/>
            <a:ext cx="1524001" cy="25401"/>
          </a:xfrm>
          <a:prstGeom prst="rect">
            <a:avLst/>
          </a:prstGeom>
          <a:solidFill>
            <a:srgbClr val="D6CF2A"/>
          </a:solidFill>
          <a:ln w="3175">
            <a:miter lim="400000"/>
          </a:ln>
        </p:spPr>
        <p:txBody>
          <a:bodyPr lIns="50800" tIns="50800" rIns="50800" bIns="50800" anchor="ctr"/>
          <a:lstStyle/>
          <a:p>
            <a:pPr algn="ctr">
              <a:lnSpc>
                <a:spcPct val="100000"/>
              </a:lnSpc>
              <a:defRPr sz="3200">
                <a:solidFill>
                  <a:srgbClr val="FFFFFF"/>
                </a:solidFill>
                <a:latin typeface="Helvetica Light"/>
                <a:ea typeface="Helvetica Light"/>
                <a:cs typeface="Helvetica Light"/>
                <a:sym typeface="Helvetica Light"/>
              </a:defRPr>
            </a:pPr>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87DE0D-671B-428E-9C0F-16F546C20E1B}"/>
              </a:ext>
            </a:extLst>
          </p:cNvPr>
          <p:cNvSpPr>
            <a:spLocks noGrp="1"/>
          </p:cNvSpPr>
          <p:nvPr>
            <p:ph type="title"/>
          </p:nvPr>
        </p:nvSpPr>
        <p:spPr>
          <a:xfrm>
            <a:off x="1396998" y="2032000"/>
            <a:ext cx="12928375" cy="2170196"/>
          </a:xfrm>
        </p:spPr>
        <p:txBody>
          <a:bodyPr>
            <a:normAutofit/>
          </a:bodyPr>
          <a:lstStyle/>
          <a:p>
            <a:r>
              <a:rPr lang="en-US" dirty="0"/>
              <a:t>Resource Purpose</a:t>
            </a:r>
          </a:p>
        </p:txBody>
      </p:sp>
      <p:sp>
        <p:nvSpPr>
          <p:cNvPr id="4" name="Text Placeholder 3">
            <a:extLst>
              <a:ext uri="{FF2B5EF4-FFF2-40B4-BE49-F238E27FC236}">
                <a16:creationId xmlns:a16="http://schemas.microsoft.com/office/drawing/2014/main" id="{22290354-96F1-4597-9853-5E2607275852}"/>
              </a:ext>
            </a:extLst>
          </p:cNvPr>
          <p:cNvSpPr>
            <a:spLocks noGrp="1"/>
          </p:cNvSpPr>
          <p:nvPr>
            <p:ph type="body" sz="half" idx="1"/>
          </p:nvPr>
        </p:nvSpPr>
        <p:spPr>
          <a:xfrm>
            <a:off x="1524000" y="4403348"/>
            <a:ext cx="12801373" cy="6487459"/>
          </a:xfrm>
        </p:spPr>
        <p:txBody>
          <a:bodyPr>
            <a:normAutofit/>
          </a:bodyPr>
          <a:lstStyle/>
          <a:p>
            <a:r>
              <a:rPr lang="en-US" sz="4400" dirty="0"/>
              <a:t>Review of existing research to inform</a:t>
            </a:r>
          </a:p>
          <a:p>
            <a:pPr marL="571500" indent="-571500">
              <a:buFont typeface="Arial" panose="020B0604020202020204" pitchFamily="34" charset="0"/>
              <a:buChar char="•"/>
            </a:pPr>
            <a:r>
              <a:rPr lang="en-US" sz="4400" dirty="0"/>
              <a:t>PFO feasibility studies</a:t>
            </a:r>
          </a:p>
          <a:p>
            <a:pPr lvl="1" indent="0">
              <a:spcBef>
                <a:spcPts val="1000"/>
              </a:spcBef>
            </a:pPr>
            <a:r>
              <a:rPr lang="en-US" sz="3200" dirty="0"/>
              <a:t>      - Outcome selection</a:t>
            </a:r>
          </a:p>
          <a:p>
            <a:pPr lvl="1" indent="0">
              <a:spcBef>
                <a:spcPts val="500"/>
              </a:spcBef>
            </a:pPr>
            <a:r>
              <a:rPr lang="en-US" sz="3200" dirty="0"/>
              <a:t>      - Savings projections</a:t>
            </a:r>
          </a:p>
          <a:p>
            <a:pPr marL="571500" indent="-571500">
              <a:buFont typeface="Arial" panose="020B0604020202020204" pitchFamily="34" charset="0"/>
              <a:buChar char="•"/>
            </a:pPr>
            <a:r>
              <a:rPr lang="en-US" sz="4400" dirty="0"/>
              <a:t>PFO payment models</a:t>
            </a:r>
          </a:p>
        </p:txBody>
      </p:sp>
      <p:pic>
        <p:nvPicPr>
          <p:cNvPr id="7" name="Picture Placeholder 6" descr="A picture containing person, person, indoor, looking&#10;&#10;Description automatically generated">
            <a:extLst>
              <a:ext uri="{FF2B5EF4-FFF2-40B4-BE49-F238E27FC236}">
                <a16:creationId xmlns:a16="http://schemas.microsoft.com/office/drawing/2014/main" id="{BFBB78CE-D4E8-41B4-BD0F-DD34DB71B36B}"/>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44712" r="14524"/>
          <a:stretch/>
        </p:blipFill>
        <p:spPr>
          <a:xfrm>
            <a:off x="15997711" y="0"/>
            <a:ext cx="8386289" cy="13716000"/>
          </a:xfrm>
        </p:spPr>
      </p:pic>
    </p:spTree>
    <p:extLst>
      <p:ext uri="{BB962C8B-B14F-4D97-AF65-F5344CB8AC3E}">
        <p14:creationId xmlns:p14="http://schemas.microsoft.com/office/powerpoint/2010/main" val="6647449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E59-0BE5-4EFE-B6D3-12CD71229A5B}"/>
              </a:ext>
            </a:extLst>
          </p:cNvPr>
          <p:cNvSpPr>
            <a:spLocks noGrp="1"/>
          </p:cNvSpPr>
          <p:nvPr>
            <p:ph type="title"/>
          </p:nvPr>
        </p:nvSpPr>
        <p:spPr>
          <a:xfrm>
            <a:off x="1396998" y="2032000"/>
            <a:ext cx="12928375" cy="2170196"/>
          </a:xfrm>
        </p:spPr>
        <p:txBody>
          <a:bodyPr>
            <a:normAutofit/>
          </a:bodyPr>
          <a:lstStyle/>
          <a:p>
            <a:r>
              <a:rPr lang="en-US" dirty="0"/>
              <a:t>Resource Overview</a:t>
            </a:r>
          </a:p>
        </p:txBody>
      </p:sp>
      <p:sp>
        <p:nvSpPr>
          <p:cNvPr id="3" name="Text Placeholder 2">
            <a:extLst>
              <a:ext uri="{FF2B5EF4-FFF2-40B4-BE49-F238E27FC236}">
                <a16:creationId xmlns:a16="http://schemas.microsoft.com/office/drawing/2014/main" id="{1E6535E1-E2C6-482B-8C2D-D498B5CFC6B3}"/>
              </a:ext>
            </a:extLst>
          </p:cNvPr>
          <p:cNvSpPr>
            <a:spLocks noGrp="1"/>
          </p:cNvSpPr>
          <p:nvPr>
            <p:ph type="body" sz="half" idx="1"/>
          </p:nvPr>
        </p:nvSpPr>
        <p:spPr>
          <a:xfrm>
            <a:off x="1524000" y="4403348"/>
            <a:ext cx="12801373" cy="6487459"/>
          </a:xfrm>
        </p:spPr>
        <p:txBody>
          <a:bodyPr>
            <a:normAutofit/>
          </a:bodyPr>
          <a:lstStyle/>
          <a:p>
            <a:pPr marL="571500" indent="-571500">
              <a:lnSpc>
                <a:spcPct val="130000"/>
              </a:lnSpc>
              <a:buFont typeface="Arial" panose="020B0604020202020204" pitchFamily="34" charset="0"/>
              <a:buChar char="•"/>
            </a:pPr>
            <a:r>
              <a:rPr lang="en-US" sz="3400" dirty="0"/>
              <a:t>Introduction</a:t>
            </a:r>
          </a:p>
          <a:p>
            <a:pPr marL="571500" indent="-571500">
              <a:lnSpc>
                <a:spcPct val="130000"/>
              </a:lnSpc>
              <a:buFont typeface="Arial" panose="020B0604020202020204" pitchFamily="34" charset="0"/>
              <a:buChar char="•"/>
            </a:pPr>
            <a:r>
              <a:rPr lang="en-US" sz="3400" dirty="0"/>
              <a:t>4 Modules with narrative and study profiles</a:t>
            </a:r>
          </a:p>
          <a:p>
            <a:pPr>
              <a:lnSpc>
                <a:spcPct val="130000"/>
              </a:lnSpc>
              <a:spcBef>
                <a:spcPts val="0"/>
              </a:spcBef>
            </a:pPr>
            <a:r>
              <a:rPr lang="en-US" sz="3400" dirty="0"/>
              <a:t>      - Module 1 Home visiting outcomes</a:t>
            </a:r>
          </a:p>
          <a:p>
            <a:pPr>
              <a:lnSpc>
                <a:spcPct val="130000"/>
              </a:lnSpc>
              <a:spcBef>
                <a:spcPts val="0"/>
              </a:spcBef>
            </a:pPr>
            <a:r>
              <a:rPr lang="en-US" sz="3400" dirty="0"/>
              <a:t>      - Module 2 Home vising outcome costs</a:t>
            </a:r>
          </a:p>
          <a:p>
            <a:pPr>
              <a:lnSpc>
                <a:spcPct val="130000"/>
              </a:lnSpc>
              <a:spcBef>
                <a:spcPts val="0"/>
              </a:spcBef>
            </a:pPr>
            <a:r>
              <a:rPr lang="en-US" sz="3400" dirty="0"/>
              <a:t>      - Module 3 Outcome costs in non-home visiting studies</a:t>
            </a:r>
          </a:p>
          <a:p>
            <a:pPr>
              <a:lnSpc>
                <a:spcPct val="130000"/>
              </a:lnSpc>
              <a:spcBef>
                <a:spcPts val="0"/>
              </a:spcBef>
            </a:pPr>
            <a:r>
              <a:rPr lang="en-US" sz="3400" dirty="0"/>
              <a:t>      - Module 4 Administrative and government cost data sources</a:t>
            </a:r>
          </a:p>
          <a:p>
            <a:pPr marL="571500" indent="-571500">
              <a:lnSpc>
                <a:spcPct val="130000"/>
              </a:lnSpc>
              <a:buFont typeface="Arial" panose="020B0604020202020204" pitchFamily="34" charset="0"/>
              <a:buChar char="•"/>
            </a:pPr>
            <a:r>
              <a:rPr lang="en-US" sz="3400" dirty="0"/>
              <a:t>Navigation guidance</a:t>
            </a:r>
          </a:p>
          <a:p>
            <a:pPr marL="571500" indent="-571500">
              <a:lnSpc>
                <a:spcPct val="130000"/>
              </a:lnSpc>
              <a:buFont typeface="Arial" panose="020B0604020202020204" pitchFamily="34" charset="0"/>
              <a:buChar char="•"/>
            </a:pPr>
            <a:endParaRPr lang="en-US" sz="3400" dirty="0"/>
          </a:p>
        </p:txBody>
      </p:sp>
      <p:pic>
        <p:nvPicPr>
          <p:cNvPr id="8" name="Picture Placeholder 7" descr="A picture containing outdoor, person, grass, holding&#10;&#10;Description automatically generated">
            <a:extLst>
              <a:ext uri="{FF2B5EF4-FFF2-40B4-BE49-F238E27FC236}">
                <a16:creationId xmlns:a16="http://schemas.microsoft.com/office/drawing/2014/main" id="{1CBB91F8-F27E-4D67-A449-A078F84862E3}"/>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42261" r="15737"/>
          <a:stretch/>
        </p:blipFill>
        <p:spPr>
          <a:xfrm>
            <a:off x="15997711" y="0"/>
            <a:ext cx="8386289" cy="13716000"/>
          </a:xfrm>
        </p:spPr>
      </p:pic>
    </p:spTree>
    <p:extLst>
      <p:ext uri="{BB962C8B-B14F-4D97-AF65-F5344CB8AC3E}">
        <p14:creationId xmlns:p14="http://schemas.microsoft.com/office/powerpoint/2010/main" val="23298826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2B575-1E69-44A2-AE55-C96257EBBF75}"/>
              </a:ext>
            </a:extLst>
          </p:cNvPr>
          <p:cNvSpPr>
            <a:spLocks noGrp="1"/>
          </p:cNvSpPr>
          <p:nvPr>
            <p:ph type="title"/>
          </p:nvPr>
        </p:nvSpPr>
        <p:spPr/>
        <p:txBody>
          <a:bodyPr/>
          <a:lstStyle/>
          <a:p>
            <a:r>
              <a:rPr lang="en-US" dirty="0"/>
              <a:t>How to Use</a:t>
            </a:r>
          </a:p>
        </p:txBody>
      </p:sp>
      <p:sp>
        <p:nvSpPr>
          <p:cNvPr id="4" name="Text Placeholder 3">
            <a:extLst>
              <a:ext uri="{FF2B5EF4-FFF2-40B4-BE49-F238E27FC236}">
                <a16:creationId xmlns:a16="http://schemas.microsoft.com/office/drawing/2014/main" id="{EA717339-FE16-4788-94E8-C7FBCDB089D4}"/>
              </a:ext>
            </a:extLst>
          </p:cNvPr>
          <p:cNvSpPr>
            <a:spLocks noGrp="1"/>
          </p:cNvSpPr>
          <p:nvPr>
            <p:ph type="body" sz="half" idx="1"/>
          </p:nvPr>
        </p:nvSpPr>
        <p:spPr/>
        <p:txBody>
          <a:bodyPr>
            <a:normAutofit fontScale="92500" lnSpcReduction="20000"/>
          </a:bodyPr>
          <a:lstStyle/>
          <a:p>
            <a:pPr marL="685800" indent="-685800">
              <a:buFont typeface="Arial" panose="020B0604020202020204" pitchFamily="34" charset="0"/>
              <a:buChar char="•"/>
            </a:pPr>
            <a:r>
              <a:rPr lang="en-US" sz="4800" dirty="0"/>
              <a:t>Start with Introduction</a:t>
            </a:r>
          </a:p>
          <a:p>
            <a:pPr marL="685800" indent="-685800">
              <a:buFont typeface="Arial" panose="020B0604020202020204" pitchFamily="34" charset="0"/>
              <a:buChar char="•"/>
            </a:pPr>
            <a:r>
              <a:rPr lang="en-US" sz="4800" dirty="0"/>
              <a:t>Move to module that best meets your needs</a:t>
            </a:r>
          </a:p>
          <a:p>
            <a:pPr marL="685800" indent="-685800">
              <a:buFont typeface="Arial" panose="020B0604020202020204" pitchFamily="34" charset="0"/>
              <a:buChar char="•"/>
            </a:pPr>
            <a:r>
              <a:rPr lang="en-US" sz="4800" dirty="0"/>
              <a:t>Dive in and out as needed</a:t>
            </a:r>
          </a:p>
          <a:p>
            <a:pPr marL="685800" indent="-685800">
              <a:buFont typeface="Arial" panose="020B0604020202020204" pitchFamily="34" charset="0"/>
              <a:buChar char="•"/>
            </a:pPr>
            <a:r>
              <a:rPr lang="en-US" sz="4800" dirty="0"/>
              <a:t>May not be a linear process</a:t>
            </a:r>
          </a:p>
          <a:p>
            <a:pPr marL="685800" indent="-685800">
              <a:buFont typeface="Arial" panose="020B0604020202020204" pitchFamily="34" charset="0"/>
              <a:buChar char="•"/>
            </a:pPr>
            <a:r>
              <a:rPr lang="en-US" sz="4800" dirty="0"/>
              <a:t>Module-specific guidance on How to Use</a:t>
            </a:r>
          </a:p>
          <a:p>
            <a:pPr marL="685800" indent="-685800">
              <a:buFont typeface="Arial" panose="020B0604020202020204" pitchFamily="34" charset="0"/>
              <a:buChar char="•"/>
            </a:pPr>
            <a:endParaRPr lang="en-US" sz="4800" dirty="0"/>
          </a:p>
          <a:p>
            <a:endParaRPr lang="en-US" sz="4800" dirty="0"/>
          </a:p>
        </p:txBody>
      </p:sp>
      <p:pic>
        <p:nvPicPr>
          <p:cNvPr id="8" name="Picture Placeholder 7" descr="A child wearing a hat&#10;&#10;Description automatically generated">
            <a:extLst>
              <a:ext uri="{FF2B5EF4-FFF2-40B4-BE49-F238E27FC236}">
                <a16:creationId xmlns:a16="http://schemas.microsoft.com/office/drawing/2014/main" id="{DDF526B4-3CD7-4AC4-AEFD-CB812956518A}"/>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15877" t="278" r="43315" b="-278"/>
          <a:stretch/>
        </p:blipFill>
        <p:spPr>
          <a:xfrm>
            <a:off x="15997711" y="0"/>
            <a:ext cx="8386289" cy="13716000"/>
          </a:xfrm>
        </p:spPr>
      </p:pic>
    </p:spTree>
    <p:extLst>
      <p:ext uri="{BB962C8B-B14F-4D97-AF65-F5344CB8AC3E}">
        <p14:creationId xmlns:p14="http://schemas.microsoft.com/office/powerpoint/2010/main" val="37707967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Drill Down</a:t>
            </a:r>
          </a:p>
        </p:txBody>
      </p:sp>
      <p:pic>
        <p:nvPicPr>
          <p:cNvPr id="4" name="Picture 3">
            <a:extLst>
              <a:ext uri="{FF2B5EF4-FFF2-40B4-BE49-F238E27FC236}">
                <a16:creationId xmlns:a16="http://schemas.microsoft.com/office/drawing/2014/main" id="{E9A3AD91-B5ED-468B-818A-BBEA249B35D1}"/>
              </a:ext>
            </a:extLst>
          </p:cNvPr>
          <p:cNvPicPr>
            <a:picLocks noChangeAspect="1"/>
          </p:cNvPicPr>
          <p:nvPr/>
        </p:nvPicPr>
        <p:blipFill>
          <a:blip r:embed="rId3"/>
          <a:stretch>
            <a:fillRect/>
          </a:stretch>
        </p:blipFill>
        <p:spPr>
          <a:xfrm>
            <a:off x="7861185" y="4295658"/>
            <a:ext cx="8204807" cy="5124684"/>
          </a:xfrm>
          <a:prstGeom prst="rect">
            <a:avLst/>
          </a:prstGeom>
        </p:spPr>
      </p:pic>
    </p:spTree>
    <p:extLst>
      <p:ext uri="{BB962C8B-B14F-4D97-AF65-F5344CB8AC3E}">
        <p14:creationId xmlns:p14="http://schemas.microsoft.com/office/powerpoint/2010/main" val="7399979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Build Knowledge Base</a:t>
            </a:r>
          </a:p>
        </p:txBody>
      </p:sp>
      <p:pic>
        <p:nvPicPr>
          <p:cNvPr id="5" name="Picture 4">
            <a:extLst>
              <a:ext uri="{FF2B5EF4-FFF2-40B4-BE49-F238E27FC236}">
                <a16:creationId xmlns:a16="http://schemas.microsoft.com/office/drawing/2014/main" id="{1231B5C8-9D0C-4C1D-9E78-0DAF6B00899F}"/>
              </a:ext>
            </a:extLst>
          </p:cNvPr>
          <p:cNvPicPr>
            <a:picLocks noChangeAspect="1"/>
          </p:cNvPicPr>
          <p:nvPr/>
        </p:nvPicPr>
        <p:blipFill>
          <a:blip r:embed="rId3"/>
          <a:stretch>
            <a:fillRect/>
          </a:stretch>
        </p:blipFill>
        <p:spPr>
          <a:xfrm>
            <a:off x="3454179" y="5074866"/>
            <a:ext cx="17475641" cy="6060493"/>
          </a:xfrm>
          <a:prstGeom prst="rect">
            <a:avLst/>
          </a:prstGeom>
        </p:spPr>
      </p:pic>
    </p:spTree>
    <p:extLst>
      <p:ext uri="{BB962C8B-B14F-4D97-AF65-F5344CB8AC3E}">
        <p14:creationId xmlns:p14="http://schemas.microsoft.com/office/powerpoint/2010/main" val="41084831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B552-1196-4A86-939F-9DB8043FB59B}"/>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93113F8-9C58-4666-8BA1-D058A74D82BF}"/>
              </a:ext>
            </a:extLst>
          </p:cNvPr>
          <p:cNvSpPr>
            <a:spLocks noGrp="1"/>
          </p:cNvSpPr>
          <p:nvPr>
            <p:ph type="body" sz="half" idx="1"/>
          </p:nvPr>
        </p:nvSpPr>
        <p:spPr>
          <a:xfrm>
            <a:off x="1524000" y="4403348"/>
            <a:ext cx="12801373" cy="8109494"/>
          </a:xfrm>
        </p:spPr>
        <p:txBody>
          <a:bodyPr>
            <a:normAutofit/>
          </a:bodyPr>
          <a:lstStyle/>
          <a:p>
            <a:pPr marL="685800" indent="-685800">
              <a:buFont typeface="Arial" panose="020B0604020202020204" pitchFamily="34" charset="0"/>
              <a:buChar char="•"/>
            </a:pPr>
            <a:r>
              <a:rPr lang="en-US" sz="4800" dirty="0"/>
              <a:t>What is PFO?</a:t>
            </a:r>
          </a:p>
          <a:p>
            <a:endParaRPr lang="en-US" sz="4800" dirty="0"/>
          </a:p>
        </p:txBody>
      </p:sp>
      <p:pic>
        <p:nvPicPr>
          <p:cNvPr id="5" name="Picture 4">
            <a:extLst>
              <a:ext uri="{FF2B5EF4-FFF2-40B4-BE49-F238E27FC236}">
                <a16:creationId xmlns:a16="http://schemas.microsoft.com/office/drawing/2014/main" id="{16E0404A-F1B5-4491-9FFB-DF1C6E6CA8C4}"/>
              </a:ext>
            </a:extLst>
          </p:cNvPr>
          <p:cNvPicPr>
            <a:picLocks noChangeAspect="1"/>
          </p:cNvPicPr>
          <p:nvPr/>
        </p:nvPicPr>
        <p:blipFill>
          <a:blip r:embed="rId3"/>
          <a:stretch>
            <a:fillRect/>
          </a:stretch>
        </p:blipFill>
        <p:spPr>
          <a:xfrm>
            <a:off x="1804146" y="6139162"/>
            <a:ext cx="12241080" cy="3650296"/>
          </a:xfrm>
          <a:prstGeom prst="rect">
            <a:avLst/>
          </a:prstGeom>
        </p:spPr>
      </p:pic>
      <p:pic>
        <p:nvPicPr>
          <p:cNvPr id="9" name="Picture Placeholder 8" descr="A person sitting in front of a computer&#10;&#10;Description automatically generated">
            <a:extLst>
              <a:ext uri="{FF2B5EF4-FFF2-40B4-BE49-F238E27FC236}">
                <a16:creationId xmlns:a16="http://schemas.microsoft.com/office/drawing/2014/main" id="{AD503519-B958-420A-BAC9-AB5EE903C149}"/>
              </a:ext>
            </a:extLst>
          </p:cNvPr>
          <p:cNvPicPr>
            <a:picLocks noGrp="1" noChangeAspect="1"/>
          </p:cNvPicPr>
          <p:nvPr>
            <p:ph type="pic" sz="half" idx="13"/>
          </p:nvPr>
        </p:nvPicPr>
        <p:blipFill rotWithShape="1">
          <a:blip r:embed="rId4">
            <a:extLst>
              <a:ext uri="{28A0092B-C50C-407E-A947-70E740481C1C}">
                <a14:useLocalDpi xmlns:a14="http://schemas.microsoft.com/office/drawing/2010/main" val="0"/>
              </a:ext>
            </a:extLst>
          </a:blip>
          <a:srcRect l="4835" r="60771"/>
          <a:stretch/>
        </p:blipFill>
        <p:spPr>
          <a:xfrm>
            <a:off x="15997711" y="0"/>
            <a:ext cx="8386289" cy="13716000"/>
          </a:xfrm>
        </p:spPr>
      </p:pic>
    </p:spTree>
    <p:extLst>
      <p:ext uri="{BB962C8B-B14F-4D97-AF65-F5344CB8AC3E}">
        <p14:creationId xmlns:p14="http://schemas.microsoft.com/office/powerpoint/2010/main" val="1766996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B552-1196-4A86-939F-9DB8043FB59B}"/>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93113F8-9C58-4666-8BA1-D058A74D82BF}"/>
              </a:ext>
            </a:extLst>
          </p:cNvPr>
          <p:cNvSpPr>
            <a:spLocks noGrp="1"/>
          </p:cNvSpPr>
          <p:nvPr>
            <p:ph type="body" sz="half" idx="1"/>
          </p:nvPr>
        </p:nvSpPr>
        <p:spPr>
          <a:xfrm>
            <a:off x="1524000" y="4403348"/>
            <a:ext cx="12801373" cy="8109494"/>
          </a:xfrm>
        </p:spPr>
        <p:txBody>
          <a:bodyPr>
            <a:normAutofit/>
          </a:bodyPr>
          <a:lstStyle/>
          <a:p>
            <a:pPr marL="685800" indent="-685800">
              <a:buFont typeface="Arial" panose="020B0604020202020204" pitchFamily="34" charset="0"/>
              <a:buChar char="•"/>
            </a:pPr>
            <a:r>
              <a:rPr lang="en-US" sz="4800" dirty="0"/>
              <a:t>What is PFO?</a:t>
            </a:r>
          </a:p>
          <a:p>
            <a:pPr marL="685800" indent="-685800">
              <a:buFont typeface="Arial" panose="020B0604020202020204" pitchFamily="34" charset="0"/>
              <a:buChar char="•"/>
            </a:pPr>
            <a:r>
              <a:rPr lang="en-US" sz="4800" dirty="0"/>
              <a:t>MIECHV PFO process</a:t>
            </a:r>
          </a:p>
          <a:p>
            <a:endParaRPr lang="en-US" sz="4800" dirty="0"/>
          </a:p>
        </p:txBody>
      </p:sp>
      <p:pic>
        <p:nvPicPr>
          <p:cNvPr id="4" name="Picture 3">
            <a:extLst>
              <a:ext uri="{FF2B5EF4-FFF2-40B4-BE49-F238E27FC236}">
                <a16:creationId xmlns:a16="http://schemas.microsoft.com/office/drawing/2014/main" id="{A118EACA-39BB-44BD-BA06-632C6F0983A9}"/>
              </a:ext>
            </a:extLst>
          </p:cNvPr>
          <p:cNvPicPr>
            <a:picLocks noChangeAspect="1"/>
          </p:cNvPicPr>
          <p:nvPr/>
        </p:nvPicPr>
        <p:blipFill>
          <a:blip r:embed="rId3"/>
          <a:stretch>
            <a:fillRect/>
          </a:stretch>
        </p:blipFill>
        <p:spPr>
          <a:xfrm>
            <a:off x="4681684" y="7294880"/>
            <a:ext cx="4889507" cy="4389120"/>
          </a:xfrm>
          <a:prstGeom prst="rect">
            <a:avLst/>
          </a:prstGeom>
        </p:spPr>
      </p:pic>
      <p:pic>
        <p:nvPicPr>
          <p:cNvPr id="12" name="Picture Placeholder 8" descr="A person sitting in front of a computer&#10;&#10;Description automatically generated">
            <a:extLst>
              <a:ext uri="{FF2B5EF4-FFF2-40B4-BE49-F238E27FC236}">
                <a16:creationId xmlns:a16="http://schemas.microsoft.com/office/drawing/2014/main" id="{F4D6449E-941B-4D3A-A8AD-7786F0A74215}"/>
              </a:ext>
            </a:extLst>
          </p:cNvPr>
          <p:cNvPicPr>
            <a:picLocks noGrp="1" noChangeAspect="1"/>
          </p:cNvPicPr>
          <p:nvPr>
            <p:ph type="pic" sz="half" idx="13"/>
          </p:nvPr>
        </p:nvPicPr>
        <p:blipFill rotWithShape="1">
          <a:blip r:embed="rId4">
            <a:extLst>
              <a:ext uri="{28A0092B-C50C-407E-A947-70E740481C1C}">
                <a14:useLocalDpi xmlns:a14="http://schemas.microsoft.com/office/drawing/2010/main" val="0"/>
              </a:ext>
            </a:extLst>
          </a:blip>
          <a:srcRect l="4858" r="60748"/>
          <a:stretch/>
        </p:blipFill>
        <p:spPr>
          <a:xfrm>
            <a:off x="15997238" y="0"/>
            <a:ext cx="8386762" cy="13716000"/>
          </a:xfrm>
        </p:spPr>
      </p:pic>
    </p:spTree>
    <p:extLst>
      <p:ext uri="{BB962C8B-B14F-4D97-AF65-F5344CB8AC3E}">
        <p14:creationId xmlns:p14="http://schemas.microsoft.com/office/powerpoint/2010/main" val="31983758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B552-1196-4A86-939F-9DB8043FB59B}"/>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93113F8-9C58-4666-8BA1-D058A74D82BF}"/>
              </a:ext>
            </a:extLst>
          </p:cNvPr>
          <p:cNvSpPr>
            <a:spLocks noGrp="1"/>
          </p:cNvSpPr>
          <p:nvPr>
            <p:ph type="body" sz="half" idx="1"/>
          </p:nvPr>
        </p:nvSpPr>
        <p:spPr>
          <a:xfrm>
            <a:off x="1524000" y="4403348"/>
            <a:ext cx="12801373" cy="8109494"/>
          </a:xfrm>
        </p:spPr>
        <p:txBody>
          <a:bodyPr>
            <a:normAutofit/>
          </a:bodyPr>
          <a:lstStyle/>
          <a:p>
            <a:pPr marL="685800" indent="-685800">
              <a:buFont typeface="Arial" panose="020B0604020202020204" pitchFamily="34" charset="0"/>
              <a:buChar char="•"/>
            </a:pPr>
            <a:r>
              <a:rPr lang="en-US" sz="4800" dirty="0"/>
              <a:t>What is PFO?</a:t>
            </a:r>
          </a:p>
          <a:p>
            <a:pPr marL="685800" indent="-685800">
              <a:buFont typeface="Arial" panose="020B0604020202020204" pitchFamily="34" charset="0"/>
              <a:buChar char="•"/>
            </a:pPr>
            <a:r>
              <a:rPr lang="en-US" sz="4800" dirty="0"/>
              <a:t>MIECHV PFO process</a:t>
            </a:r>
          </a:p>
          <a:p>
            <a:pPr marL="685800" indent="-685800">
              <a:buFont typeface="Arial" panose="020B0604020202020204" pitchFamily="34" charset="0"/>
              <a:buChar char="•"/>
            </a:pPr>
            <a:r>
              <a:rPr lang="en-US" sz="4800" dirty="0"/>
              <a:t>PFO feasibility study components</a:t>
            </a:r>
          </a:p>
          <a:p>
            <a:endParaRPr lang="en-US" sz="4800" dirty="0"/>
          </a:p>
        </p:txBody>
      </p:sp>
      <p:pic>
        <p:nvPicPr>
          <p:cNvPr id="8" name="Picture 7">
            <a:extLst>
              <a:ext uri="{FF2B5EF4-FFF2-40B4-BE49-F238E27FC236}">
                <a16:creationId xmlns:a16="http://schemas.microsoft.com/office/drawing/2014/main" id="{92485AF3-5A2C-4EDD-957E-B4B0EFEAB6D2}"/>
              </a:ext>
            </a:extLst>
          </p:cNvPr>
          <p:cNvPicPr>
            <a:picLocks noChangeAspect="1"/>
          </p:cNvPicPr>
          <p:nvPr/>
        </p:nvPicPr>
        <p:blipFill>
          <a:blip r:embed="rId3"/>
          <a:stretch>
            <a:fillRect/>
          </a:stretch>
        </p:blipFill>
        <p:spPr>
          <a:xfrm>
            <a:off x="2022588" y="9061143"/>
            <a:ext cx="11677193" cy="2338417"/>
          </a:xfrm>
          <a:prstGeom prst="rect">
            <a:avLst/>
          </a:prstGeom>
        </p:spPr>
      </p:pic>
      <p:sp>
        <p:nvSpPr>
          <p:cNvPr id="11" name="Picture Placeholder 10">
            <a:extLst>
              <a:ext uri="{FF2B5EF4-FFF2-40B4-BE49-F238E27FC236}">
                <a16:creationId xmlns:a16="http://schemas.microsoft.com/office/drawing/2014/main" id="{B060A7BB-C4D1-4156-8D33-83E611C5C729}"/>
              </a:ext>
            </a:extLst>
          </p:cNvPr>
          <p:cNvSpPr>
            <a:spLocks noGrp="1"/>
          </p:cNvSpPr>
          <p:nvPr>
            <p:ph type="pic" sz="half" idx="13"/>
          </p:nvPr>
        </p:nvSpPr>
        <p:spPr/>
      </p:sp>
      <p:pic>
        <p:nvPicPr>
          <p:cNvPr id="12" name="Picture Placeholder 8" descr="A person sitting in front of a computer&#10;&#10;Description automatically generated">
            <a:extLst>
              <a:ext uri="{FF2B5EF4-FFF2-40B4-BE49-F238E27FC236}">
                <a16:creationId xmlns:a16="http://schemas.microsoft.com/office/drawing/2014/main" id="{D545025E-2DDC-4570-83A1-0D54F39DB894}"/>
              </a:ext>
            </a:extLst>
          </p:cNvPr>
          <p:cNvPicPr>
            <a:picLocks noChangeAspect="1"/>
          </p:cNvPicPr>
          <p:nvPr/>
        </p:nvPicPr>
        <p:blipFill rotWithShape="1">
          <a:blip r:embed="rId4">
            <a:extLst>
              <a:ext uri="{28A0092B-C50C-407E-A947-70E740481C1C}">
                <a14:useLocalDpi xmlns:a14="http://schemas.microsoft.com/office/drawing/2010/main" val="0"/>
              </a:ext>
            </a:extLst>
          </a:blip>
          <a:srcRect l="4835" r="60771"/>
          <a:stretch/>
        </p:blipFill>
        <p:spPr>
          <a:xfrm>
            <a:off x="15997710" y="0"/>
            <a:ext cx="8386289" cy="13716000"/>
          </a:xfrm>
          <a:prstGeom prst="rect">
            <a:avLst/>
          </a:prstGeom>
          <a:ln w="3175">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1693210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B552-1196-4A86-939F-9DB8043FB59B}"/>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93113F8-9C58-4666-8BA1-D058A74D82BF}"/>
              </a:ext>
            </a:extLst>
          </p:cNvPr>
          <p:cNvSpPr>
            <a:spLocks noGrp="1"/>
          </p:cNvSpPr>
          <p:nvPr>
            <p:ph type="body" sz="half" idx="1"/>
          </p:nvPr>
        </p:nvSpPr>
        <p:spPr>
          <a:xfrm>
            <a:off x="1524000" y="4403348"/>
            <a:ext cx="12801373" cy="8109494"/>
          </a:xfrm>
        </p:spPr>
        <p:txBody>
          <a:bodyPr>
            <a:normAutofit/>
          </a:bodyPr>
          <a:lstStyle/>
          <a:p>
            <a:pPr marL="685800" indent="-685800">
              <a:buFont typeface="Arial" panose="020B0604020202020204" pitchFamily="34" charset="0"/>
              <a:buChar char="•"/>
            </a:pPr>
            <a:r>
              <a:rPr lang="en-US" sz="4800" dirty="0"/>
              <a:t>What is PFO?</a:t>
            </a:r>
          </a:p>
          <a:p>
            <a:pPr marL="685800" indent="-685800">
              <a:buFont typeface="Arial" panose="020B0604020202020204" pitchFamily="34" charset="0"/>
              <a:buChar char="•"/>
            </a:pPr>
            <a:r>
              <a:rPr lang="en-US" sz="4800" dirty="0"/>
              <a:t>MIECHV PFO process</a:t>
            </a:r>
          </a:p>
          <a:p>
            <a:pPr marL="685800" indent="-685800">
              <a:buFont typeface="Arial" panose="020B0604020202020204" pitchFamily="34" charset="0"/>
              <a:buChar char="•"/>
            </a:pPr>
            <a:r>
              <a:rPr lang="en-US" sz="4800" dirty="0"/>
              <a:t>PFO feasibility study components</a:t>
            </a:r>
          </a:p>
          <a:p>
            <a:pPr marL="685800" indent="-685800">
              <a:buFont typeface="Arial" panose="020B0604020202020204" pitchFamily="34" charset="0"/>
              <a:buChar char="•"/>
            </a:pPr>
            <a:r>
              <a:rPr lang="en-US" sz="4800" dirty="0"/>
              <a:t>Role of prior research to support PFO</a:t>
            </a:r>
          </a:p>
          <a:p>
            <a:endParaRPr lang="en-US" sz="4800" dirty="0"/>
          </a:p>
        </p:txBody>
      </p:sp>
      <p:pic>
        <p:nvPicPr>
          <p:cNvPr id="7" name="Picture 6">
            <a:extLst>
              <a:ext uri="{FF2B5EF4-FFF2-40B4-BE49-F238E27FC236}">
                <a16:creationId xmlns:a16="http://schemas.microsoft.com/office/drawing/2014/main" id="{2D7FC0BE-4576-422D-815A-5C0FDEE020CC}"/>
              </a:ext>
            </a:extLst>
          </p:cNvPr>
          <p:cNvPicPr>
            <a:picLocks noChangeAspect="1"/>
          </p:cNvPicPr>
          <p:nvPr/>
        </p:nvPicPr>
        <p:blipFill>
          <a:blip r:embed="rId3"/>
          <a:stretch>
            <a:fillRect/>
          </a:stretch>
        </p:blipFill>
        <p:spPr>
          <a:xfrm>
            <a:off x="2777467" y="10553893"/>
            <a:ext cx="10167436" cy="2651760"/>
          </a:xfrm>
          <a:prstGeom prst="rect">
            <a:avLst/>
          </a:prstGeom>
        </p:spPr>
      </p:pic>
      <p:sp>
        <p:nvSpPr>
          <p:cNvPr id="11" name="Picture Placeholder 10">
            <a:extLst>
              <a:ext uri="{FF2B5EF4-FFF2-40B4-BE49-F238E27FC236}">
                <a16:creationId xmlns:a16="http://schemas.microsoft.com/office/drawing/2014/main" id="{D0176910-6737-4B23-B93C-12F99382514F}"/>
              </a:ext>
            </a:extLst>
          </p:cNvPr>
          <p:cNvSpPr>
            <a:spLocks noGrp="1"/>
          </p:cNvSpPr>
          <p:nvPr>
            <p:ph type="pic" sz="half" idx="13"/>
          </p:nvPr>
        </p:nvSpPr>
        <p:spPr/>
      </p:sp>
      <p:pic>
        <p:nvPicPr>
          <p:cNvPr id="12" name="Picture Placeholder 8" descr="A person sitting in front of a computer&#10;&#10;Description automatically generated">
            <a:extLst>
              <a:ext uri="{FF2B5EF4-FFF2-40B4-BE49-F238E27FC236}">
                <a16:creationId xmlns:a16="http://schemas.microsoft.com/office/drawing/2014/main" id="{C8C7DF93-A144-4647-89DF-5C6A028A96C6}"/>
              </a:ext>
            </a:extLst>
          </p:cNvPr>
          <p:cNvPicPr>
            <a:picLocks noChangeAspect="1"/>
          </p:cNvPicPr>
          <p:nvPr/>
        </p:nvPicPr>
        <p:blipFill rotWithShape="1">
          <a:blip r:embed="rId4">
            <a:extLst>
              <a:ext uri="{28A0092B-C50C-407E-A947-70E740481C1C}">
                <a14:useLocalDpi xmlns:a14="http://schemas.microsoft.com/office/drawing/2010/main" val="0"/>
              </a:ext>
            </a:extLst>
          </a:blip>
          <a:srcRect l="4835" r="60771"/>
          <a:stretch/>
        </p:blipFill>
        <p:spPr>
          <a:xfrm>
            <a:off x="15997711" y="0"/>
            <a:ext cx="8386289" cy="13716000"/>
          </a:xfrm>
          <a:prstGeom prst="rect">
            <a:avLst/>
          </a:prstGeom>
          <a:ln w="3175">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5664770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312652"/>
          </a:xfrm>
        </p:spPr>
        <p:txBody>
          <a:bodyPr>
            <a:normAutofit/>
          </a:bodyPr>
          <a:lstStyle/>
          <a:p>
            <a:r>
              <a:rPr lang="en-US" sz="4800" i="1"/>
              <a:t>Home Visiting Outcomes</a:t>
            </a:r>
          </a:p>
          <a:p>
            <a:pPr marL="685800" indent="-685800">
              <a:buFont typeface="Arial" panose="020B0604020202020204" pitchFamily="34" charset="0"/>
              <a:buChar char="•"/>
            </a:pPr>
            <a:r>
              <a:rPr lang="en-US" sz="4800"/>
              <a:t>Informs selection of PFO outcome</a:t>
            </a:r>
          </a:p>
          <a:p>
            <a:pPr marL="685800" indent="-685800">
              <a:buFont typeface="Arial" panose="020B0604020202020204" pitchFamily="34" charset="0"/>
              <a:buChar char="•"/>
            </a:pPr>
            <a:r>
              <a:rPr lang="en-US" sz="4800"/>
              <a:t>Summarizes significant outcomes in HomVEE</a:t>
            </a:r>
          </a:p>
          <a:p>
            <a:pPr marL="685800" indent="-685800">
              <a:buFont typeface="Arial" panose="020B0604020202020204" pitchFamily="34" charset="0"/>
              <a:buChar char="•"/>
            </a:pPr>
            <a:r>
              <a:rPr lang="en-US" sz="4800"/>
              <a:t>Preference to use own data</a:t>
            </a:r>
          </a:p>
          <a:p>
            <a:pPr marL="685800" indent="-685800">
              <a:buFont typeface="Arial" panose="020B0604020202020204" pitchFamily="34" charset="0"/>
              <a:buChar char="•"/>
            </a:pPr>
            <a:endParaRPr lang="en-US" sz="4800" dirty="0"/>
          </a:p>
        </p:txBody>
      </p:sp>
      <p:pic>
        <p:nvPicPr>
          <p:cNvPr id="7" name="Picture Placeholder 6" descr="A picture containing person, indoor, little, holding&#10;&#10;Description automatically generated">
            <a:extLst>
              <a:ext uri="{FF2B5EF4-FFF2-40B4-BE49-F238E27FC236}">
                <a16:creationId xmlns:a16="http://schemas.microsoft.com/office/drawing/2014/main" id="{2A697639-BE96-421B-A5FB-5A9279545A3B}"/>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9620" r="29620"/>
          <a:stretch>
            <a:fillRect/>
          </a:stretch>
        </p:blipFill>
        <p:spPr/>
      </p:pic>
    </p:spTree>
    <p:extLst>
      <p:ext uri="{BB962C8B-B14F-4D97-AF65-F5344CB8AC3E}">
        <p14:creationId xmlns:p14="http://schemas.microsoft.com/office/powerpoint/2010/main" val="41597216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5CD38DA-B25C-4FC3-835D-48A7FB187FA0}"/>
              </a:ext>
            </a:extLst>
          </p:cNvPr>
          <p:cNvSpPr>
            <a:spLocks noGrp="1"/>
          </p:cNvSpPr>
          <p:nvPr>
            <p:ph type="title"/>
          </p:nvPr>
        </p:nvSpPr>
        <p:spPr/>
        <p:txBody>
          <a:bodyPr/>
          <a:lstStyle/>
          <a:p>
            <a:r>
              <a:rPr lang="en-US" dirty="0"/>
              <a:t>Agenda</a:t>
            </a:r>
          </a:p>
        </p:txBody>
      </p:sp>
      <p:sp>
        <p:nvSpPr>
          <p:cNvPr id="12" name="Text Placeholder 11">
            <a:extLst>
              <a:ext uri="{FF2B5EF4-FFF2-40B4-BE49-F238E27FC236}">
                <a16:creationId xmlns:a16="http://schemas.microsoft.com/office/drawing/2014/main" id="{FB297D7C-B2C0-4425-8D32-CC825EB7099F}"/>
              </a:ext>
            </a:extLst>
          </p:cNvPr>
          <p:cNvSpPr>
            <a:spLocks noGrp="1"/>
          </p:cNvSpPr>
          <p:nvPr>
            <p:ph type="body" sz="half" idx="1"/>
          </p:nvPr>
        </p:nvSpPr>
        <p:spPr>
          <a:xfrm>
            <a:off x="1524000" y="4403348"/>
            <a:ext cx="13859435" cy="9823640"/>
          </a:xfrm>
        </p:spPr>
        <p:txBody>
          <a:bodyPr/>
          <a:lstStyle/>
          <a:p>
            <a:pPr marL="571500" indent="-571500">
              <a:spcBef>
                <a:spcPts val="2000"/>
              </a:spcBef>
              <a:buFont typeface="Arial" panose="020B0604020202020204" pitchFamily="34" charset="0"/>
              <a:buChar char="•"/>
            </a:pPr>
            <a:r>
              <a:rPr lang="en-US" dirty="0"/>
              <a:t>Pay for Outcomes (PFO)</a:t>
            </a:r>
          </a:p>
          <a:p>
            <a:pPr>
              <a:lnSpc>
                <a:spcPct val="110000"/>
              </a:lnSpc>
              <a:spcBef>
                <a:spcPts val="2000"/>
              </a:spcBef>
            </a:pPr>
            <a:r>
              <a:rPr lang="en-US" sz="3200" dirty="0"/>
              <a:t>     - Statutory requirements</a:t>
            </a:r>
          </a:p>
          <a:p>
            <a:pPr>
              <a:lnSpc>
                <a:spcPct val="110000"/>
              </a:lnSpc>
              <a:spcBef>
                <a:spcPts val="2000"/>
              </a:spcBef>
            </a:pPr>
            <a:r>
              <a:rPr lang="en-US" sz="3200" dirty="0"/>
              <a:t>     - PFO development, application, and reporting process</a:t>
            </a:r>
          </a:p>
          <a:p>
            <a:pPr marL="571500" indent="-571500">
              <a:buFont typeface="Arial" panose="020B0604020202020204" pitchFamily="34" charset="0"/>
              <a:buChar char="•"/>
            </a:pPr>
            <a:r>
              <a:rPr lang="en-US" dirty="0"/>
              <a:t>New Resource</a:t>
            </a:r>
          </a:p>
          <a:p>
            <a:pPr>
              <a:lnSpc>
                <a:spcPct val="110000"/>
              </a:lnSpc>
              <a:spcBef>
                <a:spcPts val="2000"/>
              </a:spcBef>
            </a:pPr>
            <a:r>
              <a:rPr lang="en-US" sz="3200" dirty="0"/>
              <a:t>     - Overview</a:t>
            </a:r>
          </a:p>
          <a:p>
            <a:pPr>
              <a:lnSpc>
                <a:spcPct val="110000"/>
              </a:lnSpc>
              <a:spcBef>
                <a:spcPts val="2000"/>
              </a:spcBef>
            </a:pPr>
            <a:r>
              <a:rPr lang="en-US" sz="3200" dirty="0"/>
              <a:t>     - How to Use</a:t>
            </a:r>
          </a:p>
          <a:p>
            <a:pPr>
              <a:lnSpc>
                <a:spcPct val="110000"/>
              </a:lnSpc>
              <a:spcBef>
                <a:spcPts val="2000"/>
              </a:spcBef>
            </a:pPr>
            <a:r>
              <a:rPr lang="en-US" sz="3200" dirty="0"/>
              <a:t>     - Questions</a:t>
            </a:r>
          </a:p>
          <a:p>
            <a:endParaRPr lang="en-US" dirty="0"/>
          </a:p>
        </p:txBody>
      </p:sp>
      <p:pic>
        <p:nvPicPr>
          <p:cNvPr id="9" name="Picture Placeholder 8" descr="Text&#10;&#10;Description automatically generated">
            <a:extLst>
              <a:ext uri="{FF2B5EF4-FFF2-40B4-BE49-F238E27FC236}">
                <a16:creationId xmlns:a16="http://schemas.microsoft.com/office/drawing/2014/main" id="{8ACC7DDF-65B7-4F7F-88C2-6BCF6F3296A9}"/>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3659" r="7395"/>
          <a:stretch/>
        </p:blipFill>
        <p:spPr>
          <a:xfrm>
            <a:off x="14928981" y="0"/>
            <a:ext cx="9455020" cy="13716000"/>
          </a:xfrm>
        </p:spPr>
      </p:pic>
    </p:spTree>
    <p:extLst>
      <p:ext uri="{BB962C8B-B14F-4D97-AF65-F5344CB8AC3E}">
        <p14:creationId xmlns:p14="http://schemas.microsoft.com/office/powerpoint/2010/main" val="163162348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312652"/>
          </a:xfrm>
        </p:spPr>
        <p:txBody>
          <a:bodyPr>
            <a:normAutofit/>
          </a:bodyPr>
          <a:lstStyle/>
          <a:p>
            <a:r>
              <a:rPr lang="en-US" sz="4800" i="1" dirty="0"/>
              <a:t>Home Visiting Outcomes</a:t>
            </a:r>
          </a:p>
          <a:p>
            <a:pPr marL="685800" indent="-685800">
              <a:buFont typeface="Arial" panose="020B0604020202020204" pitchFamily="34" charset="0"/>
              <a:buChar char="•"/>
            </a:pPr>
            <a:r>
              <a:rPr lang="en-US" sz="4800" dirty="0"/>
              <a:t>Organized by </a:t>
            </a:r>
            <a:r>
              <a:rPr lang="en-US" sz="4800" dirty="0" err="1"/>
              <a:t>HomVEE</a:t>
            </a:r>
            <a:r>
              <a:rPr lang="en-US" sz="4800" dirty="0"/>
              <a:t> outcome domain</a:t>
            </a:r>
          </a:p>
          <a:p>
            <a:pPr marL="685800" indent="-685800">
              <a:buFont typeface="Arial" panose="020B0604020202020204" pitchFamily="34" charset="0"/>
              <a:buChar char="•"/>
            </a:pPr>
            <a:r>
              <a:rPr lang="en-US" sz="4800" dirty="0"/>
              <a:t>Provides results by home visiting model</a:t>
            </a:r>
          </a:p>
          <a:p>
            <a:pPr marL="685800" indent="-685800">
              <a:buFont typeface="Arial" panose="020B0604020202020204" pitchFamily="34" charset="0"/>
              <a:buChar char="•"/>
            </a:pPr>
            <a:endParaRPr lang="en-US" sz="4800" dirty="0"/>
          </a:p>
          <a:p>
            <a:pPr marL="685800" indent="-685800">
              <a:buFont typeface="Arial" panose="020B0604020202020204" pitchFamily="34" charset="0"/>
              <a:buChar char="•"/>
            </a:pPr>
            <a:endParaRPr lang="en-US" sz="4800" dirty="0"/>
          </a:p>
          <a:p>
            <a:endParaRPr lang="en-US" sz="4800" dirty="0"/>
          </a:p>
        </p:txBody>
      </p:sp>
      <p:pic>
        <p:nvPicPr>
          <p:cNvPr id="7" name="Picture Placeholder 6" descr="A picture containing graphical user interface&#10;&#10;Description automatically generated">
            <a:extLst>
              <a:ext uri="{FF2B5EF4-FFF2-40B4-BE49-F238E27FC236}">
                <a16:creationId xmlns:a16="http://schemas.microsoft.com/office/drawing/2014/main" id="{FEB02B4B-325B-45FE-A858-E9DEFB68C6D1}"/>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t="5559" r="1784" b="1208"/>
          <a:stretch/>
        </p:blipFill>
        <p:spPr>
          <a:xfrm>
            <a:off x="16531746" y="0"/>
            <a:ext cx="7852254" cy="13716000"/>
          </a:xfrm>
        </p:spPr>
      </p:pic>
    </p:spTree>
    <p:extLst>
      <p:ext uri="{BB962C8B-B14F-4D97-AF65-F5344CB8AC3E}">
        <p14:creationId xmlns:p14="http://schemas.microsoft.com/office/powerpoint/2010/main" val="30204402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a:t>
            </a:r>
          </a:p>
        </p:txBody>
      </p:sp>
      <p:pic>
        <p:nvPicPr>
          <p:cNvPr id="6" name="Picture Placeholder 5">
            <a:extLst>
              <a:ext uri="{FF2B5EF4-FFF2-40B4-BE49-F238E27FC236}">
                <a16:creationId xmlns:a16="http://schemas.microsoft.com/office/drawing/2014/main" id="{2877A826-E38D-43CE-B027-EE8DCE7D67D8}"/>
              </a:ext>
            </a:extLst>
          </p:cNvPr>
          <p:cNvPicPr>
            <a:picLocks noGrp="1" noChangeAspect="1"/>
          </p:cNvPicPr>
          <p:nvPr>
            <p:ph type="pic" sz="half" idx="13"/>
          </p:nvPr>
        </p:nvPicPr>
        <p:blipFill rotWithShape="1">
          <a:blip r:embed="rId3"/>
          <a:srcRect l="890" r="5024" b="5334"/>
          <a:stretch/>
        </p:blipFill>
        <p:spPr>
          <a:xfrm>
            <a:off x="8035330" y="1326180"/>
            <a:ext cx="9496215" cy="10972800"/>
          </a:xfrm>
        </p:spPr>
      </p:pic>
      <p:sp>
        <p:nvSpPr>
          <p:cNvPr id="3" name="Oval 2">
            <a:extLst>
              <a:ext uri="{FF2B5EF4-FFF2-40B4-BE49-F238E27FC236}">
                <a16:creationId xmlns:a16="http://schemas.microsoft.com/office/drawing/2014/main" id="{577D434F-AF43-4440-B305-3A9EAA815837}"/>
              </a:ext>
            </a:extLst>
          </p:cNvPr>
          <p:cNvSpPr/>
          <p:nvPr/>
        </p:nvSpPr>
        <p:spPr>
          <a:xfrm>
            <a:off x="7500122" y="4202196"/>
            <a:ext cx="5283315" cy="146304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Oval 3">
            <a:extLst>
              <a:ext uri="{FF2B5EF4-FFF2-40B4-BE49-F238E27FC236}">
                <a16:creationId xmlns:a16="http://schemas.microsoft.com/office/drawing/2014/main" id="{8F077C0C-5A8D-4174-8C9F-19CCE873680A}"/>
              </a:ext>
            </a:extLst>
          </p:cNvPr>
          <p:cNvSpPr/>
          <p:nvPr/>
        </p:nvSpPr>
        <p:spPr>
          <a:xfrm>
            <a:off x="12515834" y="3403600"/>
            <a:ext cx="5283315" cy="804672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594E0163-D31C-4047-986E-A112E1ADAB0D}"/>
              </a:ext>
            </a:extLst>
          </p:cNvPr>
          <p:cNvSpPr/>
          <p:nvPr/>
        </p:nvSpPr>
        <p:spPr>
          <a:xfrm>
            <a:off x="7500121" y="8518034"/>
            <a:ext cx="5283315" cy="201168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2544237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a:t>
            </a:r>
          </a:p>
        </p:txBody>
      </p:sp>
      <p:pic>
        <p:nvPicPr>
          <p:cNvPr id="7" name="Picture 6" descr="A picture containing timeline&#10;&#10;Description automatically generated">
            <a:extLst>
              <a:ext uri="{FF2B5EF4-FFF2-40B4-BE49-F238E27FC236}">
                <a16:creationId xmlns:a16="http://schemas.microsoft.com/office/drawing/2014/main" id="{38192CDE-C898-497E-B317-DD22D4C2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500" y="1483568"/>
            <a:ext cx="16972401" cy="11430000"/>
          </a:xfrm>
          <a:prstGeom prst="rect">
            <a:avLst/>
          </a:prstGeom>
        </p:spPr>
      </p:pic>
      <p:sp>
        <p:nvSpPr>
          <p:cNvPr id="4" name="Oval 3">
            <a:extLst>
              <a:ext uri="{FF2B5EF4-FFF2-40B4-BE49-F238E27FC236}">
                <a16:creationId xmlns:a16="http://schemas.microsoft.com/office/drawing/2014/main" id="{18D7C2EF-C352-4734-B447-A36B15B9AF23}"/>
              </a:ext>
            </a:extLst>
          </p:cNvPr>
          <p:cNvSpPr/>
          <p:nvPr/>
        </p:nvSpPr>
        <p:spPr>
          <a:xfrm>
            <a:off x="4975868" y="3881948"/>
            <a:ext cx="12283440" cy="173736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5169AD4D-D213-4293-A883-41068770EAFA}"/>
              </a:ext>
            </a:extLst>
          </p:cNvPr>
          <p:cNvSpPr/>
          <p:nvPr/>
        </p:nvSpPr>
        <p:spPr>
          <a:xfrm>
            <a:off x="4975868" y="5183464"/>
            <a:ext cx="12283440" cy="173736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858081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 Study Profiles </a:t>
            </a:r>
          </a:p>
        </p:txBody>
      </p:sp>
      <p:pic>
        <p:nvPicPr>
          <p:cNvPr id="11" name="Picture 10">
            <a:extLst>
              <a:ext uri="{FF2B5EF4-FFF2-40B4-BE49-F238E27FC236}">
                <a16:creationId xmlns:a16="http://schemas.microsoft.com/office/drawing/2014/main" id="{CC1716CE-A658-44DD-82D5-32C0823698E2}"/>
              </a:ext>
            </a:extLst>
          </p:cNvPr>
          <p:cNvPicPr>
            <a:picLocks noChangeAspect="1"/>
          </p:cNvPicPr>
          <p:nvPr/>
        </p:nvPicPr>
        <p:blipFill>
          <a:blip r:embed="rId3"/>
          <a:stretch>
            <a:fillRect/>
          </a:stretch>
        </p:blipFill>
        <p:spPr>
          <a:xfrm>
            <a:off x="3929987" y="3864178"/>
            <a:ext cx="16524026" cy="8803192"/>
          </a:xfrm>
          <a:prstGeom prst="rect">
            <a:avLst/>
          </a:prstGeom>
        </p:spPr>
      </p:pic>
      <p:sp>
        <p:nvSpPr>
          <p:cNvPr id="4" name="Oval 3">
            <a:extLst>
              <a:ext uri="{FF2B5EF4-FFF2-40B4-BE49-F238E27FC236}">
                <a16:creationId xmlns:a16="http://schemas.microsoft.com/office/drawing/2014/main" id="{84E49F1D-FDC8-45D1-AA5A-51E6657C12AD}"/>
              </a:ext>
            </a:extLst>
          </p:cNvPr>
          <p:cNvSpPr/>
          <p:nvPr/>
        </p:nvSpPr>
        <p:spPr>
          <a:xfrm>
            <a:off x="8383568" y="7445513"/>
            <a:ext cx="12283440" cy="118872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Oval 4">
            <a:extLst>
              <a:ext uri="{FF2B5EF4-FFF2-40B4-BE49-F238E27FC236}">
                <a16:creationId xmlns:a16="http://schemas.microsoft.com/office/drawing/2014/main" id="{010E5DAD-1F92-4902-9B77-406E0316B364}"/>
              </a:ext>
            </a:extLst>
          </p:cNvPr>
          <p:cNvSpPr/>
          <p:nvPr/>
        </p:nvSpPr>
        <p:spPr>
          <a:xfrm>
            <a:off x="4375890" y="7431378"/>
            <a:ext cx="9129094" cy="219456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532137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1 Study Profiles </a:t>
            </a:r>
          </a:p>
        </p:txBody>
      </p:sp>
      <p:pic>
        <p:nvPicPr>
          <p:cNvPr id="4" name="Picture 3">
            <a:extLst>
              <a:ext uri="{FF2B5EF4-FFF2-40B4-BE49-F238E27FC236}">
                <a16:creationId xmlns:a16="http://schemas.microsoft.com/office/drawing/2014/main" id="{02FF4600-0046-49F4-AE99-BC48B2DAF034}"/>
              </a:ext>
            </a:extLst>
          </p:cNvPr>
          <p:cNvPicPr>
            <a:picLocks noChangeAspect="1"/>
          </p:cNvPicPr>
          <p:nvPr/>
        </p:nvPicPr>
        <p:blipFill>
          <a:blip r:embed="rId3"/>
          <a:stretch>
            <a:fillRect/>
          </a:stretch>
        </p:blipFill>
        <p:spPr>
          <a:xfrm>
            <a:off x="5354817" y="3746311"/>
            <a:ext cx="14361025" cy="9144000"/>
          </a:xfrm>
          <a:prstGeom prst="rect">
            <a:avLst/>
          </a:prstGeom>
        </p:spPr>
      </p:pic>
      <p:sp>
        <p:nvSpPr>
          <p:cNvPr id="7" name="Oval 6">
            <a:extLst>
              <a:ext uri="{FF2B5EF4-FFF2-40B4-BE49-F238E27FC236}">
                <a16:creationId xmlns:a16="http://schemas.microsoft.com/office/drawing/2014/main" id="{D75AA95D-DDB7-4F21-851A-BC0BC811999E}"/>
              </a:ext>
            </a:extLst>
          </p:cNvPr>
          <p:cNvSpPr/>
          <p:nvPr/>
        </p:nvSpPr>
        <p:spPr>
          <a:xfrm>
            <a:off x="8156425" y="7835712"/>
            <a:ext cx="3291840" cy="237744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Oval 9">
            <a:extLst>
              <a:ext uri="{FF2B5EF4-FFF2-40B4-BE49-F238E27FC236}">
                <a16:creationId xmlns:a16="http://schemas.microsoft.com/office/drawing/2014/main" id="{F278B98B-841B-4C09-A83E-78F6EA6C8AE6}"/>
              </a:ext>
            </a:extLst>
          </p:cNvPr>
          <p:cNvSpPr/>
          <p:nvPr/>
        </p:nvSpPr>
        <p:spPr>
          <a:xfrm>
            <a:off x="14574159" y="7835712"/>
            <a:ext cx="3291840" cy="237744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Oval 10">
            <a:extLst>
              <a:ext uri="{FF2B5EF4-FFF2-40B4-BE49-F238E27FC236}">
                <a16:creationId xmlns:a16="http://schemas.microsoft.com/office/drawing/2014/main" id="{27B53D1A-BFC8-4833-9549-D0EDF9ED04EC}"/>
              </a:ext>
            </a:extLst>
          </p:cNvPr>
          <p:cNvSpPr/>
          <p:nvPr/>
        </p:nvSpPr>
        <p:spPr>
          <a:xfrm>
            <a:off x="9802345" y="12093903"/>
            <a:ext cx="3291840" cy="109728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6475859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475212"/>
          </a:xfrm>
        </p:spPr>
        <p:txBody>
          <a:bodyPr>
            <a:normAutofit/>
          </a:bodyPr>
          <a:lstStyle/>
          <a:p>
            <a:r>
              <a:rPr lang="en-US" sz="4800" i="1" dirty="0"/>
              <a:t>Home Visiting Outcome Costs</a:t>
            </a:r>
          </a:p>
          <a:p>
            <a:pPr marL="685800" indent="-685800">
              <a:lnSpc>
                <a:spcPct val="110000"/>
              </a:lnSpc>
              <a:buFont typeface="Arial" panose="020B0604020202020204" pitchFamily="34" charset="0"/>
              <a:buChar char="•"/>
            </a:pPr>
            <a:r>
              <a:rPr lang="en-US" sz="4800" dirty="0"/>
              <a:t>Summarizes monetized outcomes, per unit costs, and data sources used in home visiting ROI studies</a:t>
            </a:r>
          </a:p>
          <a:p>
            <a:pPr marL="685800" indent="-685800">
              <a:lnSpc>
                <a:spcPct val="110000"/>
              </a:lnSpc>
              <a:buFont typeface="Arial" panose="020B0604020202020204" pitchFamily="34" charset="0"/>
              <a:buChar char="•"/>
            </a:pPr>
            <a:r>
              <a:rPr lang="en-US" sz="4800" dirty="0"/>
              <a:t>Informs outcome selection, saving projections, and payment models </a:t>
            </a:r>
          </a:p>
          <a:p>
            <a:pPr marL="685800" indent="-685800">
              <a:buFont typeface="Arial" panose="020B0604020202020204" pitchFamily="34" charset="0"/>
              <a:buChar char="•"/>
            </a:pPr>
            <a:r>
              <a:rPr lang="en-US" sz="4800" dirty="0"/>
              <a:t>Preference to use own data</a:t>
            </a:r>
          </a:p>
          <a:p>
            <a:pPr marL="685800" indent="-685800">
              <a:buFont typeface="Arial" panose="020B0604020202020204" pitchFamily="34" charset="0"/>
              <a:buChar char="•"/>
            </a:pPr>
            <a:endParaRPr lang="en-US" sz="4800" dirty="0"/>
          </a:p>
          <a:p>
            <a:endParaRPr lang="en-US" sz="4800" dirty="0"/>
          </a:p>
          <a:p>
            <a:pPr marL="685800" indent="-685800">
              <a:buFont typeface="Arial" panose="020B0604020202020204" pitchFamily="34" charset="0"/>
              <a:buChar char="•"/>
            </a:pPr>
            <a:endParaRPr lang="en-US" sz="4800" dirty="0"/>
          </a:p>
        </p:txBody>
      </p:sp>
      <p:pic>
        <p:nvPicPr>
          <p:cNvPr id="7" name="Picture Placeholder 6" descr="A young child wearing a hat&#10;&#10;Description automatically generated">
            <a:extLst>
              <a:ext uri="{FF2B5EF4-FFF2-40B4-BE49-F238E27FC236}">
                <a16:creationId xmlns:a16="http://schemas.microsoft.com/office/drawing/2014/main" id="{BDC646EF-3BA5-4ADB-AC72-C15AEFFB92E8}"/>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5542" r="25542"/>
          <a:stretch>
            <a:fillRect/>
          </a:stretch>
        </p:blipFill>
        <p:spPr/>
      </p:pic>
    </p:spTree>
    <p:extLst>
      <p:ext uri="{BB962C8B-B14F-4D97-AF65-F5344CB8AC3E}">
        <p14:creationId xmlns:p14="http://schemas.microsoft.com/office/powerpoint/2010/main" val="10894400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493516" y="4403348"/>
            <a:ext cx="13350240" cy="9312652"/>
          </a:xfrm>
        </p:spPr>
        <p:txBody>
          <a:bodyPr>
            <a:normAutofit/>
          </a:bodyPr>
          <a:lstStyle/>
          <a:p>
            <a:r>
              <a:rPr lang="en-US" sz="4800" i="1" dirty="0"/>
              <a:t>Home Visiting Outcome Costs</a:t>
            </a:r>
          </a:p>
          <a:p>
            <a:r>
              <a:rPr lang="en-US" sz="4800" dirty="0"/>
              <a:t>Study Inclusion Criteria</a:t>
            </a:r>
          </a:p>
          <a:p>
            <a:pPr marL="571500" lvl="3" indent="-571500">
              <a:buFont typeface="Arial" panose="020B0604020202020204" pitchFamily="34" charset="0"/>
              <a:buChar char="•"/>
            </a:pPr>
            <a:r>
              <a:rPr lang="en-US" sz="4000" spc="-2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Included at least one model reviewed by </a:t>
            </a:r>
            <a:r>
              <a:rPr lang="en-US" sz="4000" spc="-20" dirty="0" err="1">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HomVEE</a:t>
            </a:r>
            <a:r>
              <a:rPr lang="en-US" sz="4000" spc="-3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or </a:t>
            </a:r>
            <a:r>
              <a:rPr lang="en-US" sz="40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another parent/child intervention provided in the home </a:t>
            </a:r>
          </a:p>
          <a:p>
            <a:pPr marL="571500" lvl="3" indent="-571500">
              <a:buFont typeface="Arial" panose="020B0604020202020204" pitchFamily="34" charset="0"/>
              <a:buChar char="•"/>
            </a:pPr>
            <a:r>
              <a:rPr lang="en-US" sz="40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Used ROI or cost analysis</a:t>
            </a:r>
          </a:p>
          <a:p>
            <a:pPr marL="571500" lvl="3" indent="-571500">
              <a:buFont typeface="Arial" panose="020B0604020202020204" pitchFamily="34" charset="0"/>
              <a:buChar char="•"/>
            </a:pPr>
            <a:r>
              <a:rPr lang="en-US" sz="40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Described methodology and findings</a:t>
            </a:r>
          </a:p>
          <a:p>
            <a:pPr lvl="3" indent="0"/>
            <a:endParaRPr lang="en-US" sz="420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lvl="2" indent="0"/>
            <a:endParaRPr lang="en-US" sz="4000" dirty="0"/>
          </a:p>
          <a:p>
            <a:endParaRPr lang="en-US" sz="4800" dirty="0"/>
          </a:p>
          <a:p>
            <a:pPr marL="685800" indent="-685800">
              <a:buFont typeface="Arial" panose="020B0604020202020204" pitchFamily="34" charset="0"/>
              <a:buChar char="•"/>
            </a:pPr>
            <a:endParaRPr lang="en-US" sz="4800" dirty="0"/>
          </a:p>
        </p:txBody>
      </p:sp>
      <p:pic>
        <p:nvPicPr>
          <p:cNvPr id="7" name="Picture Placeholder 6" descr="A hand holding a baby&#10;&#10;Description automatically generated">
            <a:extLst>
              <a:ext uri="{FF2B5EF4-FFF2-40B4-BE49-F238E27FC236}">
                <a16:creationId xmlns:a16="http://schemas.microsoft.com/office/drawing/2014/main" id="{BD28BCE0-C2F2-4A4D-A4DA-007DF9D58B66}"/>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24961" t="-139" r="34231" b="139"/>
          <a:stretch/>
        </p:blipFill>
        <p:spPr>
          <a:xfrm>
            <a:off x="15997711" y="0"/>
            <a:ext cx="8386289" cy="13716000"/>
          </a:xfrm>
        </p:spPr>
      </p:pic>
    </p:spTree>
    <p:extLst>
      <p:ext uri="{BB962C8B-B14F-4D97-AF65-F5344CB8AC3E}">
        <p14:creationId xmlns:p14="http://schemas.microsoft.com/office/powerpoint/2010/main" val="230990632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312652"/>
          </a:xfrm>
        </p:spPr>
        <p:txBody>
          <a:bodyPr>
            <a:normAutofit/>
          </a:bodyPr>
          <a:lstStyle/>
          <a:p>
            <a:r>
              <a:rPr lang="en-US" sz="4800" i="1" dirty="0"/>
              <a:t>Home Visiting Outcome Costs</a:t>
            </a:r>
          </a:p>
          <a:p>
            <a:pPr marL="685800" indent="-685800">
              <a:buFont typeface="Arial" panose="020B0604020202020204" pitchFamily="34" charset="0"/>
              <a:buChar char="•"/>
            </a:pPr>
            <a:r>
              <a:rPr lang="en-US" sz="4800" dirty="0"/>
              <a:t>Organized by </a:t>
            </a:r>
            <a:r>
              <a:rPr lang="en-US" sz="4800" dirty="0" err="1"/>
              <a:t>HomVEE</a:t>
            </a:r>
            <a:r>
              <a:rPr lang="en-US" sz="4800" dirty="0"/>
              <a:t> outcome domain</a:t>
            </a:r>
          </a:p>
          <a:p>
            <a:pPr marL="685800" indent="-685800">
              <a:buFont typeface="Arial" panose="020B0604020202020204" pitchFamily="34" charset="0"/>
              <a:buChar char="•"/>
            </a:pPr>
            <a:r>
              <a:rPr lang="en-US" sz="4800" dirty="0"/>
              <a:t>Provides results by home visiting model</a:t>
            </a:r>
          </a:p>
          <a:p>
            <a:pPr marL="685800" indent="-685800">
              <a:buFont typeface="Arial" panose="020B0604020202020204" pitchFamily="34" charset="0"/>
              <a:buChar char="•"/>
            </a:pPr>
            <a:endParaRPr lang="en-US" sz="4800" dirty="0"/>
          </a:p>
          <a:p>
            <a:pPr marL="685800" indent="-685800">
              <a:buFont typeface="Arial" panose="020B0604020202020204" pitchFamily="34" charset="0"/>
              <a:buChar char="•"/>
            </a:pPr>
            <a:endParaRPr lang="en-US" sz="4800" dirty="0"/>
          </a:p>
          <a:p>
            <a:endParaRPr lang="en-US" sz="4800" dirty="0"/>
          </a:p>
        </p:txBody>
      </p:sp>
      <p:pic>
        <p:nvPicPr>
          <p:cNvPr id="7" name="Picture Placeholder 6">
            <a:extLst>
              <a:ext uri="{FF2B5EF4-FFF2-40B4-BE49-F238E27FC236}">
                <a16:creationId xmlns:a16="http://schemas.microsoft.com/office/drawing/2014/main" id="{E2FA09E2-88DC-459D-BE1D-F85837F37061}"/>
              </a:ext>
            </a:extLst>
          </p:cNvPr>
          <p:cNvPicPr>
            <a:picLocks noGrp="1" noChangeAspect="1"/>
          </p:cNvPicPr>
          <p:nvPr>
            <p:ph type="pic" sz="half" idx="13"/>
          </p:nvPr>
        </p:nvPicPr>
        <p:blipFill rotWithShape="1">
          <a:blip r:embed="rId3"/>
          <a:srcRect l="4285" r="4285"/>
          <a:stretch/>
        </p:blipFill>
        <p:spPr/>
      </p:pic>
    </p:spTree>
    <p:extLst>
      <p:ext uri="{BB962C8B-B14F-4D97-AF65-F5344CB8AC3E}">
        <p14:creationId xmlns:p14="http://schemas.microsoft.com/office/powerpoint/2010/main" val="17692785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pic>
        <p:nvPicPr>
          <p:cNvPr id="10" name="Picture 9">
            <a:extLst>
              <a:ext uri="{FF2B5EF4-FFF2-40B4-BE49-F238E27FC236}">
                <a16:creationId xmlns:a16="http://schemas.microsoft.com/office/drawing/2014/main" id="{742BBF6B-72D1-49CF-9267-6647D9A76A0F}"/>
              </a:ext>
            </a:extLst>
          </p:cNvPr>
          <p:cNvPicPr>
            <a:picLocks noChangeAspect="1"/>
          </p:cNvPicPr>
          <p:nvPr/>
        </p:nvPicPr>
        <p:blipFill>
          <a:blip r:embed="rId3"/>
          <a:stretch>
            <a:fillRect/>
          </a:stretch>
        </p:blipFill>
        <p:spPr>
          <a:xfrm>
            <a:off x="8108538" y="643130"/>
            <a:ext cx="9447941" cy="12429740"/>
          </a:xfrm>
          <a:prstGeom prst="rect">
            <a:avLst/>
          </a:prstGeom>
        </p:spPr>
      </p:pic>
      <p:sp>
        <p:nvSpPr>
          <p:cNvPr id="4" name="Oval 3">
            <a:extLst>
              <a:ext uri="{FF2B5EF4-FFF2-40B4-BE49-F238E27FC236}">
                <a16:creationId xmlns:a16="http://schemas.microsoft.com/office/drawing/2014/main" id="{5032A60C-4225-4DDB-BA8B-545810BE6B3F}"/>
              </a:ext>
            </a:extLst>
          </p:cNvPr>
          <p:cNvSpPr/>
          <p:nvPr/>
        </p:nvSpPr>
        <p:spPr>
          <a:xfrm>
            <a:off x="7861185" y="2736088"/>
            <a:ext cx="3931920" cy="18288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Oval 4">
            <a:extLst>
              <a:ext uri="{FF2B5EF4-FFF2-40B4-BE49-F238E27FC236}">
                <a16:creationId xmlns:a16="http://schemas.microsoft.com/office/drawing/2014/main" id="{A3BCC72C-87CD-4F2A-A821-3C3BABC7E076}"/>
              </a:ext>
            </a:extLst>
          </p:cNvPr>
          <p:cNvSpPr/>
          <p:nvPr/>
        </p:nvSpPr>
        <p:spPr>
          <a:xfrm>
            <a:off x="7987476" y="7904479"/>
            <a:ext cx="3931920" cy="18288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Oval 5">
            <a:extLst>
              <a:ext uri="{FF2B5EF4-FFF2-40B4-BE49-F238E27FC236}">
                <a16:creationId xmlns:a16="http://schemas.microsoft.com/office/drawing/2014/main" id="{DD8A64AB-8646-44B8-93B4-B13329E8FD14}"/>
              </a:ext>
            </a:extLst>
          </p:cNvPr>
          <p:cNvSpPr/>
          <p:nvPr/>
        </p:nvSpPr>
        <p:spPr>
          <a:xfrm>
            <a:off x="13167359" y="1880118"/>
            <a:ext cx="4389120" cy="667512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4688224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pic>
        <p:nvPicPr>
          <p:cNvPr id="6" name="Picture 5">
            <a:extLst>
              <a:ext uri="{FF2B5EF4-FFF2-40B4-BE49-F238E27FC236}">
                <a16:creationId xmlns:a16="http://schemas.microsoft.com/office/drawing/2014/main" id="{C536AC24-F5EF-4780-80E4-2D41FF094D02}"/>
              </a:ext>
            </a:extLst>
          </p:cNvPr>
          <p:cNvPicPr>
            <a:picLocks noChangeAspect="1"/>
          </p:cNvPicPr>
          <p:nvPr/>
        </p:nvPicPr>
        <p:blipFill>
          <a:blip r:embed="rId3"/>
          <a:stretch>
            <a:fillRect/>
          </a:stretch>
        </p:blipFill>
        <p:spPr>
          <a:xfrm>
            <a:off x="6466065" y="1371600"/>
            <a:ext cx="15718616" cy="10972800"/>
          </a:xfrm>
          <a:prstGeom prst="rect">
            <a:avLst/>
          </a:prstGeom>
        </p:spPr>
      </p:pic>
      <p:sp>
        <p:nvSpPr>
          <p:cNvPr id="8" name="Oval 7">
            <a:extLst>
              <a:ext uri="{FF2B5EF4-FFF2-40B4-BE49-F238E27FC236}">
                <a16:creationId xmlns:a16="http://schemas.microsoft.com/office/drawing/2014/main" id="{E40F5875-9EB6-40E1-B47D-EFFA35C77701}"/>
              </a:ext>
            </a:extLst>
          </p:cNvPr>
          <p:cNvSpPr/>
          <p:nvPr/>
        </p:nvSpPr>
        <p:spPr>
          <a:xfrm>
            <a:off x="6466065" y="4011954"/>
            <a:ext cx="2286000" cy="9144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Oval 4">
            <a:extLst>
              <a:ext uri="{FF2B5EF4-FFF2-40B4-BE49-F238E27FC236}">
                <a16:creationId xmlns:a16="http://schemas.microsoft.com/office/drawing/2014/main" id="{4D6D0BE7-10F7-46B1-A397-B23DFB02F770}"/>
              </a:ext>
            </a:extLst>
          </p:cNvPr>
          <p:cNvSpPr/>
          <p:nvPr/>
        </p:nvSpPr>
        <p:spPr>
          <a:xfrm>
            <a:off x="6466065" y="6146932"/>
            <a:ext cx="2286000" cy="9144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Oval 3">
            <a:extLst>
              <a:ext uri="{FF2B5EF4-FFF2-40B4-BE49-F238E27FC236}">
                <a16:creationId xmlns:a16="http://schemas.microsoft.com/office/drawing/2014/main" id="{35C0A57B-9B0D-4478-9331-889983230243}"/>
              </a:ext>
            </a:extLst>
          </p:cNvPr>
          <p:cNvSpPr/>
          <p:nvPr/>
        </p:nvSpPr>
        <p:spPr>
          <a:xfrm>
            <a:off x="6466065" y="7153165"/>
            <a:ext cx="2286000" cy="9144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Oval 8">
            <a:extLst>
              <a:ext uri="{FF2B5EF4-FFF2-40B4-BE49-F238E27FC236}">
                <a16:creationId xmlns:a16="http://schemas.microsoft.com/office/drawing/2014/main" id="{E625463A-A358-488B-8D04-414FF94CF1A5}"/>
              </a:ext>
            </a:extLst>
          </p:cNvPr>
          <p:cNvSpPr/>
          <p:nvPr/>
        </p:nvSpPr>
        <p:spPr>
          <a:xfrm>
            <a:off x="11680943" y="3948196"/>
            <a:ext cx="2789841" cy="9144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Oval 9">
            <a:extLst>
              <a:ext uri="{FF2B5EF4-FFF2-40B4-BE49-F238E27FC236}">
                <a16:creationId xmlns:a16="http://schemas.microsoft.com/office/drawing/2014/main" id="{6EE86E02-62AB-4C63-9B00-4E5B38141B27}"/>
              </a:ext>
            </a:extLst>
          </p:cNvPr>
          <p:cNvSpPr/>
          <p:nvPr/>
        </p:nvSpPr>
        <p:spPr>
          <a:xfrm>
            <a:off x="11680943" y="6140694"/>
            <a:ext cx="2789841" cy="9144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Oval 10">
            <a:extLst>
              <a:ext uri="{FF2B5EF4-FFF2-40B4-BE49-F238E27FC236}">
                <a16:creationId xmlns:a16="http://schemas.microsoft.com/office/drawing/2014/main" id="{0AA26697-023B-4854-A4B4-77080B24EF91}"/>
              </a:ext>
            </a:extLst>
          </p:cNvPr>
          <p:cNvSpPr/>
          <p:nvPr/>
        </p:nvSpPr>
        <p:spPr>
          <a:xfrm>
            <a:off x="11680943" y="7153165"/>
            <a:ext cx="2834640" cy="109728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317782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4"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Pay for Outcomes Authority  </a:t>
            </a:r>
            <a:r>
              <a:rPr lang="en-US" dirty="0"/>
              <a:t>	</a:t>
            </a:r>
          </a:p>
        </p:txBody>
      </p:sp>
      <p:sp>
        <p:nvSpPr>
          <p:cNvPr id="3" name="Content Placeholder 2"/>
          <p:cNvSpPr>
            <a:spLocks noGrp="1"/>
          </p:cNvSpPr>
          <p:nvPr>
            <p:ph idx="1"/>
          </p:nvPr>
        </p:nvSpPr>
        <p:spPr/>
        <p:txBody>
          <a:bodyPr>
            <a:noAutofit/>
          </a:bodyPr>
          <a:lstStyle/>
          <a:p>
            <a:pPr marL="0" indent="0">
              <a:buNone/>
            </a:pPr>
            <a:r>
              <a:rPr lang="en-US" sz="4800" b="1" dirty="0"/>
              <a:t>Pay for Outcomes </a:t>
            </a:r>
            <a:r>
              <a:rPr lang="en-US" sz="4800" dirty="0"/>
              <a:t>– A performance-based grant, contract, cooperative agreement, or other agreement awarded by a public entity in which a commitment is made to pay for improved outcomes achieved as a result of the intervention that result in social benefit and direct cost savings or cost avoidance to the public sector. </a:t>
            </a:r>
          </a:p>
          <a:p>
            <a:pPr marL="0" indent="0">
              <a:buNone/>
            </a:pPr>
            <a:endParaRPr lang="en-US" sz="4000" dirty="0"/>
          </a:p>
          <a:p>
            <a:pPr marL="0" indent="0">
              <a:buNone/>
            </a:pPr>
            <a:r>
              <a:rPr lang="en-US" sz="4000" b="1" dirty="0"/>
              <a:t>PFO Initiative Statutory Requirements:</a:t>
            </a:r>
          </a:p>
          <a:p>
            <a:pPr marL="681038" indent="-681038"/>
            <a:r>
              <a:rPr lang="en-US" sz="4400" dirty="0"/>
              <a:t>Feasibility study</a:t>
            </a:r>
          </a:p>
          <a:p>
            <a:pPr marL="681038" indent="-681038"/>
            <a:r>
              <a:rPr lang="en-US" sz="4400" dirty="0"/>
              <a:t>Rigorous third-party evaluation </a:t>
            </a:r>
          </a:p>
          <a:p>
            <a:pPr marL="681038" indent="-681038"/>
            <a:r>
              <a:rPr lang="en-US" sz="4400" dirty="0"/>
              <a:t>Annual publicly available progress report </a:t>
            </a:r>
          </a:p>
          <a:p>
            <a:pPr marL="681038" indent="-681038"/>
            <a:r>
              <a:rPr lang="en-US" sz="4400" dirty="0"/>
              <a:t>Requirement that outcome payments can only be made when agreed upon outcomes are achi</a:t>
            </a:r>
            <a:r>
              <a:rPr lang="en-US" sz="4000" dirty="0"/>
              <a:t>eved </a:t>
            </a:r>
          </a:p>
          <a:p>
            <a:endParaRPr lang="en-US" sz="4000" b="1" dirty="0"/>
          </a:p>
        </p:txBody>
      </p:sp>
      <p:sp>
        <p:nvSpPr>
          <p:cNvPr id="4" name="Slide Number Placeholder 3"/>
          <p:cNvSpPr>
            <a:spLocks noGrp="1"/>
          </p:cNvSpPr>
          <p:nvPr>
            <p:ph type="sldNum" sz="quarter" idx="12"/>
          </p:nvPr>
        </p:nvSpPr>
        <p:spPr/>
        <p:txBody>
          <a:bodyPr/>
          <a:lstStyle/>
          <a:p>
            <a:pPr defTabSz="1828800" hangingPunct="1">
              <a:lnSpc>
                <a:spcPct val="100000"/>
              </a:lnSpc>
            </a:pPr>
            <a:fld id="{1B92D9BF-1DF4-C048-942C-0345D3212A64}" type="slidenum">
              <a:rPr lang="en-US" kern="1200">
                <a:solidFill>
                  <a:prstClr val="white"/>
                </a:solidFill>
                <a:latin typeface="Calibri" panose="020F0502020204030204"/>
                <a:ea typeface="+mn-ea"/>
                <a:cs typeface="+mn-cs"/>
              </a:rPr>
              <a:pPr defTabSz="1828800" hangingPunct="1">
                <a:lnSpc>
                  <a:spcPct val="100000"/>
                </a:lnSpc>
              </a:pPr>
              <a:t>3</a:t>
            </a:fld>
            <a:endParaRPr lang="en-US"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29929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 Study Profiles</a:t>
            </a:r>
          </a:p>
        </p:txBody>
      </p:sp>
      <p:pic>
        <p:nvPicPr>
          <p:cNvPr id="5" name="Picture 4">
            <a:extLst>
              <a:ext uri="{FF2B5EF4-FFF2-40B4-BE49-F238E27FC236}">
                <a16:creationId xmlns:a16="http://schemas.microsoft.com/office/drawing/2014/main" id="{60C36F0A-9C66-4635-A019-944D16E3F801}"/>
              </a:ext>
            </a:extLst>
          </p:cNvPr>
          <p:cNvPicPr>
            <a:picLocks noChangeAspect="1"/>
          </p:cNvPicPr>
          <p:nvPr/>
        </p:nvPicPr>
        <p:blipFill>
          <a:blip r:embed="rId3"/>
          <a:stretch>
            <a:fillRect/>
          </a:stretch>
        </p:blipFill>
        <p:spPr>
          <a:xfrm>
            <a:off x="5562597" y="3911599"/>
            <a:ext cx="13926416" cy="9144000"/>
          </a:xfrm>
          <a:prstGeom prst="rect">
            <a:avLst/>
          </a:prstGeom>
        </p:spPr>
      </p:pic>
    </p:spTree>
    <p:extLst>
      <p:ext uri="{BB962C8B-B14F-4D97-AF65-F5344CB8AC3E}">
        <p14:creationId xmlns:p14="http://schemas.microsoft.com/office/powerpoint/2010/main" val="19436372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 Study Profiles</a:t>
            </a:r>
          </a:p>
        </p:txBody>
      </p:sp>
      <p:pic>
        <p:nvPicPr>
          <p:cNvPr id="8" name="Picture 7">
            <a:extLst>
              <a:ext uri="{FF2B5EF4-FFF2-40B4-BE49-F238E27FC236}">
                <a16:creationId xmlns:a16="http://schemas.microsoft.com/office/drawing/2014/main" id="{89641287-D5EE-4FC1-AC26-633EBDD9210E}"/>
              </a:ext>
            </a:extLst>
          </p:cNvPr>
          <p:cNvPicPr>
            <a:picLocks noChangeAspect="1"/>
          </p:cNvPicPr>
          <p:nvPr/>
        </p:nvPicPr>
        <p:blipFill>
          <a:blip r:embed="rId3"/>
          <a:stretch>
            <a:fillRect/>
          </a:stretch>
        </p:blipFill>
        <p:spPr>
          <a:xfrm>
            <a:off x="6719381" y="3926115"/>
            <a:ext cx="13329808" cy="9144000"/>
          </a:xfrm>
          <a:prstGeom prst="rect">
            <a:avLst/>
          </a:prstGeom>
        </p:spPr>
      </p:pic>
      <p:sp>
        <p:nvSpPr>
          <p:cNvPr id="6" name="Oval 5">
            <a:extLst>
              <a:ext uri="{FF2B5EF4-FFF2-40B4-BE49-F238E27FC236}">
                <a16:creationId xmlns:a16="http://schemas.microsoft.com/office/drawing/2014/main" id="{F3CB1C8F-50E5-474E-825F-F414D07C696E}"/>
              </a:ext>
            </a:extLst>
          </p:cNvPr>
          <p:cNvSpPr/>
          <p:nvPr/>
        </p:nvSpPr>
        <p:spPr>
          <a:xfrm>
            <a:off x="14403804" y="6400800"/>
            <a:ext cx="1828800" cy="45720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Oval 6">
            <a:extLst>
              <a:ext uri="{FF2B5EF4-FFF2-40B4-BE49-F238E27FC236}">
                <a16:creationId xmlns:a16="http://schemas.microsoft.com/office/drawing/2014/main" id="{6598AD28-F7CE-481C-AC41-F1A79968EBDD}"/>
              </a:ext>
            </a:extLst>
          </p:cNvPr>
          <p:cNvSpPr/>
          <p:nvPr/>
        </p:nvSpPr>
        <p:spPr>
          <a:xfrm>
            <a:off x="6206605" y="9767558"/>
            <a:ext cx="11521440" cy="731520"/>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6206765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475212"/>
          </a:xfrm>
        </p:spPr>
        <p:txBody>
          <a:bodyPr>
            <a:normAutofit/>
          </a:bodyPr>
          <a:lstStyle/>
          <a:p>
            <a:pPr marL="685800" indent="-685800">
              <a:lnSpc>
                <a:spcPct val="110000"/>
              </a:lnSpc>
              <a:buFont typeface="Arial" panose="020B0604020202020204" pitchFamily="34" charset="0"/>
              <a:buChar char="•"/>
            </a:pPr>
            <a:r>
              <a:rPr lang="en-US" sz="4800" dirty="0"/>
              <a:t>Crosswalk between MIECHV performance measures and monetized outcomes</a:t>
            </a:r>
          </a:p>
          <a:p>
            <a:pPr marL="685800" indent="-685800">
              <a:lnSpc>
                <a:spcPct val="110000"/>
              </a:lnSpc>
              <a:buFont typeface="Arial" panose="020B0604020202020204" pitchFamily="34" charset="0"/>
              <a:buChar char="•"/>
            </a:pPr>
            <a:r>
              <a:rPr lang="en-US" sz="4800" dirty="0">
                <a:solidFill>
                  <a:srgbClr val="444444"/>
                </a:solidFill>
                <a:effectLst/>
                <a:latin typeface="Arial" panose="020B0604020202020204" pitchFamily="34" charset="0"/>
                <a:ea typeface="Calibri" panose="020F0502020204030204" pitchFamily="34" charset="0"/>
              </a:rPr>
              <a:t>ROI studies have monetized actual MIECHV construct indicators for </a:t>
            </a:r>
          </a:p>
          <a:p>
            <a:pPr lvl="1" indent="0">
              <a:lnSpc>
                <a:spcPct val="110000"/>
              </a:lnSpc>
            </a:pPr>
            <a:r>
              <a:rPr lang="en-US" sz="4800"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 P</a:t>
            </a:r>
            <a:r>
              <a:rPr lang="en-US" dirty="0">
                <a:solidFill>
                  <a:srgbClr val="444444"/>
                </a:solidFill>
                <a:effectLst/>
                <a:latin typeface="Arial" panose="020B0604020202020204" pitchFamily="34" charset="0"/>
                <a:ea typeface="Calibri" panose="020F0502020204030204" pitchFamily="34" charset="0"/>
              </a:rPr>
              <a:t>reterm birth</a:t>
            </a:r>
          </a:p>
          <a:p>
            <a:pPr lvl="1" indent="0">
              <a:lnSpc>
                <a:spcPct val="110000"/>
              </a:lnSpc>
              <a:spcBef>
                <a:spcPts val="2000"/>
              </a:spcBef>
            </a:pPr>
            <a:r>
              <a:rPr lang="en-US" dirty="0">
                <a:latin typeface="Arial" panose="020B0604020202020204" pitchFamily="34" charset="0"/>
                <a:ea typeface="Calibri" panose="020F0502020204030204" pitchFamily="34" charset="0"/>
              </a:rPr>
              <a:t>      - C</a:t>
            </a:r>
            <a:r>
              <a:rPr lang="en-US" dirty="0">
                <a:solidFill>
                  <a:srgbClr val="444444"/>
                </a:solidFill>
                <a:effectLst/>
                <a:latin typeface="Arial" panose="020B0604020202020204" pitchFamily="34" charset="0"/>
                <a:ea typeface="Calibri" panose="020F0502020204030204" pitchFamily="34" charset="0"/>
              </a:rPr>
              <a:t>hild maltreatment</a:t>
            </a:r>
          </a:p>
          <a:p>
            <a:pPr lvl="1" indent="0">
              <a:lnSpc>
                <a:spcPct val="110000"/>
              </a:lnSpc>
              <a:spcBef>
                <a:spcPts val="2000"/>
              </a:spcBef>
            </a:pPr>
            <a:r>
              <a:rPr lang="en-US" dirty="0">
                <a:latin typeface="Arial" panose="020B0604020202020204" pitchFamily="34" charset="0"/>
                <a:ea typeface="Calibri" panose="020F0502020204030204" pitchFamily="34" charset="0"/>
              </a:rPr>
              <a:t>      - P</a:t>
            </a:r>
            <a:r>
              <a:rPr lang="en-US" dirty="0">
                <a:solidFill>
                  <a:srgbClr val="444444"/>
                </a:solidFill>
                <a:effectLst/>
                <a:latin typeface="Arial" panose="020B0604020202020204" pitchFamily="34" charset="0"/>
                <a:ea typeface="Calibri" panose="020F0502020204030204" pitchFamily="34" charset="0"/>
              </a:rPr>
              <a:t>rimary caregiver education</a:t>
            </a:r>
            <a:endParaRPr lang="en-US" dirty="0"/>
          </a:p>
          <a:p>
            <a:pPr marL="685800" indent="-685800">
              <a:buFont typeface="Arial" panose="020B0604020202020204" pitchFamily="34" charset="0"/>
              <a:buChar char="•"/>
            </a:pPr>
            <a:endParaRPr lang="en-US" sz="4800" dirty="0"/>
          </a:p>
        </p:txBody>
      </p:sp>
      <p:pic>
        <p:nvPicPr>
          <p:cNvPr id="7" name="Picture Placeholder 6" descr="A person sitting on a bench&#10;&#10;Description automatically generated">
            <a:extLst>
              <a:ext uri="{FF2B5EF4-FFF2-40B4-BE49-F238E27FC236}">
                <a16:creationId xmlns:a16="http://schemas.microsoft.com/office/drawing/2014/main" id="{2D8A901F-8F33-44C3-A6DE-2E6406B3043F}"/>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24657" r="34579"/>
          <a:stretch/>
        </p:blipFill>
        <p:spPr>
          <a:xfrm>
            <a:off x="15997711" y="0"/>
            <a:ext cx="8386289" cy="13716000"/>
          </a:xfrm>
        </p:spPr>
      </p:pic>
    </p:spTree>
    <p:extLst>
      <p:ext uri="{BB962C8B-B14F-4D97-AF65-F5344CB8AC3E}">
        <p14:creationId xmlns:p14="http://schemas.microsoft.com/office/powerpoint/2010/main" val="13715207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2</a:t>
            </a:r>
          </a:p>
        </p:txBody>
      </p:sp>
      <p:pic>
        <p:nvPicPr>
          <p:cNvPr id="4" name="Picture 3">
            <a:extLst>
              <a:ext uri="{FF2B5EF4-FFF2-40B4-BE49-F238E27FC236}">
                <a16:creationId xmlns:a16="http://schemas.microsoft.com/office/drawing/2014/main" id="{109879DA-D731-4E14-9D1F-699F3D0B211C}"/>
              </a:ext>
            </a:extLst>
          </p:cNvPr>
          <p:cNvPicPr>
            <a:picLocks noChangeAspect="1"/>
          </p:cNvPicPr>
          <p:nvPr/>
        </p:nvPicPr>
        <p:blipFill>
          <a:blip r:embed="rId3"/>
          <a:stretch>
            <a:fillRect/>
          </a:stretch>
        </p:blipFill>
        <p:spPr>
          <a:xfrm>
            <a:off x="5347027" y="4298923"/>
            <a:ext cx="13326948" cy="6766560"/>
          </a:xfrm>
          <a:prstGeom prst="rect">
            <a:avLst/>
          </a:prstGeom>
        </p:spPr>
      </p:pic>
    </p:spTree>
    <p:extLst>
      <p:ext uri="{BB962C8B-B14F-4D97-AF65-F5344CB8AC3E}">
        <p14:creationId xmlns:p14="http://schemas.microsoft.com/office/powerpoint/2010/main" val="3907490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3</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475212"/>
          </a:xfrm>
        </p:spPr>
        <p:txBody>
          <a:bodyPr>
            <a:normAutofit/>
          </a:bodyPr>
          <a:lstStyle/>
          <a:p>
            <a:r>
              <a:rPr lang="en-US" sz="4800" i="1" dirty="0"/>
              <a:t>Outcome Costs in non-Home Visiting Studies</a:t>
            </a:r>
          </a:p>
          <a:p>
            <a:pPr marL="685800" indent="-685800">
              <a:lnSpc>
                <a:spcPct val="110000"/>
              </a:lnSpc>
              <a:buFont typeface="Arial" panose="020B0604020202020204" pitchFamily="34" charset="0"/>
              <a:buChar char="•"/>
            </a:pPr>
            <a:r>
              <a:rPr lang="en-US" sz="4800" dirty="0"/>
              <a:t>Summarizes monetized outcomes, per unit costs, and data sources used in non-home visiting ROI studies</a:t>
            </a:r>
          </a:p>
          <a:p>
            <a:pPr marL="685800" indent="-685800">
              <a:lnSpc>
                <a:spcPct val="110000"/>
              </a:lnSpc>
              <a:buFont typeface="Arial" panose="020B0604020202020204" pitchFamily="34" charset="0"/>
              <a:buChar char="•"/>
            </a:pPr>
            <a:r>
              <a:rPr lang="en-US" sz="4800" dirty="0"/>
              <a:t>Informs saving projections and payment models </a:t>
            </a:r>
          </a:p>
          <a:p>
            <a:pPr marL="685800" indent="-685800">
              <a:buFont typeface="Arial" panose="020B0604020202020204" pitchFamily="34" charset="0"/>
              <a:buChar char="•"/>
            </a:pPr>
            <a:r>
              <a:rPr lang="en-US" sz="4800" dirty="0"/>
              <a:t>Preference to use own data</a:t>
            </a:r>
          </a:p>
          <a:p>
            <a:pPr marL="685800" indent="-685800">
              <a:buFont typeface="Arial" panose="020B0604020202020204" pitchFamily="34" charset="0"/>
              <a:buChar char="•"/>
            </a:pPr>
            <a:endParaRPr lang="en-US" sz="4800" dirty="0"/>
          </a:p>
          <a:p>
            <a:endParaRPr lang="en-US" sz="4800" dirty="0"/>
          </a:p>
          <a:p>
            <a:pPr marL="685800" indent="-685800">
              <a:buFont typeface="Arial" panose="020B0604020202020204" pitchFamily="34" charset="0"/>
              <a:buChar char="•"/>
            </a:pPr>
            <a:endParaRPr lang="en-US" sz="4800" dirty="0"/>
          </a:p>
        </p:txBody>
      </p:sp>
      <p:pic>
        <p:nvPicPr>
          <p:cNvPr id="8" name="Picture Placeholder 7" descr="A person sitting at a table with a birthday cake&#10;&#10;Description automatically generated">
            <a:extLst>
              <a:ext uri="{FF2B5EF4-FFF2-40B4-BE49-F238E27FC236}">
                <a16:creationId xmlns:a16="http://schemas.microsoft.com/office/drawing/2014/main" id="{6BAFE809-E696-401E-AF0F-7D224668198C}"/>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27292" r="31924"/>
          <a:stretch/>
        </p:blipFill>
        <p:spPr>
          <a:xfrm>
            <a:off x="15997711" y="0"/>
            <a:ext cx="8386289" cy="13716000"/>
          </a:xfrm>
        </p:spPr>
      </p:pic>
    </p:spTree>
    <p:extLst>
      <p:ext uri="{BB962C8B-B14F-4D97-AF65-F5344CB8AC3E}">
        <p14:creationId xmlns:p14="http://schemas.microsoft.com/office/powerpoint/2010/main" val="34131783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3</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3350240" cy="9312652"/>
          </a:xfrm>
        </p:spPr>
        <p:txBody>
          <a:bodyPr>
            <a:normAutofit/>
          </a:bodyPr>
          <a:lstStyle/>
          <a:p>
            <a:r>
              <a:rPr lang="en-US" sz="4800" i="1" dirty="0"/>
              <a:t>Outcome Costs in non-Home Visiting Studies</a:t>
            </a:r>
          </a:p>
          <a:p>
            <a:pPr marL="685800" indent="-685800">
              <a:buFont typeface="Arial" panose="020B0604020202020204" pitchFamily="34" charset="0"/>
              <a:buChar char="•"/>
            </a:pPr>
            <a:r>
              <a:rPr lang="en-US" sz="4800" dirty="0"/>
              <a:t>Prioritized outcomes </a:t>
            </a:r>
          </a:p>
          <a:p>
            <a:pPr lvl="3" indent="0">
              <a:lnSpc>
                <a:spcPct val="110000"/>
              </a:lnSpc>
              <a:spcBef>
                <a:spcPts val="1200"/>
              </a:spcBef>
            </a:pPr>
            <a:r>
              <a:rPr lang="en-US" sz="4000" dirty="0"/>
              <a:t>      - Featured in fewer home visiting cost studies </a:t>
            </a:r>
          </a:p>
          <a:p>
            <a:pPr lvl="3" indent="0">
              <a:spcBef>
                <a:spcPts val="1200"/>
              </a:spcBef>
            </a:pPr>
            <a:r>
              <a:rPr lang="en-US" sz="4000" dirty="0"/>
              <a:t>      - Perceived to have highest cost impact  </a:t>
            </a:r>
          </a:p>
          <a:p>
            <a:pPr lvl="3" indent="0">
              <a:spcBef>
                <a:spcPts val="0"/>
              </a:spcBef>
            </a:pPr>
            <a:r>
              <a:rPr lang="en-US" sz="4000" dirty="0"/>
              <a:t>      - Could be achieved within 2 years</a:t>
            </a:r>
          </a:p>
          <a:p>
            <a:pPr marL="685800" indent="-685800">
              <a:buFont typeface="Arial" panose="020B0604020202020204" pitchFamily="34" charset="0"/>
              <a:buChar char="•"/>
            </a:pPr>
            <a:r>
              <a:rPr lang="en-US" sz="4800" dirty="0"/>
              <a:t>Organized by </a:t>
            </a:r>
            <a:r>
              <a:rPr lang="en-US" sz="4800" dirty="0" err="1"/>
              <a:t>HomVEE</a:t>
            </a:r>
            <a:r>
              <a:rPr lang="en-US" sz="4800" dirty="0"/>
              <a:t> outcome domain</a:t>
            </a:r>
          </a:p>
          <a:p>
            <a:pPr marL="685800" indent="-685800">
              <a:buFont typeface="Arial" panose="020B0604020202020204" pitchFamily="34" charset="0"/>
              <a:buChar char="•"/>
            </a:pPr>
            <a:r>
              <a:rPr lang="en-US" sz="4800" dirty="0"/>
              <a:t>Organized like Module 2</a:t>
            </a:r>
          </a:p>
          <a:p>
            <a:pPr marL="685800" indent="-685800">
              <a:buFont typeface="Arial" panose="020B0604020202020204" pitchFamily="34" charset="0"/>
              <a:buChar char="•"/>
            </a:pPr>
            <a:endParaRPr lang="en-US" sz="4800" dirty="0"/>
          </a:p>
          <a:p>
            <a:pPr marL="685800" indent="-685800">
              <a:buFont typeface="Arial" panose="020B0604020202020204" pitchFamily="34" charset="0"/>
              <a:buChar char="•"/>
            </a:pPr>
            <a:endParaRPr lang="en-US" sz="4800" dirty="0"/>
          </a:p>
          <a:p>
            <a:endParaRPr lang="en-US" sz="4800" dirty="0"/>
          </a:p>
        </p:txBody>
      </p:sp>
      <p:pic>
        <p:nvPicPr>
          <p:cNvPr id="10" name="Picture Placeholder 9">
            <a:extLst>
              <a:ext uri="{FF2B5EF4-FFF2-40B4-BE49-F238E27FC236}">
                <a16:creationId xmlns:a16="http://schemas.microsoft.com/office/drawing/2014/main" id="{2A9F51B6-9785-465D-BA74-ACD1656014C2}"/>
              </a:ext>
            </a:extLst>
          </p:cNvPr>
          <p:cNvPicPr>
            <a:picLocks noGrp="1" noChangeAspect="1"/>
          </p:cNvPicPr>
          <p:nvPr>
            <p:ph type="pic" sz="half" idx="13"/>
          </p:nvPr>
        </p:nvPicPr>
        <p:blipFill rotWithShape="1">
          <a:blip r:embed="rId3"/>
          <a:srcRect t="3815" b="2553"/>
          <a:stretch/>
        </p:blipFill>
        <p:spPr>
          <a:xfrm>
            <a:off x="16805996" y="0"/>
            <a:ext cx="7578004" cy="13716000"/>
          </a:xfrm>
        </p:spPr>
      </p:pic>
    </p:spTree>
    <p:extLst>
      <p:ext uri="{BB962C8B-B14F-4D97-AF65-F5344CB8AC3E}">
        <p14:creationId xmlns:p14="http://schemas.microsoft.com/office/powerpoint/2010/main" val="321720531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B413-6CFB-42F7-8BC6-3CB7223AAB1A}"/>
              </a:ext>
            </a:extLst>
          </p:cNvPr>
          <p:cNvSpPr>
            <a:spLocks noGrp="1"/>
          </p:cNvSpPr>
          <p:nvPr>
            <p:ph type="title"/>
          </p:nvPr>
        </p:nvSpPr>
        <p:spPr/>
        <p:txBody>
          <a:bodyPr/>
          <a:lstStyle/>
          <a:p>
            <a:r>
              <a:rPr lang="en-US" dirty="0"/>
              <a:t>Module 4</a:t>
            </a:r>
          </a:p>
        </p:txBody>
      </p:sp>
      <p:sp>
        <p:nvSpPr>
          <p:cNvPr id="3" name="Text Placeholder 2">
            <a:extLst>
              <a:ext uri="{FF2B5EF4-FFF2-40B4-BE49-F238E27FC236}">
                <a16:creationId xmlns:a16="http://schemas.microsoft.com/office/drawing/2014/main" id="{ABD18DDB-938A-4A69-8171-4AA7B6A35E2A}"/>
              </a:ext>
            </a:extLst>
          </p:cNvPr>
          <p:cNvSpPr>
            <a:spLocks noGrp="1"/>
          </p:cNvSpPr>
          <p:nvPr>
            <p:ph type="body" sz="half" idx="1"/>
          </p:nvPr>
        </p:nvSpPr>
        <p:spPr>
          <a:xfrm>
            <a:off x="1524000" y="4403348"/>
            <a:ext cx="14020800" cy="9475212"/>
          </a:xfrm>
        </p:spPr>
        <p:txBody>
          <a:bodyPr>
            <a:normAutofit/>
          </a:bodyPr>
          <a:lstStyle/>
          <a:p>
            <a:r>
              <a:rPr lang="en-US" sz="4800" i="1" dirty="0"/>
              <a:t>Administrative and Government Cost Data Sources</a:t>
            </a:r>
          </a:p>
          <a:p>
            <a:pPr marL="685800" indent="-685800">
              <a:lnSpc>
                <a:spcPct val="110000"/>
              </a:lnSpc>
              <a:buFont typeface="Arial" panose="020B0604020202020204" pitchFamily="34" charset="0"/>
              <a:buChar char="•"/>
            </a:pPr>
            <a:r>
              <a:rPr lang="en-US" sz="4800" dirty="0"/>
              <a:t>Summarizes administrative and government cost data sources used in Modules 2 and 3</a:t>
            </a:r>
          </a:p>
          <a:p>
            <a:pPr marL="685800" indent="-685800">
              <a:buFont typeface="Arial" panose="020B0604020202020204" pitchFamily="34" charset="0"/>
              <a:buChar char="•"/>
            </a:pPr>
            <a:r>
              <a:rPr lang="en-US" sz="4800" dirty="0"/>
              <a:t>Organized by </a:t>
            </a:r>
            <a:r>
              <a:rPr lang="en-US" sz="4800" dirty="0" err="1"/>
              <a:t>HomVEE</a:t>
            </a:r>
            <a:r>
              <a:rPr lang="en-US" sz="4800" dirty="0"/>
              <a:t> outcome domain</a:t>
            </a:r>
          </a:p>
          <a:p>
            <a:pPr marL="685800" indent="-685800">
              <a:lnSpc>
                <a:spcPct val="110000"/>
              </a:lnSpc>
              <a:buFont typeface="Arial" panose="020B0604020202020204" pitchFamily="34" charset="0"/>
              <a:buChar char="•"/>
            </a:pPr>
            <a:r>
              <a:rPr lang="en-US" sz="4800" b="0"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Use to identify sources for local cost data</a:t>
            </a:r>
            <a:endParaRPr lang="en-US" sz="4800" dirty="0"/>
          </a:p>
          <a:p>
            <a:endParaRPr lang="en-US" sz="4800" dirty="0"/>
          </a:p>
          <a:p>
            <a:pPr marL="685800" indent="-685800">
              <a:buFont typeface="Arial" panose="020B0604020202020204" pitchFamily="34" charset="0"/>
              <a:buChar char="•"/>
            </a:pPr>
            <a:endParaRPr lang="en-US" sz="4800" dirty="0"/>
          </a:p>
        </p:txBody>
      </p:sp>
      <p:pic>
        <p:nvPicPr>
          <p:cNvPr id="8" name="Picture Placeholder 7" descr="A child wearing a blue shirt&#10;&#10;Description automatically generated">
            <a:extLst>
              <a:ext uri="{FF2B5EF4-FFF2-40B4-BE49-F238E27FC236}">
                <a16:creationId xmlns:a16="http://schemas.microsoft.com/office/drawing/2014/main" id="{29D16A0C-3CF8-4398-8415-1FCFE9B95A45}"/>
              </a:ext>
            </a:extLst>
          </p:cNvPr>
          <p:cNvPicPr>
            <a:picLocks noGrp="1" noChangeAspect="1"/>
          </p:cNvPicPr>
          <p:nvPr>
            <p:ph type="pic" sz="half" idx="13"/>
          </p:nvPr>
        </p:nvPicPr>
        <p:blipFill rotWithShape="1">
          <a:blip r:embed="rId3">
            <a:extLst>
              <a:ext uri="{28A0092B-C50C-407E-A947-70E740481C1C}">
                <a14:useLocalDpi xmlns:a14="http://schemas.microsoft.com/office/drawing/2010/main" val="0"/>
              </a:ext>
            </a:extLst>
          </a:blip>
          <a:srcRect l="28386" r="30796"/>
          <a:stretch/>
        </p:blipFill>
        <p:spPr>
          <a:xfrm>
            <a:off x="15997711" y="0"/>
            <a:ext cx="8386289" cy="13716000"/>
          </a:xfrm>
        </p:spPr>
      </p:pic>
    </p:spTree>
    <p:extLst>
      <p:ext uri="{BB962C8B-B14F-4D97-AF65-F5344CB8AC3E}">
        <p14:creationId xmlns:p14="http://schemas.microsoft.com/office/powerpoint/2010/main" val="11624481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828B-99F0-4382-9240-E9E3213E32DE}"/>
              </a:ext>
            </a:extLst>
          </p:cNvPr>
          <p:cNvSpPr>
            <a:spLocks noGrp="1"/>
          </p:cNvSpPr>
          <p:nvPr>
            <p:ph type="title"/>
          </p:nvPr>
        </p:nvSpPr>
        <p:spPr/>
        <p:txBody>
          <a:bodyPr/>
          <a:lstStyle/>
          <a:p>
            <a:r>
              <a:rPr lang="en-US" dirty="0"/>
              <a:t>Accessing Online</a:t>
            </a:r>
          </a:p>
        </p:txBody>
      </p:sp>
      <p:sp>
        <p:nvSpPr>
          <p:cNvPr id="4" name="Text Placeholder 3">
            <a:extLst>
              <a:ext uri="{FF2B5EF4-FFF2-40B4-BE49-F238E27FC236}">
                <a16:creationId xmlns:a16="http://schemas.microsoft.com/office/drawing/2014/main" id="{FF5FED3D-8073-45DF-B55F-26F12F118109}"/>
              </a:ext>
            </a:extLst>
          </p:cNvPr>
          <p:cNvSpPr>
            <a:spLocks noGrp="1"/>
          </p:cNvSpPr>
          <p:nvPr>
            <p:ph type="body" sz="half" idx="1"/>
          </p:nvPr>
        </p:nvSpPr>
        <p:spPr>
          <a:xfrm>
            <a:off x="1396998" y="4365248"/>
            <a:ext cx="11520195" cy="7682635"/>
          </a:xfrm>
        </p:spPr>
        <p:txBody>
          <a:bodyPr>
            <a:normAutofit/>
          </a:bodyPr>
          <a:lstStyle/>
          <a:p>
            <a:pPr marL="571500" indent="-571500">
              <a:buFont typeface="Arial" panose="020B0604020202020204" pitchFamily="34" charset="0"/>
              <a:buChar char="•"/>
            </a:pPr>
            <a:r>
              <a:rPr lang="en-US" dirty="0"/>
              <a:t>Now available on the DOHVE webpage at James Bell Associates </a:t>
            </a:r>
            <a:r>
              <a:rPr lang="en-US" dirty="0">
                <a:hlinkClick r:id="rId3"/>
              </a:rPr>
              <a:t>https://www.jbassoc.com/resource</a:t>
            </a:r>
            <a:endParaRPr lang="en-US" dirty="0"/>
          </a:p>
          <a:p>
            <a:pPr marL="571500" indent="-571500">
              <a:buFont typeface="Arial" panose="020B0604020202020204" pitchFamily="34" charset="0"/>
              <a:buChar char="•"/>
            </a:pPr>
            <a:r>
              <a:rPr lang="en-US" dirty="0"/>
              <a:t>Will be available in OPRE resource library </a:t>
            </a:r>
            <a:r>
              <a:rPr lang="en-US" dirty="0">
                <a:hlinkClick r:id="rId4"/>
              </a:rPr>
              <a:t>https://www.acf.hhs.gov/opre/resource-library</a:t>
            </a:r>
            <a:endParaRPr lang="en-US" dirty="0"/>
          </a:p>
          <a:p>
            <a:pPr marL="571500" indent="-571500">
              <a:buFont typeface="Arial" panose="020B0604020202020204" pitchFamily="34" charset="0"/>
              <a:buChar char="•"/>
            </a:pPr>
            <a:r>
              <a:rPr lang="en-US" dirty="0"/>
              <a:t>Recording will be posted</a:t>
            </a:r>
          </a:p>
          <a:p>
            <a:pPr marL="571500" indent="-571500">
              <a:buFont typeface="Arial" panose="020B0604020202020204" pitchFamily="34" charset="0"/>
              <a:buChar char="•"/>
            </a:pPr>
            <a:r>
              <a:rPr lang="en-US" dirty="0"/>
              <a:t>Navigation tool available</a:t>
            </a:r>
          </a:p>
        </p:txBody>
      </p:sp>
      <p:pic>
        <p:nvPicPr>
          <p:cNvPr id="10" name="Picture Placeholder 9">
            <a:extLst>
              <a:ext uri="{FF2B5EF4-FFF2-40B4-BE49-F238E27FC236}">
                <a16:creationId xmlns:a16="http://schemas.microsoft.com/office/drawing/2014/main" id="{741720D0-9900-436E-8605-63864F6B2D17}"/>
              </a:ext>
            </a:extLst>
          </p:cNvPr>
          <p:cNvPicPr>
            <a:picLocks noGrp="1" noChangeAspect="1"/>
          </p:cNvPicPr>
          <p:nvPr>
            <p:ph type="pic" sz="half" idx="13"/>
          </p:nvPr>
        </p:nvPicPr>
        <p:blipFill rotWithShape="1">
          <a:blip r:embed="rId5"/>
          <a:srcRect l="-1011" r="-2087"/>
          <a:stretch/>
        </p:blipFill>
        <p:spPr>
          <a:xfrm>
            <a:off x="13044196" y="685800"/>
            <a:ext cx="11370289" cy="12344400"/>
          </a:xfrm>
        </p:spPr>
      </p:pic>
    </p:spTree>
    <p:extLst>
      <p:ext uri="{BB962C8B-B14F-4D97-AF65-F5344CB8AC3E}">
        <p14:creationId xmlns:p14="http://schemas.microsoft.com/office/powerpoint/2010/main" val="35777447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828B-99F0-4382-9240-E9E3213E32DE}"/>
              </a:ext>
            </a:extLst>
          </p:cNvPr>
          <p:cNvSpPr>
            <a:spLocks noGrp="1"/>
          </p:cNvSpPr>
          <p:nvPr>
            <p:ph type="title"/>
          </p:nvPr>
        </p:nvSpPr>
        <p:spPr/>
        <p:txBody>
          <a:bodyPr/>
          <a:lstStyle/>
          <a:p>
            <a:r>
              <a:rPr lang="en-US" dirty="0"/>
              <a:t>Navigation</a:t>
            </a:r>
          </a:p>
        </p:txBody>
      </p:sp>
      <p:pic>
        <p:nvPicPr>
          <p:cNvPr id="4" name="Picture 3">
            <a:extLst>
              <a:ext uri="{FF2B5EF4-FFF2-40B4-BE49-F238E27FC236}">
                <a16:creationId xmlns:a16="http://schemas.microsoft.com/office/drawing/2014/main" id="{2D49B40B-3816-45BA-9A25-CA5A6F572BC2}"/>
              </a:ext>
            </a:extLst>
          </p:cNvPr>
          <p:cNvPicPr>
            <a:picLocks noChangeAspect="1"/>
          </p:cNvPicPr>
          <p:nvPr/>
        </p:nvPicPr>
        <p:blipFill>
          <a:blip r:embed="rId3"/>
          <a:stretch>
            <a:fillRect/>
          </a:stretch>
        </p:blipFill>
        <p:spPr>
          <a:xfrm>
            <a:off x="7861185" y="2082800"/>
            <a:ext cx="13008050" cy="9601200"/>
          </a:xfrm>
          <a:prstGeom prst="rect">
            <a:avLst/>
          </a:prstGeom>
        </p:spPr>
      </p:pic>
    </p:spTree>
    <p:extLst>
      <p:ext uri="{BB962C8B-B14F-4D97-AF65-F5344CB8AC3E}">
        <p14:creationId xmlns:p14="http://schemas.microsoft.com/office/powerpoint/2010/main" val="5668559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828B-99F0-4382-9240-E9E3213E32DE}"/>
              </a:ext>
            </a:extLst>
          </p:cNvPr>
          <p:cNvSpPr>
            <a:spLocks noGrp="1"/>
          </p:cNvSpPr>
          <p:nvPr>
            <p:ph type="title"/>
          </p:nvPr>
        </p:nvSpPr>
        <p:spPr/>
        <p:txBody>
          <a:bodyPr/>
          <a:lstStyle/>
          <a:p>
            <a:r>
              <a:rPr lang="en-US" dirty="0"/>
              <a:t>Navigation</a:t>
            </a:r>
          </a:p>
        </p:txBody>
      </p:sp>
      <p:pic>
        <p:nvPicPr>
          <p:cNvPr id="9" name="Picture 8">
            <a:extLst>
              <a:ext uri="{FF2B5EF4-FFF2-40B4-BE49-F238E27FC236}">
                <a16:creationId xmlns:a16="http://schemas.microsoft.com/office/drawing/2014/main" id="{D52F30DF-EDA1-4D10-A8C6-594230B74472}"/>
              </a:ext>
            </a:extLst>
          </p:cNvPr>
          <p:cNvPicPr>
            <a:picLocks noChangeAspect="1"/>
          </p:cNvPicPr>
          <p:nvPr/>
        </p:nvPicPr>
        <p:blipFill>
          <a:blip r:embed="rId3"/>
          <a:stretch>
            <a:fillRect/>
          </a:stretch>
        </p:blipFill>
        <p:spPr>
          <a:xfrm>
            <a:off x="7384621" y="1351280"/>
            <a:ext cx="15081801" cy="10332720"/>
          </a:xfrm>
          <a:prstGeom prst="rect">
            <a:avLst/>
          </a:prstGeom>
        </p:spPr>
      </p:pic>
    </p:spTree>
    <p:extLst>
      <p:ext uri="{BB962C8B-B14F-4D97-AF65-F5344CB8AC3E}">
        <p14:creationId xmlns:p14="http://schemas.microsoft.com/office/powerpoint/2010/main" val="36178060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t>Pay for Outcomes Authority </a:t>
            </a:r>
          </a:p>
        </p:txBody>
      </p:sp>
      <p:sp>
        <p:nvSpPr>
          <p:cNvPr id="3" name="Content Placeholder 2"/>
          <p:cNvSpPr>
            <a:spLocks noGrp="1"/>
          </p:cNvSpPr>
          <p:nvPr>
            <p:ph idx="1"/>
          </p:nvPr>
        </p:nvSpPr>
        <p:spPr/>
        <p:txBody>
          <a:bodyPr>
            <a:normAutofit/>
          </a:bodyPr>
          <a:lstStyle/>
          <a:p>
            <a:pPr marL="573088" indent="-573088"/>
            <a:r>
              <a:rPr lang="en-US" sz="6400" dirty="0"/>
              <a:t>Up to 25% of formula grant award may be used for PFO   outcomes payments</a:t>
            </a:r>
          </a:p>
          <a:p>
            <a:pPr marL="573088" indent="-573088"/>
            <a:r>
              <a:rPr lang="en-US" sz="6400" dirty="0"/>
              <a:t>No reduction in funding for services</a:t>
            </a:r>
          </a:p>
          <a:p>
            <a:pPr marL="573088" indent="-573088"/>
            <a:r>
              <a:rPr lang="en-US" sz="6400" dirty="0"/>
              <a:t>10-year period of availability for a PFO initiative. </a:t>
            </a:r>
            <a:endParaRPr lang="en-US" sz="5600" dirty="0"/>
          </a:p>
        </p:txBody>
      </p:sp>
      <p:sp>
        <p:nvSpPr>
          <p:cNvPr id="4" name="Slide Number Placeholder 3"/>
          <p:cNvSpPr>
            <a:spLocks noGrp="1"/>
          </p:cNvSpPr>
          <p:nvPr>
            <p:ph type="sldNum" sz="quarter" idx="12"/>
          </p:nvPr>
        </p:nvSpPr>
        <p:spPr/>
        <p:txBody>
          <a:bodyPr/>
          <a:lstStyle/>
          <a:p>
            <a:pPr defTabSz="1828800" hangingPunct="1">
              <a:lnSpc>
                <a:spcPct val="100000"/>
              </a:lnSpc>
            </a:pPr>
            <a:fld id="{F9ECA865-404D-4A57-9AC1-FD3038CC100D}" type="slidenum">
              <a:rPr lang="en-US" kern="1200">
                <a:solidFill>
                  <a:prstClr val="white"/>
                </a:solidFill>
                <a:latin typeface="Calibri" panose="020F0502020204030204"/>
                <a:ea typeface="+mn-ea"/>
                <a:cs typeface="+mn-cs"/>
              </a:rPr>
              <a:pPr defTabSz="1828800" hangingPunct="1">
                <a:lnSpc>
                  <a:spcPct val="100000"/>
                </a:lnSpc>
              </a:pPr>
              <a:t>4</a:t>
            </a:fld>
            <a:endParaRPr lang="en-US"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505268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FBFB8-8F41-4FB7-812D-068BB7850579}"/>
              </a:ext>
            </a:extLst>
          </p:cNvPr>
          <p:cNvSpPr>
            <a:spLocks noGrp="1"/>
          </p:cNvSpPr>
          <p:nvPr>
            <p:ph type="title"/>
          </p:nvPr>
        </p:nvSpPr>
        <p:spPr>
          <a:xfrm>
            <a:off x="5341980" y="4687804"/>
            <a:ext cx="5186683" cy="2170196"/>
          </a:xfrm>
        </p:spPr>
        <p:txBody>
          <a:bodyPr/>
          <a:lstStyle/>
          <a:p>
            <a:r>
              <a:rPr lang="en-US" dirty="0"/>
              <a:t>Questions?</a:t>
            </a:r>
          </a:p>
        </p:txBody>
      </p:sp>
      <p:pic>
        <p:nvPicPr>
          <p:cNvPr id="6" name="Picture Placeholder 5" descr="A picture containing blackboard, young, holding, child&#10;&#10;Description automatically generated">
            <a:extLst>
              <a:ext uri="{FF2B5EF4-FFF2-40B4-BE49-F238E27FC236}">
                <a16:creationId xmlns:a16="http://schemas.microsoft.com/office/drawing/2014/main" id="{46EF2AED-744B-4B0F-98AF-2A18F1A6F0E5}"/>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9619" r="29619"/>
          <a:stretch>
            <a:fillRect/>
          </a:stretch>
        </p:blipFill>
        <p:spPr/>
      </p:pic>
    </p:spTree>
    <p:extLst>
      <p:ext uri="{BB962C8B-B14F-4D97-AF65-F5344CB8AC3E}">
        <p14:creationId xmlns:p14="http://schemas.microsoft.com/office/powerpoint/2010/main" val="419517728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1349829" y="334652"/>
            <a:ext cx="21031200" cy="1900832"/>
          </a:xfrm>
        </p:spPr>
        <p:txBody>
          <a:bodyPr>
            <a:normAutofit/>
          </a:bodyPr>
          <a:lstStyle/>
          <a:p>
            <a:r>
              <a:rPr lang="en-US" sz="8000" dirty="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1676400" y="3037180"/>
            <a:ext cx="21031200" cy="2994152"/>
          </a:xfrm>
        </p:spPr>
        <p:txBody>
          <a:bodyPr>
            <a:normAutofit/>
          </a:bodyPr>
          <a:lstStyle/>
          <a:p>
            <a:pPr marL="0" indent="0">
              <a:buNone/>
            </a:pPr>
            <a:r>
              <a:rPr lang="en-US" sz="7800" dirty="0">
                <a:solidFill>
                  <a:schemeClr val="tx1"/>
                </a:solidFill>
              </a:rPr>
              <a:t>Learn more about our agency at: </a:t>
            </a:r>
          </a:p>
          <a:p>
            <a:pPr marL="0" indent="0">
              <a:buNone/>
            </a:pPr>
            <a:r>
              <a:rPr lang="en-US" sz="8600" u="sng" dirty="0">
                <a:solidFill>
                  <a:srgbClr val="0563C1"/>
                </a:solidFill>
                <a:uFill>
                  <a:solidFill>
                    <a:srgbClr val="0563C1"/>
                  </a:solidFill>
                </a:uFill>
                <a:sym typeface="Calibri"/>
                <a:hlinkClick r:id="rId3"/>
              </a:rPr>
              <a:t>www.HRSA.gov</a:t>
            </a:r>
            <a:endParaRPr lang="en-US" sz="8600" u="sng" dirty="0">
              <a:solidFill>
                <a:srgbClr val="0563C1"/>
              </a:solidFill>
              <a:uFill>
                <a:solidFill>
                  <a:srgbClr val="0563C1"/>
                </a:solidFill>
              </a:uFill>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1676400" y="7005426"/>
            <a:ext cx="21031200" cy="1414428"/>
          </a:xfrm>
        </p:spPr>
        <p:txBody>
          <a:bodyPr>
            <a:normAutofit/>
          </a:bodyPr>
          <a:lstStyle/>
          <a:p>
            <a:pPr marL="0" indent="0">
              <a:buNone/>
            </a:pPr>
            <a:r>
              <a:rPr lang="en-US" dirty="0">
                <a:solidFill>
                  <a:schemeClr val="tx1"/>
                </a:solidFill>
                <a:hlinkClick r:id="rId4"/>
              </a:rPr>
              <a:t>Sign up for the HRSA eNews</a:t>
            </a:r>
            <a:endParaRPr lang="en-US" dirty="0">
              <a:solidFill>
                <a:schemeClr val="tx1"/>
              </a:solidFill>
            </a:endParaRP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4818529" y="8863932"/>
            <a:ext cx="14746942" cy="1414428"/>
          </a:xfrm>
        </p:spPr>
        <p:txBody>
          <a:bodyPr/>
          <a:lstStyle/>
          <a:p>
            <a:pPr marL="0" indent="0">
              <a:buNone/>
            </a:pPr>
            <a:r>
              <a:rPr lang="en-US" dirty="0">
                <a:solidFill>
                  <a:schemeClr val="tx1"/>
                </a:solidFill>
              </a:rPr>
              <a:t>FOLLOW US: </a:t>
            </a:r>
          </a:p>
        </p:txBody>
      </p:sp>
      <p:pic>
        <p:nvPicPr>
          <p:cNvPr id="7" name="Picture 6" descr="&quot;&quot;">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879" y="7023765"/>
            <a:ext cx="1474974" cy="980894"/>
          </a:xfrm>
          <a:prstGeom prst="rect">
            <a:avLst/>
          </a:prstGeom>
        </p:spPr>
      </p:pic>
      <p:grpSp>
        <p:nvGrpSpPr>
          <p:cNvPr id="14" name="Group 13" descr="Social Media Icons&#10;"/>
          <p:cNvGrpSpPr/>
          <p:nvPr/>
        </p:nvGrpSpPr>
        <p:grpSpPr>
          <a:xfrm>
            <a:off x="7593453" y="10278361"/>
            <a:ext cx="9197062" cy="1595990"/>
            <a:chOff x="3799084" y="5111968"/>
            <a:chExt cx="4598531" cy="797995"/>
          </a:xfrm>
        </p:grpSpPr>
        <p:pic>
          <p:nvPicPr>
            <p:cNvPr id="8" name="Picture 7" descr="Facebook">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9" name="Picture 8" descr="Twitter">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10" name="Picture 9" descr="Instagram">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11" name="Picture 10" descr="Instagram">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12" name="Picture 11" descr="YouTube">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
        <p:nvSpPr>
          <p:cNvPr id="3"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fld id="{C7D939B5-D1D6-442B-960C-11410C62AFA7}" type="slidenum">
              <a:rPr lang="en-US" smtClean="0"/>
              <a:pPr/>
              <a:t>41</a:t>
            </a:fld>
            <a:endParaRPr lang="en-US" dirty="0"/>
          </a:p>
        </p:txBody>
      </p:sp>
    </p:spTree>
    <p:extLst>
      <p:ext uri="{BB962C8B-B14F-4D97-AF65-F5344CB8AC3E}">
        <p14:creationId xmlns:p14="http://schemas.microsoft.com/office/powerpoint/2010/main" val="115344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3313-3F04-CE47-BA97-3A48DBB7328C}"/>
              </a:ext>
            </a:extLst>
          </p:cNvPr>
          <p:cNvSpPr>
            <a:spLocks noGrp="1"/>
          </p:cNvSpPr>
          <p:nvPr>
            <p:ph type="title"/>
          </p:nvPr>
        </p:nvSpPr>
        <p:spPr>
          <a:xfrm>
            <a:off x="1676400" y="0"/>
            <a:ext cx="20421600" cy="2133600"/>
          </a:xfrm>
        </p:spPr>
        <p:txBody>
          <a:bodyPr>
            <a:normAutofit fontScale="90000"/>
          </a:bodyPr>
          <a:lstStyle/>
          <a:p>
            <a:br>
              <a:rPr lang="en-US" dirty="0"/>
            </a:br>
            <a:r>
              <a:rPr lang="en-US" sz="8000" dirty="0"/>
              <a:t>Potential Benefits of a PFO Initiative</a:t>
            </a:r>
            <a:br>
              <a:rPr lang="en-US" dirty="0"/>
            </a:br>
            <a:endParaRPr lang="en-US" dirty="0"/>
          </a:p>
        </p:txBody>
      </p:sp>
      <p:sp>
        <p:nvSpPr>
          <p:cNvPr id="3" name="Content Placeholder 2">
            <a:extLst>
              <a:ext uri="{FF2B5EF4-FFF2-40B4-BE49-F238E27FC236}">
                <a16:creationId xmlns:a16="http://schemas.microsoft.com/office/drawing/2014/main" id="{83875EC4-19CB-5041-9113-501DE4C83130}"/>
              </a:ext>
            </a:extLst>
          </p:cNvPr>
          <p:cNvSpPr>
            <a:spLocks noGrp="1"/>
          </p:cNvSpPr>
          <p:nvPr>
            <p:ph idx="1"/>
          </p:nvPr>
        </p:nvSpPr>
        <p:spPr>
          <a:xfrm>
            <a:off x="1676400" y="2743200"/>
            <a:ext cx="21031200" cy="9448800"/>
          </a:xfrm>
        </p:spPr>
        <p:txBody>
          <a:bodyPr>
            <a:normAutofit lnSpcReduction="10000"/>
          </a:bodyPr>
          <a:lstStyle/>
          <a:p>
            <a:pPr marL="681038" indent="-681038"/>
            <a:r>
              <a:rPr lang="en-US" sz="5600" b="1" dirty="0"/>
              <a:t>Improving service delivery </a:t>
            </a:r>
            <a:r>
              <a:rPr lang="en-US" sz="5600" dirty="0"/>
              <a:t>and performance by targeting specific outcomes for improvement; </a:t>
            </a:r>
          </a:p>
          <a:p>
            <a:pPr marL="681038" indent="-681038"/>
            <a:r>
              <a:rPr lang="en-US" sz="5600" dirty="0"/>
              <a:t>Strategically targeting and investing in </a:t>
            </a:r>
            <a:r>
              <a:rPr lang="en-US" sz="5600" b="1" dirty="0"/>
              <a:t>new or underserved populations</a:t>
            </a:r>
            <a:r>
              <a:rPr lang="en-US" sz="5600" dirty="0"/>
              <a:t>; </a:t>
            </a:r>
          </a:p>
          <a:p>
            <a:pPr marL="681038" indent="-681038"/>
            <a:r>
              <a:rPr lang="en-US" sz="5600" dirty="0"/>
              <a:t>Expanding service delivery to meet unmet needs by </a:t>
            </a:r>
            <a:r>
              <a:rPr lang="en-US" sz="5600" b="1" dirty="0"/>
              <a:t>leveraging investors or other funding streams</a:t>
            </a:r>
            <a:r>
              <a:rPr lang="en-US" sz="5600" dirty="0"/>
              <a:t>;</a:t>
            </a:r>
          </a:p>
          <a:p>
            <a:pPr marL="681038" indent="-681038"/>
            <a:r>
              <a:rPr lang="en-US" sz="5600" b="1" dirty="0"/>
              <a:t>Improving data capacity, </a:t>
            </a:r>
            <a:r>
              <a:rPr lang="en-US" sz="5600" dirty="0"/>
              <a:t>collection, reporting and management;</a:t>
            </a:r>
          </a:p>
          <a:p>
            <a:pPr marL="681038" indent="-681038"/>
            <a:r>
              <a:rPr lang="en-US" sz="5600" dirty="0"/>
              <a:t>Strengthening </a:t>
            </a:r>
            <a:r>
              <a:rPr lang="en-US" sz="5600" b="1" dirty="0"/>
              <a:t>stakeholder engagement;</a:t>
            </a:r>
          </a:p>
          <a:p>
            <a:pPr marL="681038" indent="-681038"/>
            <a:r>
              <a:rPr lang="en-US" sz="5600" b="1" dirty="0"/>
              <a:t>Improving government processes and procurement </a:t>
            </a:r>
            <a:r>
              <a:rPr lang="en-US" sz="5600" dirty="0"/>
              <a:t>through an emphasis on improved performance management, data capacity, and rigorous evaluation. </a:t>
            </a:r>
          </a:p>
          <a:p>
            <a:pPr marL="0" indent="0">
              <a:buNone/>
            </a:pPr>
            <a:endParaRPr lang="en-US" dirty="0"/>
          </a:p>
        </p:txBody>
      </p:sp>
      <p:sp>
        <p:nvSpPr>
          <p:cNvPr id="4" name="Slide Number Placeholder 3">
            <a:extLst>
              <a:ext uri="{FF2B5EF4-FFF2-40B4-BE49-F238E27FC236}">
                <a16:creationId xmlns:a16="http://schemas.microsoft.com/office/drawing/2014/main" id="{08DD1F42-E34A-4442-91FF-569687B2EF50}"/>
              </a:ext>
            </a:extLst>
          </p:cNvPr>
          <p:cNvSpPr>
            <a:spLocks noGrp="1"/>
          </p:cNvSpPr>
          <p:nvPr>
            <p:ph type="sldNum" sz="quarter" idx="12"/>
          </p:nvPr>
        </p:nvSpPr>
        <p:spPr/>
        <p:txBody>
          <a:bodyPr/>
          <a:lstStyle/>
          <a:p>
            <a:pPr defTabSz="1828800" hangingPunct="1">
              <a:lnSpc>
                <a:spcPct val="100000"/>
              </a:lnSpc>
            </a:pPr>
            <a:fld id="{F9ECA865-404D-4A57-9AC1-FD3038CC100D}" type="slidenum">
              <a:rPr lang="en-US" kern="1200">
                <a:solidFill>
                  <a:prstClr val="white"/>
                </a:solidFill>
                <a:latin typeface="Calibri" panose="020F0502020204030204"/>
                <a:ea typeface="+mn-ea"/>
                <a:cs typeface="+mn-cs"/>
              </a:rPr>
              <a:pPr defTabSz="1828800" hangingPunct="1">
                <a:lnSpc>
                  <a:spcPct val="100000"/>
                </a:lnSpc>
              </a:pPr>
              <a:t>5</a:t>
            </a:fld>
            <a:endParaRPr lang="en-US"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00568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3313-3F04-CE47-BA97-3A48DBB7328C}"/>
              </a:ext>
            </a:extLst>
          </p:cNvPr>
          <p:cNvSpPr>
            <a:spLocks noGrp="1"/>
          </p:cNvSpPr>
          <p:nvPr>
            <p:ph type="title"/>
          </p:nvPr>
        </p:nvSpPr>
        <p:spPr>
          <a:xfrm>
            <a:off x="939940" y="714118"/>
            <a:ext cx="22733876" cy="2133600"/>
          </a:xfrm>
        </p:spPr>
        <p:txBody>
          <a:bodyPr>
            <a:normAutofit fontScale="90000"/>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br>
              <a:rPr lang="en-US" dirty="0"/>
            </a:br>
            <a:r>
              <a:rPr lang="en-US" sz="7200" dirty="0">
                <a:solidFill>
                  <a:srgbClr val="0F4D7B"/>
                </a:solidFill>
              </a:rPr>
              <a:t>PFO Initiative Development, Application, and Reporting Process </a:t>
            </a:r>
            <a:br>
              <a:rPr lang="en-US" dirty="0">
                <a:solidFill>
                  <a:srgbClr val="405990"/>
                </a:solidFill>
              </a:rPr>
            </a:br>
            <a:br>
              <a:rPr lang="en-US" dirty="0">
                <a:solidFill>
                  <a:srgbClr val="405990"/>
                </a:solidFill>
              </a:rPr>
            </a:br>
            <a:endParaRPr lang="en-US" dirty="0">
              <a:solidFill>
                <a:srgbClr val="405990"/>
              </a:solidFill>
            </a:endParaRPr>
          </a:p>
        </p:txBody>
      </p:sp>
      <p:sp>
        <p:nvSpPr>
          <p:cNvPr id="3" name="Content Placeholder 2"/>
          <p:cNvSpPr>
            <a:spLocks noGrp="1"/>
          </p:cNvSpPr>
          <p:nvPr>
            <p:ph idx="1"/>
          </p:nvPr>
        </p:nvSpPr>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8DD1F42-E34A-4442-91FF-569687B2EF50}"/>
              </a:ext>
            </a:extLst>
          </p:cNvPr>
          <p:cNvSpPr>
            <a:spLocks noGrp="1"/>
          </p:cNvSpPr>
          <p:nvPr>
            <p:ph type="sldNum" sz="quarter" idx="12"/>
          </p:nvPr>
        </p:nvSpPr>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0" marR="0" lvl="0" indent="0" algn="l" defTabSz="3657600" rtl="0" eaLnBrk="1" fontAlgn="auto" latinLnBrk="0" hangingPunct="1">
              <a:lnSpc>
                <a:spcPct val="140000"/>
              </a:lnSpc>
              <a:spcBef>
                <a:spcPts val="0"/>
              </a:spcBef>
              <a:spcAft>
                <a:spcPts val="0"/>
              </a:spcAft>
              <a:buClrTx/>
              <a:buSzTx/>
              <a:buFontTx/>
              <a:buNone/>
              <a:tabLst/>
              <a:defRPr/>
            </a:pPr>
            <a:fld id="{F9ECA865-404D-4A57-9AC1-FD3038CC100D}" type="slidenum">
              <a:rPr kumimoji="0" lang="en-US" sz="7200" b="1" i="0" u="none" strike="noStrike" kern="1200" cap="none" spc="0" normalizeH="0" baseline="0" noProof="0" smtClean="0">
                <a:ln>
                  <a:noFill/>
                </a:ln>
                <a:solidFill>
                  <a:prstClr val="black"/>
                </a:solidFill>
                <a:effectLst/>
                <a:uLnTx/>
                <a:uFillTx/>
                <a:latin typeface="Calibri" panose="020F0502020204030204"/>
                <a:ea typeface="+mn-ea"/>
                <a:cs typeface="+mn-cs"/>
                <a:sym typeface="Verdana"/>
              </a:rPr>
              <a:pPr marL="0" marR="0" lvl="0" indent="0" algn="l" defTabSz="3657600" rtl="0" eaLnBrk="1" fontAlgn="auto" latinLnBrk="0" hangingPunct="1">
                <a:lnSpc>
                  <a:spcPct val="140000"/>
                </a:lnSpc>
                <a:spcBef>
                  <a:spcPts val="0"/>
                </a:spcBef>
                <a:spcAft>
                  <a:spcPts val="0"/>
                </a:spcAft>
                <a:buClrTx/>
                <a:buSzTx/>
                <a:buFontTx/>
                <a:buNone/>
                <a:tabLst/>
                <a:defRPr/>
              </a:pPr>
              <a:t>6</a:t>
            </a:fld>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sym typeface="Verdana"/>
            </a:endParaRPr>
          </a:p>
        </p:txBody>
      </p:sp>
      <p:sp>
        <p:nvSpPr>
          <p:cNvPr id="8" name="Rectangle 3"/>
          <p:cNvSpPr>
            <a:spLocks noChangeArrowheads="1"/>
          </p:cNvSpPr>
          <p:nvPr/>
        </p:nvSpPr>
        <p:spPr bwMode="auto">
          <a:xfrm>
            <a:off x="2286000" y="3538094"/>
            <a:ext cx="2438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l" defTabSz="1828800" rtl="0" eaLnBrk="1" fontAlgn="auto" latinLnBrk="0" hangingPunct="1">
              <a:lnSpc>
                <a:spcPct val="14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sym typeface="Verdana"/>
            </a:endParaRPr>
          </a:p>
        </p:txBody>
      </p:sp>
      <p:sp>
        <p:nvSpPr>
          <p:cNvPr id="9" name="Rectangle 5"/>
          <p:cNvSpPr>
            <a:spLocks noChangeArrowheads="1"/>
          </p:cNvSpPr>
          <p:nvPr/>
        </p:nvSpPr>
        <p:spPr bwMode="auto">
          <a:xfrm>
            <a:off x="2286000" y="4452494"/>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l" defTabSz="1828800" rtl="0" eaLnBrk="1" fontAlgn="auto" latinLnBrk="0" hangingPunct="1">
              <a:lnSpc>
                <a:spcPct val="14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sym typeface="Verdana"/>
            </a:endParaRPr>
          </a:p>
        </p:txBody>
      </p:sp>
      <p:graphicFrame>
        <p:nvGraphicFramePr>
          <p:cNvPr id="7" name="Diagram 6"/>
          <p:cNvGraphicFramePr/>
          <p:nvPr/>
        </p:nvGraphicFramePr>
        <p:xfrm>
          <a:off x="710184" y="2157343"/>
          <a:ext cx="22963632" cy="10339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01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a:t>Next Steps </a:t>
            </a:r>
          </a:p>
        </p:txBody>
      </p:sp>
      <p:sp>
        <p:nvSpPr>
          <p:cNvPr id="3" name="Content Placeholder 2"/>
          <p:cNvSpPr>
            <a:spLocks noGrp="1"/>
          </p:cNvSpPr>
          <p:nvPr>
            <p:ph idx="1"/>
          </p:nvPr>
        </p:nvSpPr>
        <p:spPr/>
        <p:txBody>
          <a:bodyPr>
            <a:normAutofit/>
          </a:bodyPr>
          <a:lstStyle/>
          <a:p>
            <a:pPr marL="681038" indent="-681038"/>
            <a:r>
              <a:rPr lang="en-US" sz="7200" dirty="0"/>
              <a:t>60-Day FRN comment period ended </a:t>
            </a:r>
            <a:r>
              <a:rPr lang="en-US" sz="7200" b="1" dirty="0"/>
              <a:t>September 8</a:t>
            </a:r>
          </a:p>
          <a:p>
            <a:pPr marL="681038" indent="-681038"/>
            <a:r>
              <a:rPr lang="en-US" sz="7200" dirty="0"/>
              <a:t>30-Day FRN – Fall 2020 </a:t>
            </a:r>
          </a:p>
          <a:p>
            <a:pPr marL="681038" indent="-681038"/>
            <a:r>
              <a:rPr lang="en-US" sz="7200" dirty="0"/>
              <a:t>Final SIR –  Early 2021 </a:t>
            </a:r>
          </a:p>
          <a:p>
            <a:pPr marL="681038" indent="-681038"/>
            <a:r>
              <a:rPr lang="en-US" sz="7200" dirty="0"/>
              <a:t>Apply to use MIECHV funds for PFO beginning with FY 2021 MIECHV Formula NOFO </a:t>
            </a:r>
          </a:p>
          <a:p>
            <a:pPr marL="0" indent="0">
              <a:buNone/>
            </a:pPr>
            <a:endParaRPr lang="en-US" sz="7200" dirty="0"/>
          </a:p>
        </p:txBody>
      </p:sp>
      <p:sp>
        <p:nvSpPr>
          <p:cNvPr id="4" name="Slide Number Placeholder 3"/>
          <p:cNvSpPr>
            <a:spLocks noGrp="1"/>
          </p:cNvSpPr>
          <p:nvPr>
            <p:ph type="sldNum" sz="quarter" idx="12"/>
          </p:nvPr>
        </p:nvSpPr>
        <p:spPr/>
        <p:txBody>
          <a:bodyPr/>
          <a:lstStyle/>
          <a:p>
            <a:pPr defTabSz="1828800" hangingPunct="1">
              <a:lnSpc>
                <a:spcPct val="100000"/>
              </a:lnSpc>
            </a:pPr>
            <a:fld id="{F9ECA865-404D-4A57-9AC1-FD3038CC100D}" type="slidenum">
              <a:rPr lang="en-US" kern="1200">
                <a:solidFill>
                  <a:prstClr val="white"/>
                </a:solidFill>
                <a:latin typeface="Calibri" panose="020F0502020204030204"/>
                <a:ea typeface="+mn-ea"/>
                <a:cs typeface="+mn-cs"/>
              </a:rPr>
              <a:pPr defTabSz="1828800" hangingPunct="1">
                <a:lnSpc>
                  <a:spcPct val="100000"/>
                </a:lnSpc>
              </a:pPr>
              <a:t>7</a:t>
            </a:fld>
            <a:endParaRPr lang="en-US"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47711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5300" y="609600"/>
            <a:ext cx="15773400" cy="1828800"/>
          </a:xfrm>
        </p:spPr>
        <p:txBody>
          <a:bodyPr>
            <a:noAutofit/>
          </a:bodyPr>
          <a:lstStyle/>
          <a:p>
            <a:r>
              <a:rPr lang="en-US" sz="8000" dirty="0"/>
              <a:t>Contact Information </a:t>
            </a:r>
            <a:br>
              <a:rPr lang="en-US" dirty="0"/>
            </a:br>
            <a:endParaRPr lang="en-US" dirty="0"/>
          </a:p>
        </p:txBody>
      </p:sp>
      <p:sp>
        <p:nvSpPr>
          <p:cNvPr id="6" name="Content Placeholder 5"/>
          <p:cNvSpPr>
            <a:spLocks noGrp="1"/>
          </p:cNvSpPr>
          <p:nvPr>
            <p:ph idx="1"/>
          </p:nvPr>
        </p:nvSpPr>
        <p:spPr>
          <a:xfrm>
            <a:off x="1981200" y="2590800"/>
            <a:ext cx="14744700" cy="7315200"/>
          </a:xfrm>
        </p:spPr>
        <p:txBody>
          <a:bodyPr>
            <a:normAutofit/>
          </a:bodyPr>
          <a:lstStyle/>
          <a:p>
            <a:pPr marL="0" indent="0">
              <a:buNone/>
            </a:pPr>
            <a:r>
              <a:rPr lang="en-US" sz="4800" b="1" dirty="0">
                <a:solidFill>
                  <a:srgbClr val="800000"/>
                </a:solidFill>
              </a:rPr>
              <a:t>Ann Stock</a:t>
            </a:r>
          </a:p>
          <a:p>
            <a:pPr marL="0" indent="0">
              <a:buNone/>
            </a:pPr>
            <a:r>
              <a:rPr lang="en-US" sz="4800" b="1" dirty="0">
                <a:solidFill>
                  <a:srgbClr val="800000"/>
                </a:solidFill>
              </a:rPr>
              <a:t>Team Lead, Policy, Technical Assistance, and Communications, Division of Home Visiting and Early Childhood Systems</a:t>
            </a:r>
          </a:p>
          <a:p>
            <a:pPr marL="0" indent="0">
              <a:buNone/>
            </a:pPr>
            <a:r>
              <a:rPr lang="en-US" sz="4800" b="1" dirty="0">
                <a:solidFill>
                  <a:srgbClr val="800000"/>
                </a:solidFill>
              </a:rPr>
              <a:t>Maternal and Child Health Bureau (MCHB)</a:t>
            </a:r>
          </a:p>
          <a:p>
            <a:pPr marL="0" indent="0">
              <a:buNone/>
            </a:pPr>
            <a:r>
              <a:rPr lang="en-US" sz="4800" b="1" dirty="0">
                <a:solidFill>
                  <a:srgbClr val="800000"/>
                </a:solidFill>
              </a:rPr>
              <a:t>Health Resources and Services Administration (HRSA)</a:t>
            </a:r>
          </a:p>
          <a:p>
            <a:pPr marL="0" indent="0">
              <a:buNone/>
            </a:pPr>
            <a:r>
              <a:rPr lang="en-US" sz="4800" b="1" dirty="0">
                <a:solidFill>
                  <a:srgbClr val="800000"/>
                </a:solidFill>
              </a:rPr>
              <a:t>Email: astock@hrsa.gov</a:t>
            </a:r>
          </a:p>
          <a:p>
            <a:pPr marL="0" indent="0">
              <a:buNone/>
            </a:pPr>
            <a:r>
              <a:rPr lang="en-US" sz="4800" b="1" dirty="0">
                <a:solidFill>
                  <a:srgbClr val="800000"/>
                </a:solidFill>
              </a:rPr>
              <a:t>Phone: (301) 443-1525</a:t>
            </a:r>
          </a:p>
          <a:p>
            <a:pPr marL="0" indent="0">
              <a:buNone/>
            </a:pPr>
            <a:r>
              <a:rPr lang="en-US" sz="4800" b="1" dirty="0">
                <a:solidFill>
                  <a:srgbClr val="800000"/>
                </a:solidFill>
              </a:rPr>
              <a:t>Web: </a:t>
            </a:r>
            <a:r>
              <a:rPr lang="en-US" sz="4800" b="1" dirty="0">
                <a:hlinkClick r:id="rId3"/>
              </a:rPr>
              <a:t>mchb.hrsa.gov</a:t>
            </a:r>
            <a:r>
              <a:rPr lang="en-US" sz="4800" b="1" dirty="0"/>
              <a:t> </a:t>
            </a:r>
          </a:p>
          <a:p>
            <a:pPr lvl="0"/>
            <a:endParaRPr lang="en-US" dirty="0"/>
          </a:p>
        </p:txBody>
      </p:sp>
      <p:sp>
        <p:nvSpPr>
          <p:cNvPr id="4" name="Slide Number Placeholder 3"/>
          <p:cNvSpPr>
            <a:spLocks noGrp="1"/>
          </p:cNvSpPr>
          <p:nvPr>
            <p:ph type="sldNum" sz="quarter" idx="12"/>
          </p:nvPr>
        </p:nvSpPr>
        <p:spPr/>
        <p:txBody>
          <a:bodyPr/>
          <a:lstStyle/>
          <a:p>
            <a:pPr defTabSz="1828800" hangingPunct="1">
              <a:lnSpc>
                <a:spcPct val="100000"/>
              </a:lnSpc>
            </a:pPr>
            <a:fld id="{F9ECA865-404D-4A57-9AC1-FD3038CC100D}" type="slidenum">
              <a:rPr lang="en-US" kern="1200">
                <a:solidFill>
                  <a:prstClr val="white"/>
                </a:solidFill>
                <a:latin typeface="Arial" panose="020B0604020202020204" pitchFamily="34" charset="0"/>
                <a:ea typeface="+mn-ea"/>
                <a:cs typeface="Arial" panose="020B0604020202020204" pitchFamily="34" charset="0"/>
              </a:rPr>
              <a:pPr defTabSz="1828800" hangingPunct="1">
                <a:lnSpc>
                  <a:spcPct val="100000"/>
                </a:lnSpc>
              </a:pPr>
              <a:t>8</a:t>
            </a:fld>
            <a:endParaRPr lang="en-US" kern="1200"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869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D0B0AB-9A95-4CE8-9C94-ACEF997FB560}"/>
              </a:ext>
            </a:extLst>
          </p:cNvPr>
          <p:cNvSpPr>
            <a:spLocks noGrp="1"/>
          </p:cNvSpPr>
          <p:nvPr>
            <p:ph type="title"/>
          </p:nvPr>
        </p:nvSpPr>
        <p:spPr/>
        <p:txBody>
          <a:bodyPr/>
          <a:lstStyle/>
          <a:p>
            <a:r>
              <a:rPr lang="en-US" dirty="0"/>
              <a:t>Collaborative Effort</a:t>
            </a:r>
          </a:p>
        </p:txBody>
      </p:sp>
      <p:pic>
        <p:nvPicPr>
          <p:cNvPr id="5" name="Picture Placeholder 4" descr="A picture containing person, indoor, person, table&#10;&#10;Description automatically generated">
            <a:extLst>
              <a:ext uri="{FF2B5EF4-FFF2-40B4-BE49-F238E27FC236}">
                <a16:creationId xmlns:a16="http://schemas.microsoft.com/office/drawing/2014/main" id="{5BBDFAF9-31CA-47B1-9255-AEB673E48507}"/>
              </a:ext>
            </a:extLst>
          </p:cNvPr>
          <p:cNvPicPr>
            <a:picLocks noGrp="1" noChangeAspect="1"/>
          </p:cNvPicPr>
          <p:nvPr>
            <p:ph type="pic" sz="half" idx="13"/>
          </p:nvPr>
        </p:nvPicPr>
        <p:blipFill>
          <a:blip r:embed="rId3">
            <a:extLst>
              <a:ext uri="{28A0092B-C50C-407E-A947-70E740481C1C}">
                <a14:useLocalDpi xmlns:a14="http://schemas.microsoft.com/office/drawing/2010/main" val="0"/>
              </a:ext>
            </a:extLst>
          </a:blip>
          <a:srcRect l="29596" r="29596"/>
          <a:stretch>
            <a:fillRect/>
          </a:stretch>
        </p:blipFill>
        <p:spPr/>
      </p:pic>
      <p:pic>
        <p:nvPicPr>
          <p:cNvPr id="8" name="Picture 7">
            <a:extLst>
              <a:ext uri="{FF2B5EF4-FFF2-40B4-BE49-F238E27FC236}">
                <a16:creationId xmlns:a16="http://schemas.microsoft.com/office/drawing/2014/main" id="{BE56B335-97BB-46DC-994A-35D8868145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412" y="8072567"/>
            <a:ext cx="2283392" cy="2103120"/>
          </a:xfrm>
          <a:prstGeom prst="rect">
            <a:avLst/>
          </a:prstGeom>
        </p:spPr>
      </p:pic>
      <p:pic>
        <p:nvPicPr>
          <p:cNvPr id="9" name="Picture 8">
            <a:extLst>
              <a:ext uri="{FF2B5EF4-FFF2-40B4-BE49-F238E27FC236}">
                <a16:creationId xmlns:a16="http://schemas.microsoft.com/office/drawing/2014/main" id="{3958D8FA-A717-4BDB-8AE0-1248D80731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6998" y="5250100"/>
            <a:ext cx="4081856" cy="1005840"/>
          </a:xfrm>
          <a:prstGeom prst="rect">
            <a:avLst/>
          </a:prstGeom>
          <a:noFill/>
          <a:ln>
            <a:noFill/>
          </a:ln>
        </p:spPr>
      </p:pic>
      <p:pic>
        <p:nvPicPr>
          <p:cNvPr id="10" name="Picture 9">
            <a:extLst>
              <a:ext uri="{FF2B5EF4-FFF2-40B4-BE49-F238E27FC236}">
                <a16:creationId xmlns:a16="http://schemas.microsoft.com/office/drawing/2014/main" id="{B674C99D-A191-4175-834B-C58001485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640420" y="5250100"/>
            <a:ext cx="3653340" cy="1188720"/>
          </a:xfrm>
          <a:prstGeom prst="rect">
            <a:avLst/>
          </a:prstGeom>
          <a:noFill/>
          <a:ln>
            <a:noFill/>
          </a:ln>
        </p:spPr>
      </p:pic>
      <p:pic>
        <p:nvPicPr>
          <p:cNvPr id="11" name="Picture 10">
            <a:extLst>
              <a:ext uri="{FF2B5EF4-FFF2-40B4-BE49-F238E27FC236}">
                <a16:creationId xmlns:a16="http://schemas.microsoft.com/office/drawing/2014/main" id="{22EE776F-7A75-41DD-8841-BF912D6B4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56" y="8072567"/>
            <a:ext cx="2634353" cy="1645920"/>
          </a:xfrm>
          <a:prstGeom prst="rect">
            <a:avLst/>
          </a:prstGeom>
        </p:spPr>
      </p:pic>
    </p:spTree>
    <p:extLst>
      <p:ext uri="{BB962C8B-B14F-4D97-AF65-F5344CB8AC3E}">
        <p14:creationId xmlns:p14="http://schemas.microsoft.com/office/powerpoint/2010/main" val="532966099"/>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JBA (for PowerPoint)">
      <a:dk1>
        <a:srgbClr val="444444"/>
      </a:dk1>
      <a:lt1>
        <a:srgbClr val="FFFFFF"/>
      </a:lt1>
      <a:dk2>
        <a:srgbClr val="444444"/>
      </a:dk2>
      <a:lt2>
        <a:srgbClr val="F9FAFF"/>
      </a:lt2>
      <a:accent1>
        <a:srgbClr val="B7B002"/>
      </a:accent1>
      <a:accent2>
        <a:srgbClr val="155E5D"/>
      </a:accent2>
      <a:accent3>
        <a:srgbClr val="B2C9FF"/>
      </a:accent3>
      <a:accent4>
        <a:srgbClr val="53BDBC"/>
      </a:accent4>
      <a:accent5>
        <a:srgbClr val="D39735"/>
      </a:accent5>
      <a:accent6>
        <a:srgbClr val="51A2E3"/>
      </a:accent6>
      <a:hlink>
        <a:srgbClr val="0D538D"/>
      </a:hlink>
      <a:folHlink>
        <a:srgbClr val="0D538D"/>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25400" dir="5400000" rotWithShape="0">
              <a:srgbClr val="000000">
                <a:alpha val="50000"/>
              </a:srgbClr>
            </a:outerShdw>
          </a:effectLst>
        </a:effectStyle>
        <a:effectStyle>
          <a:effectLst>
            <a:outerShdw blurRad="50800" rotWithShape="0">
              <a:srgbClr val="000000">
                <a:alpha val="50000"/>
              </a:srgbClr>
            </a:outerShdw>
          </a:effectLst>
        </a:effectStyle>
        <a:effectStyle>
          <a:effectLst>
            <a:outerShdw blurRad="254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New Roman"/>
        <a:ea typeface="Times New Roman"/>
        <a:cs typeface="Times New Roman"/>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25400" dir="5400000" rotWithShape="0">
              <a:srgbClr val="000000">
                <a:alpha val="50000"/>
              </a:srgbClr>
            </a:outerShdw>
          </a:effectLst>
        </a:effectStyle>
        <a:effectStyle>
          <a:effectLst>
            <a:outerShdw blurRad="50800" rotWithShape="0">
              <a:srgbClr val="000000">
                <a:alpha val="50000"/>
              </a:srgbClr>
            </a:outerShdw>
          </a:effectLst>
        </a:effectStyle>
        <a:effectStyle>
          <a:effectLst>
            <a:outerShdw blurRad="254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40000"/>
          </a:lnSpc>
          <a:spcBef>
            <a:spcPts val="0"/>
          </a:spcBef>
          <a:spcAft>
            <a:spcPts val="0"/>
          </a:spcAft>
          <a:buClrTx/>
          <a:buSzTx/>
          <a:buFontTx/>
          <a:buNone/>
          <a:tabLst/>
          <a:defRPr kumimoji="0" sz="2000" b="0" i="0" u="none" strike="noStrike" cap="none" spc="0" normalizeH="0" baseline="0">
            <a:ln>
              <a:noFill/>
            </a:ln>
            <a:solidFill>
              <a:srgbClr val="444444"/>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Version xmlns="http://schemas.microsoft.com/sharepoint/v3/fields" xsi:nil="true"/>
    <Category xmlns="1c60471c-f084-4315-a5eb-9455db01c743" xsi:nil="true"/>
    <Sub_Category_1 xmlns="1c60471c-f084-4315-a5eb-9455db01c743" xsi:nil="true"/>
    <_ip_UnifiedCompliancePolicyProperties xmlns="http://schemas.microsoft.com/sharepoint/v3" xsi:nil="true"/>
    <_x0074_z21 xmlns="1c60471c-f084-4315-a5eb-9455db01c743">
      <UserInfo>
        <DisplayName/>
        <AccountId xsi:nil="true"/>
        <AccountType/>
      </UserInfo>
    </_x0074_z21>
    <Active_x0020_Projects xmlns="1c60471c-f084-4315-a5eb-9455db01c743">true</Active_x0020_Projects>
    <Date_x0020_and_x0020_Time xmlns="1c60471c-f084-4315-a5eb-9455db01c7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A79EE78A01ED4B8B3596647828ED23" ma:contentTypeVersion="25" ma:contentTypeDescription="Create a new document." ma:contentTypeScope="" ma:versionID="9a6f5c085c174a2386965c0cf72c21b8">
  <xsd:schema xmlns:xsd="http://www.w3.org/2001/XMLSchema" xmlns:xs="http://www.w3.org/2001/XMLSchema" xmlns:p="http://schemas.microsoft.com/office/2006/metadata/properties" xmlns:ns1="http://schemas.microsoft.com/sharepoint/v3" xmlns:ns2="http://schemas.microsoft.com/sharepoint/v3/fields" xmlns:ns3="1c60471c-f084-4315-a5eb-9455db01c743" xmlns:ns4="44439003-668a-4940-aa31-a697c9d9a1af" targetNamespace="http://schemas.microsoft.com/office/2006/metadata/properties" ma:root="true" ma:fieldsID="dbd1f09c63279e6e6f3970ebbcf0214c" ns1:_="" ns2:_="" ns3:_="" ns4:_="">
    <xsd:import namespace="http://schemas.microsoft.com/sharepoint/v3"/>
    <xsd:import namespace="http://schemas.microsoft.com/sharepoint/v3/fields"/>
    <xsd:import namespace="1c60471c-f084-4315-a5eb-9455db01c743"/>
    <xsd:import namespace="44439003-668a-4940-aa31-a697c9d9a1af"/>
    <xsd:element name="properties">
      <xsd:complexType>
        <xsd:sequence>
          <xsd:element name="documentManagement">
            <xsd:complexType>
              <xsd:all>
                <xsd:element ref="ns2:_Version" minOccurs="0"/>
                <xsd:element ref="ns3:Date_x0020_and_x0020_Time" minOccurs="0"/>
                <xsd:element ref="ns4:SharedWithUsers" minOccurs="0"/>
                <xsd:element ref="ns3:Category" minOccurs="0"/>
                <xsd:element ref="ns3:Sub_Category_1" minOccurs="0"/>
                <xsd:element ref="ns4:SharingHintHash" minOccurs="0"/>
                <xsd:element ref="ns4:SharedWithDetails" minOccurs="0"/>
                <xsd:element ref="ns1:_ip_UnifiedCompliancePolicyProperties" minOccurs="0"/>
                <xsd:element ref="ns1:_ip_UnifiedCompliancePolicyUIAction" minOccurs="0"/>
                <xsd:element ref="ns4:LastSharedByUser" minOccurs="0"/>
                <xsd:element ref="ns4:LastSharedByTime" minOccurs="0"/>
                <xsd:element ref="ns3:_x0074_z21"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Active_x0020_Project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8"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60471c-f084-4315-a5eb-9455db01c743" elementFormDefault="qualified">
    <xsd:import namespace="http://schemas.microsoft.com/office/2006/documentManagement/types"/>
    <xsd:import namespace="http://schemas.microsoft.com/office/infopath/2007/PartnerControls"/>
    <xsd:element name="Date_x0020_and_x0020_Time" ma:index="9" nillable="true" ma:displayName="Date and Time" ma:description="Date and Time" ma:format="DateTime" ma:internalName="Date_x0020_and_x0020_Time">
      <xsd:simpleType>
        <xsd:restriction base="dms:DateTime"/>
      </xsd:simpleType>
    </xsd:element>
    <xsd:element name="Category" ma:index="11" nillable="true" ma:displayName="Category" ma:internalName="Category">
      <xsd:simpleType>
        <xsd:restriction base="dms:Text">
          <xsd:maxLength value="255"/>
        </xsd:restriction>
      </xsd:simpleType>
    </xsd:element>
    <xsd:element name="Sub_Category_1" ma:index="12" nillable="true" ma:displayName="Sub_Category_1" ma:internalName="Sub_Category_1">
      <xsd:simpleType>
        <xsd:restriction base="dms:Text">
          <xsd:maxLength value="255"/>
        </xsd:restriction>
      </xsd:simpleType>
    </xsd:element>
    <xsd:element name="_x0074_z21" ma:index="19" nillable="true" ma:displayName="Person or Group" ma:list="UserInfo" ma:internalName="_x0074_z2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DateTaken" ma:index="22" nillable="true" ma:displayName="MediaServiceDateTaken" ma:description="" ma:hidden="true" ma:internalName="MediaServiceDateTaken" ma:readOnly="true">
      <xsd:simpleType>
        <xsd:restriction base="dms:Text"/>
      </xsd:simpleType>
    </xsd:element>
    <xsd:element name="MediaServiceAutoTags" ma:index="23" nillable="true" ma:displayName="MediaServiceAutoTags" ma:description="" ma:internalName="MediaServiceAutoTags" ma:readOnly="true">
      <xsd:simpleType>
        <xsd:restriction base="dms:Text"/>
      </xsd:simpleType>
    </xsd:element>
    <xsd:element name="MediaServiceOCR" ma:index="24" nillable="true" ma:displayName="MediaServiceOCR" ma:internalName="MediaServiceOCR" ma:readOnly="true">
      <xsd:simpleType>
        <xsd:restriction base="dms:Note">
          <xsd:maxLength value="255"/>
        </xsd:restriction>
      </xsd:simpleType>
    </xsd:element>
    <xsd:element name="MediaServiceLocation" ma:index="25" nillable="true" ma:displayName="MediaServiceLocation" ma:internalName="MediaServiceLocation"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Active_x0020_Projects" ma:index="28" nillable="true" ma:displayName="Active Projects" ma:default="1" ma:format="Dropdown" ma:internalName="Active_x0020_Projects">
      <xsd:simpleType>
        <xsd:restriction base="dms:Boolean"/>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439003-668a-4940-aa31-a697c9d9a1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3" nillable="true" ma:displayName="Sharing Hint Hash" ma:internalName="SharingHintHash" ma:readOnly="true">
      <xsd:simpleType>
        <xsd:restriction base="dms:Text"/>
      </xsd:simple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995CFB-9C06-4904-A463-E9FFE5B76E8C}">
  <ds:schemaRefs>
    <ds:schemaRef ds:uri="1c60471c-f084-4315-a5eb-9455db01c743"/>
    <ds:schemaRef ds:uri="http://schemas.microsoft.com/office/2006/metadata/properties"/>
    <ds:schemaRef ds:uri="http://purl.org/dc/elements/1.1/"/>
    <ds:schemaRef ds:uri="http://schemas.microsoft.com/sharepoint/v3"/>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44439003-668a-4940-aa31-a697c9d9a1af"/>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EECCFA98-C7E9-4C78-A148-2A53706B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1c60471c-f084-4315-a5eb-9455db01c743"/>
    <ds:schemaRef ds:uri="44439003-668a-4940-aa31-a697c9d9a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7D1C1F-32B7-468F-A9BB-63B4949A4C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1241</TotalTime>
  <Words>5692</Words>
  <Application>Microsoft Office PowerPoint</Application>
  <PresentationFormat>Custom</PresentationFormat>
  <Paragraphs>466</Paragraphs>
  <Slides>41</Slides>
  <Notes>41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Arial</vt:lpstr>
      <vt:lpstr>Calibri</vt:lpstr>
      <vt:lpstr>Courier New</vt:lpstr>
      <vt:lpstr>Helvetica Light</vt:lpstr>
      <vt:lpstr>Helvetica Neue</vt:lpstr>
      <vt:lpstr>Symbol</vt:lpstr>
      <vt:lpstr>Times New Roman</vt:lpstr>
      <vt:lpstr>Verdana</vt:lpstr>
      <vt:lpstr>Wingdings</vt:lpstr>
      <vt:lpstr>White</vt:lpstr>
      <vt:lpstr>Office Theme</vt:lpstr>
      <vt:lpstr>Planning for a Pay for Outcomes Approach in Home Visiting    A Review of Research to Inform Maternal, Infant, and Early Childhood Home Visiting Outcome Selection, Projected Savings, and Pricing </vt:lpstr>
      <vt:lpstr>Agenda</vt:lpstr>
      <vt:lpstr>Pay for Outcomes Authority   </vt:lpstr>
      <vt:lpstr>Pay for Outcomes Authority </vt:lpstr>
      <vt:lpstr> Potential Benefits of a PFO Initiative </vt:lpstr>
      <vt:lpstr> PFO Initiative Development, Application, and Reporting Process   </vt:lpstr>
      <vt:lpstr>Next Steps </vt:lpstr>
      <vt:lpstr>Contact Information  </vt:lpstr>
      <vt:lpstr>Collaborative Effort</vt:lpstr>
      <vt:lpstr>Resource Purpose</vt:lpstr>
      <vt:lpstr>Resource Overview</vt:lpstr>
      <vt:lpstr>How to Use</vt:lpstr>
      <vt:lpstr>Drill Down</vt:lpstr>
      <vt:lpstr>Build Knowledge Base</vt:lpstr>
      <vt:lpstr>Introduction</vt:lpstr>
      <vt:lpstr>Introduction</vt:lpstr>
      <vt:lpstr>Introduction</vt:lpstr>
      <vt:lpstr>Introduction</vt:lpstr>
      <vt:lpstr>Module 1</vt:lpstr>
      <vt:lpstr>Module 1</vt:lpstr>
      <vt:lpstr>Module 1</vt:lpstr>
      <vt:lpstr>Module 1</vt:lpstr>
      <vt:lpstr>Module 1 Study Profiles </vt:lpstr>
      <vt:lpstr>Module 1 Study Profiles </vt:lpstr>
      <vt:lpstr>Module 2</vt:lpstr>
      <vt:lpstr>Module 2</vt:lpstr>
      <vt:lpstr>Module 2</vt:lpstr>
      <vt:lpstr>Module 2</vt:lpstr>
      <vt:lpstr>Module 2</vt:lpstr>
      <vt:lpstr>Module 2 Study Profiles</vt:lpstr>
      <vt:lpstr>Module 2 Study Profiles</vt:lpstr>
      <vt:lpstr>Module 2</vt:lpstr>
      <vt:lpstr>Module 2</vt:lpstr>
      <vt:lpstr>Module 3</vt:lpstr>
      <vt:lpstr>Module 3</vt:lpstr>
      <vt:lpstr>Module 4</vt:lpstr>
      <vt:lpstr>Accessing Online</vt:lpstr>
      <vt:lpstr>Navigation</vt:lpstr>
      <vt:lpstr>Navigation</vt:lpstr>
      <vt:lpstr>Questions?</vt:lpstr>
      <vt:lpstr>Connect with HRSA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a Pay for Outcomes Approach in Home Visiting    A Review of Research to Inform Maternal, Infant, and Early Childhood Home Visiting Outcome Selection, Projected Savings, and Pricing</dc:title>
  <dc:creator>James Bell Associates</dc:creator>
  <cp:lastModifiedBy>Doreen Major Ryan</cp:lastModifiedBy>
  <cp:revision>5</cp:revision>
  <dcterms:created xsi:type="dcterms:W3CDTF">2020-09-28T17:27:21Z</dcterms:created>
  <dcterms:modified xsi:type="dcterms:W3CDTF">2020-10-16T17:35:36Z</dcterms:modified>
</cp:coreProperties>
</file>