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4"/>
  </p:sldMasterIdLst>
  <p:notesMasterIdLst>
    <p:notesMasterId r:id="rId26"/>
  </p:notesMasterIdLst>
  <p:sldIdLst>
    <p:sldId id="259" r:id="rId5"/>
    <p:sldId id="285" r:id="rId6"/>
    <p:sldId id="263" r:id="rId7"/>
    <p:sldId id="277" r:id="rId8"/>
    <p:sldId id="280" r:id="rId9"/>
    <p:sldId id="281" r:id="rId10"/>
    <p:sldId id="283" r:id="rId11"/>
    <p:sldId id="284" r:id="rId12"/>
    <p:sldId id="258" r:id="rId13"/>
    <p:sldId id="266" r:id="rId14"/>
    <p:sldId id="269" r:id="rId15"/>
    <p:sldId id="271" r:id="rId16"/>
    <p:sldId id="270" r:id="rId17"/>
    <p:sldId id="268" r:id="rId18"/>
    <p:sldId id="267" r:id="rId19"/>
    <p:sldId id="274" r:id="rId20"/>
    <p:sldId id="275" r:id="rId21"/>
    <p:sldId id="276" r:id="rId22"/>
    <p:sldId id="286" r:id="rId23"/>
    <p:sldId id="287" r:id="rId24"/>
    <p:sldId id="288" r:id="rId25"/>
  </p:sldIdLst>
  <p:sldSz cx="13817600" cy="77724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D5030A-4000-3EE0-8486-5F382B710961}" name="Doreen Major Ryan" initials="DM" userId="S::majorryan@jbassoc.com::c29848eb-553d-4770-bb0d-927dc239e41b" providerId="AD"/>
  <p188:author id="{DB93A958-5D7A-F12D-B8DC-9EA0D1A7B348}" name="Amanda Barczyk" initials="AB" userId="S::barczyk@jbassoc.com::f267b1b1-f7b0-457d-beea-6c01cd588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201"/>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A907C-14FA-44DD-BD3A-78A48FD4E265}" v="6" dt="2024-03-29T19:43:08.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66" d="100"/>
          <a:sy n="66" d="100"/>
        </p:scale>
        <p:origin x="64"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e Neurauter" userId="2f7477b1-b2af-4cac-9709-33420dbd2457" providerId="ADAL" clId="{0B1A907C-14FA-44DD-BD3A-78A48FD4E265}"/>
    <pc:docChg chg="undo custSel modSld">
      <pc:chgData name="Kristine Neurauter" userId="2f7477b1-b2af-4cac-9709-33420dbd2457" providerId="ADAL" clId="{0B1A907C-14FA-44DD-BD3A-78A48FD4E265}" dt="2024-04-04T14:04:04.599" v="130" actId="27636"/>
      <pc:docMkLst>
        <pc:docMk/>
      </pc:docMkLst>
      <pc:sldChg chg="addSp delSp modSp mod modClrScheme chgLayout">
        <pc:chgData name="Kristine Neurauter" userId="2f7477b1-b2af-4cac-9709-33420dbd2457" providerId="ADAL" clId="{0B1A907C-14FA-44DD-BD3A-78A48FD4E265}" dt="2024-04-04T14:04:04.599" v="130" actId="27636"/>
        <pc:sldMkLst>
          <pc:docMk/>
          <pc:sldMk cId="2500573097" sldId="283"/>
        </pc:sldMkLst>
        <pc:spChg chg="del mod ord">
          <ac:chgData name="Kristine Neurauter" userId="2f7477b1-b2af-4cac-9709-33420dbd2457" providerId="ADAL" clId="{0B1A907C-14FA-44DD-BD3A-78A48FD4E265}" dt="2024-04-04T14:03:46.524" v="13" actId="700"/>
          <ac:spMkLst>
            <pc:docMk/>
            <pc:sldMk cId="2500573097" sldId="283"/>
            <ac:spMk id="2" creationId="{1A5EA04F-61A1-3E85-8901-81700C1385B9}"/>
          </ac:spMkLst>
        </pc:spChg>
        <pc:spChg chg="add mod ord">
          <ac:chgData name="Kristine Neurauter" userId="2f7477b1-b2af-4cac-9709-33420dbd2457" providerId="ADAL" clId="{0B1A907C-14FA-44DD-BD3A-78A48FD4E265}" dt="2024-04-04T14:04:04.599" v="130" actId="27636"/>
          <ac:spMkLst>
            <pc:docMk/>
            <pc:sldMk cId="2500573097" sldId="283"/>
            <ac:spMk id="3" creationId="{C49F5F6F-4A9B-8497-1EF3-EE8DCADBBED6}"/>
          </ac:spMkLst>
        </pc:spChg>
      </pc:sldChg>
      <pc:sldChg chg="addSp modSp mod modAnim">
        <pc:chgData name="Kristine Neurauter" userId="2f7477b1-b2af-4cac-9709-33420dbd2457" providerId="ADAL" clId="{0B1A907C-14FA-44DD-BD3A-78A48FD4E265}" dt="2024-03-29T19:42:10.363" v="2" actId="14100"/>
        <pc:sldMkLst>
          <pc:docMk/>
          <pc:sldMk cId="1017281958" sldId="285"/>
        </pc:sldMkLst>
        <pc:picChg chg="add mod">
          <ac:chgData name="Kristine Neurauter" userId="2f7477b1-b2af-4cac-9709-33420dbd2457" providerId="ADAL" clId="{0B1A907C-14FA-44DD-BD3A-78A48FD4E265}" dt="2024-03-29T19:42:10.363" v="2" actId="14100"/>
          <ac:picMkLst>
            <pc:docMk/>
            <pc:sldMk cId="1017281958" sldId="285"/>
            <ac:picMk id="2" creationId="{DEEC4B58-D2B7-684A-6D96-9BBB1C2EE834}"/>
          </ac:picMkLst>
        </pc:picChg>
      </pc:sldChg>
      <pc:sldChg chg="addSp modSp mod modAnim">
        <pc:chgData name="Kristine Neurauter" userId="2f7477b1-b2af-4cac-9709-33420dbd2457" providerId="ADAL" clId="{0B1A907C-14FA-44DD-BD3A-78A48FD4E265}" dt="2024-03-29T19:42:37.518" v="6" actId="14100"/>
        <pc:sldMkLst>
          <pc:docMk/>
          <pc:sldMk cId="3337460865" sldId="286"/>
        </pc:sldMkLst>
        <pc:picChg chg="add mod">
          <ac:chgData name="Kristine Neurauter" userId="2f7477b1-b2af-4cac-9709-33420dbd2457" providerId="ADAL" clId="{0B1A907C-14FA-44DD-BD3A-78A48FD4E265}" dt="2024-03-29T19:42:37.518" v="6" actId="14100"/>
          <ac:picMkLst>
            <pc:docMk/>
            <pc:sldMk cId="3337460865" sldId="286"/>
            <ac:picMk id="2" creationId="{10C4944C-D532-3379-F279-83568C923C2B}"/>
          </ac:picMkLst>
        </pc:picChg>
      </pc:sldChg>
      <pc:sldChg chg="addSp modSp mod modAnim">
        <pc:chgData name="Kristine Neurauter" userId="2f7477b1-b2af-4cac-9709-33420dbd2457" providerId="ADAL" clId="{0B1A907C-14FA-44DD-BD3A-78A48FD4E265}" dt="2024-03-29T19:42:55.288" v="9" actId="14100"/>
        <pc:sldMkLst>
          <pc:docMk/>
          <pc:sldMk cId="3198141804" sldId="287"/>
        </pc:sldMkLst>
        <pc:picChg chg="add mod">
          <ac:chgData name="Kristine Neurauter" userId="2f7477b1-b2af-4cac-9709-33420dbd2457" providerId="ADAL" clId="{0B1A907C-14FA-44DD-BD3A-78A48FD4E265}" dt="2024-03-29T19:42:55.288" v="9" actId="14100"/>
          <ac:picMkLst>
            <pc:docMk/>
            <pc:sldMk cId="3198141804" sldId="287"/>
            <ac:picMk id="2" creationId="{FD2D78B2-264B-C814-0F47-A30F1795C8E7}"/>
          </ac:picMkLst>
        </pc:picChg>
      </pc:sldChg>
      <pc:sldChg chg="addSp modSp mod modAnim">
        <pc:chgData name="Kristine Neurauter" userId="2f7477b1-b2af-4cac-9709-33420dbd2457" providerId="ADAL" clId="{0B1A907C-14FA-44DD-BD3A-78A48FD4E265}" dt="2024-03-29T19:43:12.388" v="12" actId="14100"/>
        <pc:sldMkLst>
          <pc:docMk/>
          <pc:sldMk cId="3129093056" sldId="288"/>
        </pc:sldMkLst>
        <pc:picChg chg="add mod">
          <ac:chgData name="Kristine Neurauter" userId="2f7477b1-b2af-4cac-9709-33420dbd2457" providerId="ADAL" clId="{0B1A907C-14FA-44DD-BD3A-78A48FD4E265}" dt="2024-03-29T19:43:12.388" v="12" actId="14100"/>
          <ac:picMkLst>
            <pc:docMk/>
            <pc:sldMk cId="3129093056" sldId="288"/>
            <ac:picMk id="2" creationId="{D2DDA6F5-DC91-2DAD-15E9-CD5CFE04EC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005001B-1965-42FE-927A-1F71129C24C0}" type="datetimeFigureOut">
              <a:rPr lang="en-US" smtClean="0"/>
              <a:t>4/4/2024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6BD72FD0-E55D-40DF-BE08-65EB81117B6E}" type="slidenum">
              <a:rPr lang="en-US" smtClean="0"/>
              <a:t>‹#›</a:t>
            </a:fld>
            <a:endParaRPr lang="en-US" dirty="0"/>
          </a:p>
        </p:txBody>
      </p:sp>
    </p:spTree>
    <p:extLst>
      <p:ext uri="{BB962C8B-B14F-4D97-AF65-F5344CB8AC3E}">
        <p14:creationId xmlns:p14="http://schemas.microsoft.com/office/powerpoint/2010/main" val="184395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72FD0-E55D-40DF-BE08-65EB81117B6E}" type="slidenum">
              <a:rPr lang="en-US" smtClean="0"/>
              <a:t>1</a:t>
            </a:fld>
            <a:endParaRPr lang="en-US" dirty="0"/>
          </a:p>
        </p:txBody>
      </p:sp>
    </p:spTree>
    <p:extLst>
      <p:ext uri="{BB962C8B-B14F-4D97-AF65-F5344CB8AC3E}">
        <p14:creationId xmlns:p14="http://schemas.microsoft.com/office/powerpoint/2010/main" val="3004538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www.acf.hhs.gov/cb"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3F4B89-6898-EF9C-762E-C72D5A950FE8}"/>
              </a:ext>
            </a:extLst>
          </p:cNvPr>
          <p:cNvPicPr/>
          <p:nvPr userDrawn="1"/>
        </p:nvPicPr>
        <p:blipFill>
          <a:blip r:embed="rId2"/>
          <a:stretch>
            <a:fillRect/>
          </a:stretch>
        </p:blipFill>
        <p:spPr>
          <a:xfrm>
            <a:off x="11303612" y="6054803"/>
            <a:ext cx="1897380" cy="847725"/>
          </a:xfrm>
          <a:prstGeom prst="rect">
            <a:avLst/>
          </a:prstGeom>
        </p:spPr>
      </p:pic>
      <p:pic>
        <p:nvPicPr>
          <p:cNvPr id="8" name="Picture 7">
            <a:extLst>
              <a:ext uri="{FF2B5EF4-FFF2-40B4-BE49-F238E27FC236}">
                <a16:creationId xmlns:a16="http://schemas.microsoft.com/office/drawing/2014/main" id="{B3C8D4BD-5BAE-7B41-49B1-CBDADDA6EF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5501" y="6020513"/>
            <a:ext cx="1073150" cy="965835"/>
          </a:xfrm>
          <a:prstGeom prst="rect">
            <a:avLst/>
          </a:prstGeom>
        </p:spPr>
      </p:pic>
      <p:pic>
        <p:nvPicPr>
          <p:cNvPr id="4" name="Picture 3" descr="A logo with blue and red text&#10;&#10;Description automatically generated">
            <a:extLst>
              <a:ext uri="{FF2B5EF4-FFF2-40B4-BE49-F238E27FC236}">
                <a16:creationId xmlns:a16="http://schemas.microsoft.com/office/drawing/2014/main" id="{1C1D5143-42CB-3A78-E93F-F8BB99577A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2940" y="5877280"/>
            <a:ext cx="1117600" cy="1170305"/>
          </a:xfrm>
          <a:prstGeom prst="rect">
            <a:avLst/>
          </a:prstGeom>
        </p:spPr>
      </p:pic>
      <p:sp>
        <p:nvSpPr>
          <p:cNvPr id="9" name="TextBox 8">
            <a:extLst>
              <a:ext uri="{FF2B5EF4-FFF2-40B4-BE49-F238E27FC236}">
                <a16:creationId xmlns:a16="http://schemas.microsoft.com/office/drawing/2014/main" id="{33820136-4F9A-3338-322A-3DB2C2C9641D}"/>
              </a:ext>
            </a:extLst>
          </p:cNvPr>
          <p:cNvSpPr txBox="1"/>
          <p:nvPr userDrawn="1"/>
        </p:nvSpPr>
        <p:spPr>
          <a:xfrm>
            <a:off x="8142940" y="7191771"/>
            <a:ext cx="5131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accent5"/>
                </a:solidFill>
              </a:rPr>
              <a:t>Centers for Disease Control and Prevention</a:t>
            </a:r>
          </a:p>
        </p:txBody>
      </p:sp>
      <p:sp>
        <p:nvSpPr>
          <p:cNvPr id="12" name="Title 1">
            <a:extLst>
              <a:ext uri="{FF2B5EF4-FFF2-40B4-BE49-F238E27FC236}">
                <a16:creationId xmlns:a16="http://schemas.microsoft.com/office/drawing/2014/main" id="{E7761367-9D51-3441-3827-0E72557F532D}"/>
              </a:ext>
            </a:extLst>
          </p:cNvPr>
          <p:cNvSpPr txBox="1">
            <a:spLocks/>
          </p:cNvSpPr>
          <p:nvPr userDrawn="1"/>
        </p:nvSpPr>
        <p:spPr>
          <a:xfrm>
            <a:off x="576947" y="128345"/>
            <a:ext cx="12640441" cy="2789510"/>
          </a:xfrm>
          <a:prstGeom prst="rect">
            <a:avLst/>
          </a:prstGeom>
        </p:spPr>
        <p:txBody>
          <a:bodyPr vert="horz" lIns="91440" tIns="45720" rIns="91440" bIns="45720" rtlCol="0" anchor="ctr">
            <a:noAutofit/>
          </a:bodyPr>
          <a:lstStyle>
            <a:lvl1pPr algn="l" defTabSz="1036290" rtl="0" eaLnBrk="1" latinLnBrk="0" hangingPunct="1">
              <a:lnSpc>
                <a:spcPct val="90000"/>
              </a:lnSpc>
              <a:spcBef>
                <a:spcPct val="0"/>
              </a:spcBef>
              <a:buNone/>
              <a:defRPr sz="4987" b="1" kern="1200">
                <a:solidFill>
                  <a:schemeClr val="tx1"/>
                </a:solidFill>
                <a:latin typeface="+mj-lt"/>
                <a:ea typeface="+mj-ea"/>
                <a:cs typeface="+mj-cs"/>
              </a:defRPr>
            </a:lvl1pPr>
          </a:lstStyle>
          <a:p>
            <a:pPr>
              <a:lnSpc>
                <a:spcPct val="100000"/>
              </a:lnSpc>
              <a:spcBef>
                <a:spcPts val="600"/>
              </a:spcBef>
              <a:spcAft>
                <a:spcPts val="600"/>
              </a:spcAft>
            </a:pPr>
            <a:r>
              <a:rPr lang="en-US" sz="3600" dirty="0"/>
              <a:t>Using Process Mapping to Improve Services for Families Involved in Tribal Child Welfare</a:t>
            </a:r>
            <a:br>
              <a:rPr lang="en-US" dirty="0"/>
            </a:br>
            <a:br>
              <a:rPr lang="en-US" sz="600" dirty="0"/>
            </a:br>
            <a:r>
              <a:rPr lang="en-US" sz="3200" dirty="0"/>
              <a:t>Mapping Tool</a:t>
            </a:r>
            <a:br>
              <a:rPr lang="en-US" dirty="0"/>
            </a:br>
            <a:br>
              <a:rPr lang="en-US" sz="1200" dirty="0"/>
            </a:br>
            <a:r>
              <a:rPr lang="en-US" sz="2400" dirty="0"/>
              <a:t>Identification and Care of Children Prenatally Exposed to Alcohol and Other Drugs</a:t>
            </a:r>
          </a:p>
        </p:txBody>
      </p:sp>
      <p:sp>
        <p:nvSpPr>
          <p:cNvPr id="14" name="TextBox 13">
            <a:extLst>
              <a:ext uri="{FF2B5EF4-FFF2-40B4-BE49-F238E27FC236}">
                <a16:creationId xmlns:a16="http://schemas.microsoft.com/office/drawing/2014/main" id="{9D1E0CB9-F5F1-7667-1DBF-675C8BF1F95E}"/>
              </a:ext>
            </a:extLst>
          </p:cNvPr>
          <p:cNvSpPr txBox="1"/>
          <p:nvPr userDrawn="1"/>
        </p:nvSpPr>
        <p:spPr>
          <a:xfrm>
            <a:off x="601039" y="5972780"/>
            <a:ext cx="7468328" cy="1475019"/>
          </a:xfrm>
          <a:prstGeom prst="rect">
            <a:avLst/>
          </a:prstGeom>
          <a:noFill/>
        </p:spPr>
        <p:txBody>
          <a:bodyPr wrap="square">
            <a:spAutoFit/>
          </a:bodyPr>
          <a:lstStyle/>
          <a:p>
            <a:pPr marL="0" marR="0" indent="0">
              <a:spcBef>
                <a:spcPts val="0"/>
              </a:spcBef>
              <a:spcAft>
                <a:spcPts val="600"/>
              </a:spcAft>
            </a:pPr>
            <a:r>
              <a:rPr lang="en-US" sz="1200" b="1" i="1" dirty="0">
                <a:effectLst/>
                <a:latin typeface="Arial" panose="020B0604020202020204" pitchFamily="34" charset="0"/>
                <a:ea typeface="Calibri" panose="020F0502020204030204" pitchFamily="34" charset="0"/>
              </a:rPr>
              <a:t>This effort was funded in part by an Inter-Agency Agreement between the Administration for Children and Families and the Centers for Disease Control and Prevention </a:t>
            </a:r>
            <a:br>
              <a:rPr lang="en-US" sz="1200" b="1" i="1" dirty="0">
                <a:effectLst/>
                <a:latin typeface="Arial" panose="020B0604020202020204" pitchFamily="34" charset="0"/>
                <a:ea typeface="Calibri" panose="020F0502020204030204" pitchFamily="34" charset="0"/>
              </a:rPr>
            </a:br>
            <a:r>
              <a:rPr lang="en-US" sz="1200" b="1" i="1" dirty="0">
                <a:effectLst/>
                <a:latin typeface="Arial" panose="020B0604020202020204" pitchFamily="34" charset="0"/>
                <a:ea typeface="Calibri" panose="020F0502020204030204" pitchFamily="34" charset="0"/>
              </a:rPr>
              <a:t>(IAA# 19FED1916928DDB).</a:t>
            </a:r>
          </a:p>
          <a:p>
            <a:pPr marL="0" marR="0" indent="0">
              <a:spcBef>
                <a:spcPts val="0"/>
              </a:spcBef>
              <a:spcAft>
                <a:spcPts val="600"/>
              </a:spcAft>
            </a:pPr>
            <a:r>
              <a:rPr lang="en-US" sz="1200" b="1" i="1" dirty="0">
                <a:effectLst/>
                <a:latin typeface="Arial" panose="020B0604020202020204" pitchFamily="34" charset="0"/>
                <a:ea typeface="Calibri" panose="020F0502020204030204" pitchFamily="34" charset="0"/>
              </a:rPr>
              <a:t>The views expressed in this publication do not necessarily reflect the views or policies of the Children’s Bureau, the Administration for Children and Families, or Centers for Disease Control and Prevention at the U.S. Department of Health and Human Services. For more information, please visit the Children’s Bureau website at </a:t>
            </a:r>
            <a:r>
              <a:rPr lang="en-US" sz="1200" b="1" i="1" u="sng" dirty="0">
                <a:solidFill>
                  <a:srgbClr val="0D538D"/>
                </a:solidFill>
                <a:effectLst/>
                <a:latin typeface="Arial" panose="020B0604020202020204" pitchFamily="34" charset="0"/>
                <a:ea typeface="Calibri" panose="020F0502020204030204" pitchFamily="34" charset="0"/>
                <a:hlinkClick r:id="rId5"/>
              </a:rPr>
              <a:t>www.acf.hhs.gov/cb</a:t>
            </a:r>
            <a:r>
              <a:rPr lang="en-US" sz="1200" b="1" i="1" dirty="0">
                <a:effectLst/>
                <a:latin typeface="Arial" panose="020B0604020202020204" pitchFamily="34" charset="0"/>
                <a:ea typeface="Calibri" panose="020F0502020204030204" pitchFamily="34" charset="0"/>
              </a:rPr>
              <a:t>.</a:t>
            </a:r>
            <a:endParaRPr lang="en-US" sz="1200" b="1" i="1"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sp>
        <p:nvSpPr>
          <p:cNvPr id="16" name="TextBox 15">
            <a:extLst>
              <a:ext uri="{FF2B5EF4-FFF2-40B4-BE49-F238E27FC236}">
                <a16:creationId xmlns:a16="http://schemas.microsoft.com/office/drawing/2014/main" id="{D6677299-ECD8-AA5A-6BBB-2234BD2721C5}"/>
              </a:ext>
            </a:extLst>
          </p:cNvPr>
          <p:cNvSpPr txBox="1"/>
          <p:nvPr userDrawn="1"/>
        </p:nvSpPr>
        <p:spPr>
          <a:xfrm>
            <a:off x="576947" y="3615989"/>
            <a:ext cx="12681220" cy="1938992"/>
          </a:xfrm>
          <a:prstGeom prst="rect">
            <a:avLst/>
          </a:prstGeom>
          <a:noFill/>
        </p:spPr>
        <p:txBody>
          <a:bodyPr wrap="square" rtlCol="0">
            <a:spAutoFit/>
          </a:bodyPr>
          <a:lstStyle/>
          <a:p>
            <a:pPr>
              <a:lnSpc>
                <a:spcPct val="100000"/>
              </a:lnSpc>
            </a:pPr>
            <a:r>
              <a:rPr lang="en-US" sz="2400" dirty="0"/>
              <a:t>This tool was designed to help program teams engage in process mapping to support efficient and effective service delivery. Each step should be completed together as a group and documented. The tool is intended to be used in conjunction with the document </a:t>
            </a:r>
            <a:r>
              <a:rPr lang="en-US" sz="2400" i="1" dirty="0"/>
              <a:t>Using Process Mapping to Improve Services for Families Involved in Tribal Child Welfare: Facilitators’ Guide</a:t>
            </a:r>
            <a:r>
              <a:rPr lang="en-US" sz="2400" dirty="0"/>
              <a:t>.</a:t>
            </a:r>
          </a:p>
        </p:txBody>
      </p:sp>
    </p:spTree>
    <p:extLst>
      <p:ext uri="{BB962C8B-B14F-4D97-AF65-F5344CB8AC3E}">
        <p14:creationId xmlns:p14="http://schemas.microsoft.com/office/powerpoint/2010/main" val="41377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ep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A8C4A7-49AD-A994-1C36-D6CE27C60095}"/>
              </a:ext>
            </a:extLst>
          </p:cNvPr>
          <p:cNvSpPr txBox="1"/>
          <p:nvPr userDrawn="1"/>
        </p:nvSpPr>
        <p:spPr>
          <a:xfrm>
            <a:off x="0" y="0"/>
            <a:ext cx="2880360" cy="7772400"/>
          </a:xfrm>
          <a:prstGeom prst="rect">
            <a:avLst/>
          </a:prstGeom>
          <a:solidFill>
            <a:schemeClr val="accent4">
              <a:lumMod val="75000"/>
            </a:schemeClr>
          </a:solidFill>
          <a:ln>
            <a:noFill/>
          </a:ln>
        </p:spPr>
        <p:txBody>
          <a:bodyPr wrap="square" tIns="2103120" rtlCol="0">
            <a:noAutofit/>
          </a:bodyPr>
          <a:lstStyle/>
          <a:p>
            <a:pPr marL="283464">
              <a:spcBef>
                <a:spcPts val="7200"/>
              </a:spcBef>
            </a:pPr>
            <a: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t>Step 6</a:t>
            </a:r>
            <a:b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800" b="0" i="0" u="none" strike="noStrike" kern="1200" cap="none" spc="0" normalizeH="0" baseline="0" noProof="0" dirty="0">
                <a:ln>
                  <a:noFill/>
                </a:ln>
                <a:solidFill>
                  <a:schemeClr val="bg1"/>
                </a:solidFill>
                <a:effectLst/>
                <a:uLnTx/>
                <a:uFillTx/>
                <a:latin typeface="Arial" panose="020B0604020202020204"/>
                <a:ea typeface="+mj-ea"/>
                <a:cs typeface="+mj-cs"/>
              </a:rPr>
              <a:t>Identify others who could provide input.</a:t>
            </a:r>
            <a:endParaRPr lang="en-US" sz="2800" b="0" dirty="0">
              <a:solidFill>
                <a:schemeClr val="bg1"/>
              </a:solidFill>
            </a:endParaRPr>
          </a:p>
        </p:txBody>
      </p:sp>
      <p:sp>
        <p:nvSpPr>
          <p:cNvPr id="4" name="TextBox 3">
            <a:extLst>
              <a:ext uri="{FF2B5EF4-FFF2-40B4-BE49-F238E27FC236}">
                <a16:creationId xmlns:a16="http://schemas.microsoft.com/office/drawing/2014/main" id="{8BF87B65-75A9-2938-DDF5-6F8EA5663835}"/>
              </a:ext>
            </a:extLst>
          </p:cNvPr>
          <p:cNvSpPr txBox="1"/>
          <p:nvPr userDrawn="1"/>
        </p:nvSpPr>
        <p:spPr>
          <a:xfrm>
            <a:off x="277178" y="4281905"/>
            <a:ext cx="2429446" cy="3315267"/>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Identify additional staff, partners, service recipients, or others who play a role in the process but did not participate in the mapping session. Determine how to gather their input to ensure the map is complete and accurate. </a:t>
            </a:r>
          </a:p>
        </p:txBody>
      </p:sp>
      <p:sp>
        <p:nvSpPr>
          <p:cNvPr id="12" name="Text Placeholder 11">
            <a:extLst>
              <a:ext uri="{FF2B5EF4-FFF2-40B4-BE49-F238E27FC236}">
                <a16:creationId xmlns:a16="http://schemas.microsoft.com/office/drawing/2014/main" id="{58854A20-789B-E447-03B9-39A947A94032}"/>
              </a:ext>
            </a:extLst>
          </p:cNvPr>
          <p:cNvSpPr>
            <a:spLocks noGrp="1"/>
          </p:cNvSpPr>
          <p:nvPr>
            <p:ph type="body" sz="quarter" idx="10"/>
          </p:nvPr>
        </p:nvSpPr>
        <p:spPr>
          <a:xfrm>
            <a:off x="3211995" y="430924"/>
            <a:ext cx="10074758" cy="6870782"/>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8">
            <a:extLst>
              <a:ext uri="{FF2B5EF4-FFF2-40B4-BE49-F238E27FC236}">
                <a16:creationId xmlns:a16="http://schemas.microsoft.com/office/drawing/2014/main" id="{89946710-2E3B-11DF-FF9F-5A981F7483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858" r="-10858"/>
          <a:stretch/>
        </p:blipFill>
        <p:spPr>
          <a:xfrm>
            <a:off x="766763" y="583324"/>
            <a:ext cx="1329819" cy="1221390"/>
          </a:xfrm>
          <a:prstGeom prst="rect">
            <a:avLst/>
          </a:prstGeom>
        </p:spPr>
      </p:pic>
    </p:spTree>
    <p:extLst>
      <p:ext uri="{BB962C8B-B14F-4D97-AF65-F5344CB8AC3E}">
        <p14:creationId xmlns:p14="http://schemas.microsoft.com/office/powerpoint/2010/main" val="115842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23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cess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87C907-D3D7-1BEF-8F48-5F0116A17841}"/>
              </a:ext>
            </a:extLst>
          </p:cNvPr>
          <p:cNvGrpSpPr/>
          <p:nvPr userDrawn="1"/>
        </p:nvGrpSpPr>
        <p:grpSpPr>
          <a:xfrm>
            <a:off x="776516" y="1518550"/>
            <a:ext cx="12057761" cy="4021637"/>
            <a:chOff x="741792" y="2062561"/>
            <a:chExt cx="11440335" cy="3815705"/>
          </a:xfrm>
        </p:grpSpPr>
        <p:sp>
          <p:nvSpPr>
            <p:cNvPr id="8" name="Rectangle 1">
              <a:extLst>
                <a:ext uri="{FF2B5EF4-FFF2-40B4-BE49-F238E27FC236}">
                  <a16:creationId xmlns:a16="http://schemas.microsoft.com/office/drawing/2014/main" id="{3C412F46-2E1B-21D2-2A87-FBDE286D5A1E}"/>
                </a:ext>
              </a:extLst>
            </p:cNvPr>
            <p:cNvSpPr/>
            <p:nvPr/>
          </p:nvSpPr>
          <p:spPr bwMode="auto">
            <a:xfrm>
              <a:off x="741792" y="2114508"/>
              <a:ext cx="1860889" cy="3763754"/>
            </a:xfrm>
            <a:prstGeom prst="rect">
              <a:avLst/>
            </a:prstGeom>
            <a:solidFill>
              <a:srgbClr val="355070"/>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1</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Identify a process to map.</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36BCC3E2-A18E-7619-C030-A58734C10427}"/>
                </a:ext>
              </a:extLst>
            </p:cNvPr>
            <p:cNvSpPr/>
            <p:nvPr/>
          </p:nvSpPr>
          <p:spPr bwMode="auto">
            <a:xfrm>
              <a:off x="2657683" y="2111450"/>
              <a:ext cx="1860887" cy="3766816"/>
            </a:xfrm>
            <a:prstGeom prst="rect">
              <a:avLst/>
            </a:prstGeom>
            <a:solidFill>
              <a:srgbClr val="155E5D"/>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2</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Agree on starting and ending points and level of detail.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A28BDED0-31F7-47AA-91B0-7F5DD8C822D2}"/>
                </a:ext>
              </a:extLst>
            </p:cNvPr>
            <p:cNvSpPr/>
            <p:nvPr/>
          </p:nvSpPr>
          <p:spPr bwMode="auto">
            <a:xfrm>
              <a:off x="4573571" y="2111451"/>
              <a:ext cx="1860889" cy="3766815"/>
            </a:xfrm>
            <a:prstGeom prst="rect">
              <a:avLst/>
            </a:prstGeom>
            <a:solidFill>
              <a:srgbClr val="595959"/>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3</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List the steps in the process.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09807052-200E-C94A-D600-667191DFA3C1}"/>
                </a:ext>
              </a:extLst>
            </p:cNvPr>
            <p:cNvSpPr/>
            <p:nvPr/>
          </p:nvSpPr>
          <p:spPr bwMode="auto">
            <a:xfrm>
              <a:off x="6489461" y="2111450"/>
              <a:ext cx="1860887" cy="3766814"/>
            </a:xfrm>
            <a:prstGeom prst="rect">
              <a:avLst/>
            </a:prstGeom>
            <a:solidFill>
              <a:srgbClr val="888201"/>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4</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Construct the process map.</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87BC9D00-0F94-3454-642C-8E43DBA3C553}"/>
                </a:ext>
              </a:extLst>
            </p:cNvPr>
            <p:cNvSpPr/>
            <p:nvPr/>
          </p:nvSpPr>
          <p:spPr bwMode="auto">
            <a:xfrm>
              <a:off x="8405350" y="2111451"/>
              <a:ext cx="1860889" cy="3766813"/>
            </a:xfrm>
            <a:prstGeom prst="rect">
              <a:avLst/>
            </a:prstGeom>
            <a:solidFill>
              <a:srgbClr val="2B3A4C"/>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5</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Interpret the process map.</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Rectangle 6">
              <a:extLst>
                <a:ext uri="{FF2B5EF4-FFF2-40B4-BE49-F238E27FC236}">
                  <a16:creationId xmlns:a16="http://schemas.microsoft.com/office/drawing/2014/main" id="{DB97D2AC-A254-5CF1-A7B4-326A486A7C91}"/>
                </a:ext>
              </a:extLst>
            </p:cNvPr>
            <p:cNvSpPr/>
            <p:nvPr/>
          </p:nvSpPr>
          <p:spPr bwMode="auto">
            <a:xfrm>
              <a:off x="10321240" y="2111450"/>
              <a:ext cx="1860887" cy="3766812"/>
            </a:xfrm>
            <a:prstGeom prst="rect">
              <a:avLst/>
            </a:prstGeom>
            <a:solidFill>
              <a:srgbClr val="389391"/>
            </a:solidFill>
            <a:ln w="12700">
              <a:solidFill>
                <a:srgbClr val="FFFFFF"/>
              </a:solidFill>
              <a:miter lim="800000"/>
              <a:headEnd/>
              <a:tailEnd/>
            </a:ln>
          </p:spPr>
          <p:txBody>
            <a:bodyPr vert="horz" wrap="square" lIns="71120" tIns="1737360" rIns="71120" bIns="274320" numCol="1" anchor="t"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Step 6</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anose="020B0604020202020204" pitchFamily="34" charset="0"/>
                  <a:ea typeface="Century Gothic" panose="020B0502020202020204" pitchFamily="34" charset="0"/>
                  <a:cs typeface="Arial" panose="020B0604020202020204" pitchFamily="34" charset="0"/>
                </a:rPr>
                <a:t>Identify others who could provide input.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4" name="Graphic 1">
              <a:extLst>
                <a:ext uri="{FF2B5EF4-FFF2-40B4-BE49-F238E27FC236}">
                  <a16:creationId xmlns:a16="http://schemas.microsoft.com/office/drawing/2014/main" id="{DBA49A57-5572-FC11-E087-C4F3ECEEE2A9}"/>
                </a:ext>
              </a:extLst>
            </p:cNvPr>
            <p:cNvPicPr/>
            <p:nvPr/>
          </p:nvPicPr>
          <p:blipFill>
            <a:blip r:embed="rId2">
              <a:extLst>
                <a:ext uri="{96DAC541-7B7A-43D3-8B79-37D633B846F1}">
                  <asvg:svgBlip xmlns:asvg="http://schemas.microsoft.com/office/drawing/2016/SVG/main" r:embed="rId3"/>
                </a:ext>
              </a:extLst>
            </a:blip>
            <a:stretch>
              <a:fillRect/>
            </a:stretch>
          </p:blipFill>
          <p:spPr>
            <a:xfrm>
              <a:off x="1253919" y="2264234"/>
              <a:ext cx="834802" cy="1320039"/>
            </a:xfrm>
            <a:prstGeom prst="rect">
              <a:avLst/>
            </a:prstGeom>
          </p:spPr>
        </p:pic>
        <p:pic>
          <p:nvPicPr>
            <p:cNvPr id="15" name="Picture 7" descr="A white outline of hands shaking&#10;&#10;Description automatically generated">
              <a:extLst>
                <a:ext uri="{FF2B5EF4-FFF2-40B4-BE49-F238E27FC236}">
                  <a16:creationId xmlns:a16="http://schemas.microsoft.com/office/drawing/2014/main" id="{5F7542F9-52DD-5FB8-3075-3A6C467CA2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27126" y="2062561"/>
              <a:ext cx="1970890" cy="19708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 white line drawing of a checklist&#10;&#10;Description automatically generated">
              <a:extLst>
                <a:ext uri="{FF2B5EF4-FFF2-40B4-BE49-F238E27FC236}">
                  <a16:creationId xmlns:a16="http://schemas.microsoft.com/office/drawing/2014/main" id="{5B549042-E43A-881C-FAD9-16CE1348E0F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89686" y="2233677"/>
              <a:ext cx="1585881" cy="15858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A white line drawing of a diagram&#10;&#10;Description automatically generated">
              <a:extLst>
                <a:ext uri="{FF2B5EF4-FFF2-40B4-BE49-F238E27FC236}">
                  <a16:creationId xmlns:a16="http://schemas.microsoft.com/office/drawing/2014/main" id="{38A5530B-1555-C33F-0753-AF0BE9C31FC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651410" y="2157287"/>
              <a:ext cx="1533934" cy="15339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 white line drawing of people connected to each other&#10;&#10;Description automatically generated">
              <a:extLst>
                <a:ext uri="{FF2B5EF4-FFF2-40B4-BE49-F238E27FC236}">
                  <a16:creationId xmlns:a16="http://schemas.microsoft.com/office/drawing/2014/main" id="{F96A3956-1BB9-B4D6-2C38-621D5115182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625356" y="2392571"/>
              <a:ext cx="1420876" cy="126503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8">
              <a:extLst>
                <a:ext uri="{FF2B5EF4-FFF2-40B4-BE49-F238E27FC236}">
                  <a16:creationId xmlns:a16="http://schemas.microsoft.com/office/drawing/2014/main" id="{8DE8BFCF-3FB6-F4C3-5C11-7801DA01C580}"/>
                </a:ext>
              </a:extLst>
            </p:cNvPr>
            <p:cNvPicPr/>
            <p:nvPr/>
          </p:nvPicPr>
          <p:blipFill>
            <a:blip r:embed="rId8">
              <a:extLst>
                <a:ext uri="{96DAC541-7B7A-43D3-8B79-37D633B846F1}">
                  <asvg:svgBlip xmlns:asvg="http://schemas.microsoft.com/office/drawing/2016/SVG/main" r:embed="rId9"/>
                </a:ext>
              </a:extLst>
            </a:blip>
            <a:stretch>
              <a:fillRect/>
            </a:stretch>
          </p:blipFill>
          <p:spPr>
            <a:xfrm>
              <a:off x="10750863" y="2392571"/>
              <a:ext cx="1001029" cy="1118366"/>
            </a:xfrm>
            <a:prstGeom prst="rect">
              <a:avLst/>
            </a:prstGeom>
          </p:spPr>
        </p:pic>
      </p:grpSp>
      <p:sp>
        <p:nvSpPr>
          <p:cNvPr id="22" name="TextBox 21">
            <a:extLst>
              <a:ext uri="{FF2B5EF4-FFF2-40B4-BE49-F238E27FC236}">
                <a16:creationId xmlns:a16="http://schemas.microsoft.com/office/drawing/2014/main" id="{2B2ABA4D-707C-1E5D-FB04-756B2409A0B7}"/>
              </a:ext>
            </a:extLst>
          </p:cNvPr>
          <p:cNvSpPr txBox="1"/>
          <p:nvPr userDrawn="1"/>
        </p:nvSpPr>
        <p:spPr>
          <a:xfrm>
            <a:off x="620110" y="462120"/>
            <a:ext cx="12681220" cy="523220"/>
          </a:xfrm>
          <a:prstGeom prst="rect">
            <a:avLst/>
          </a:prstGeom>
          <a:noFill/>
        </p:spPr>
        <p:txBody>
          <a:bodyPr wrap="square" rtlCol="0">
            <a:spAutoFit/>
          </a:bodyPr>
          <a:lstStyle/>
          <a:p>
            <a:r>
              <a:rPr lang="en-US" sz="2800" b="1" dirty="0"/>
              <a:t>Developing a Process Map</a:t>
            </a:r>
          </a:p>
        </p:txBody>
      </p:sp>
    </p:spTree>
    <p:extLst>
      <p:ext uri="{BB962C8B-B14F-4D97-AF65-F5344CB8AC3E}">
        <p14:creationId xmlns:p14="http://schemas.microsoft.com/office/powerpoint/2010/main" val="59695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32690" cy="7772400"/>
          </a:xfrm>
          <a:solidFill>
            <a:schemeClr val="accent1"/>
          </a:solidFill>
        </p:spPr>
        <p:txBody>
          <a:bodyPr tIns="2103120" anchor="t"/>
          <a:lstStyle>
            <a:lvl1pPr marL="282575" indent="0">
              <a:lnSpc>
                <a:spcPct val="100000"/>
              </a:lnSpc>
              <a:spcBef>
                <a:spcPts val="7200"/>
              </a:spcBef>
              <a:defRPr sz="2800">
                <a:solidFill>
                  <a:schemeClr val="bg1"/>
                </a:solidFill>
              </a:defRPr>
            </a:lvl1pPr>
          </a:lstStyle>
          <a:p>
            <a:r>
              <a:rPr lang="en-US"/>
              <a:t>Click to edit Master title style</a:t>
            </a:r>
          </a:p>
        </p:txBody>
      </p:sp>
      <p:sp>
        <p:nvSpPr>
          <p:cNvPr id="3" name="Content Placeholder 2"/>
          <p:cNvSpPr>
            <a:spLocks noGrp="1"/>
          </p:cNvSpPr>
          <p:nvPr>
            <p:ph idx="1"/>
          </p:nvPr>
        </p:nvSpPr>
        <p:spPr>
          <a:xfrm>
            <a:off x="3079530" y="430924"/>
            <a:ext cx="10342179" cy="675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F28F818-EFAE-16E6-FA3C-63CFF8BAD95D}"/>
              </a:ext>
            </a:extLst>
          </p:cNvPr>
          <p:cNvSpPr>
            <a:spLocks noGrp="1"/>
          </p:cNvSpPr>
          <p:nvPr>
            <p:ph idx="10"/>
          </p:nvPr>
        </p:nvSpPr>
        <p:spPr>
          <a:xfrm>
            <a:off x="395892" y="3788228"/>
            <a:ext cx="2075166" cy="4848647"/>
          </a:xfrm>
        </p:spPr>
        <p:txBody>
          <a:bodyPr>
            <a:normAutofit/>
          </a:bodyPr>
          <a:lstStyle>
            <a:lvl1pPr marL="0" indent="0">
              <a:lnSpc>
                <a:spcPct val="120000"/>
              </a:lnSpc>
              <a:spcBef>
                <a:spcPts val="0"/>
              </a:spcBef>
              <a:spcAft>
                <a:spcPts val="600"/>
              </a:spcAft>
              <a:buNone/>
              <a:defRPr sz="1600">
                <a:solidFill>
                  <a:schemeClr val="bg1"/>
                </a:solidFill>
              </a:defRPr>
            </a:lvl1pPr>
            <a:lvl2pPr marL="0" indent="0">
              <a:lnSpc>
                <a:spcPct val="120000"/>
              </a:lnSpc>
              <a:spcBef>
                <a:spcPts val="0"/>
              </a:spcBef>
              <a:spcAft>
                <a:spcPts val="600"/>
              </a:spcAft>
              <a:buNone/>
              <a:defRPr sz="1600">
                <a:solidFill>
                  <a:schemeClr val="bg1"/>
                </a:solidFill>
              </a:defRPr>
            </a:lvl2pPr>
            <a:lvl3pPr marL="0" indent="0">
              <a:lnSpc>
                <a:spcPct val="120000"/>
              </a:lnSpc>
              <a:spcBef>
                <a:spcPts val="0"/>
              </a:spcBef>
              <a:spcAft>
                <a:spcPts val="600"/>
              </a:spcAft>
              <a:buNone/>
              <a:defRPr sz="1600">
                <a:solidFill>
                  <a:schemeClr val="bg1"/>
                </a:solidFill>
              </a:defRPr>
            </a:lvl3pPr>
            <a:lvl4pPr marL="0" indent="0">
              <a:lnSpc>
                <a:spcPct val="120000"/>
              </a:lnSpc>
              <a:spcBef>
                <a:spcPts val="0"/>
              </a:spcBef>
              <a:spcAft>
                <a:spcPts val="600"/>
              </a:spcAft>
              <a:buNone/>
              <a:defRPr sz="1600">
                <a:solidFill>
                  <a:schemeClr val="bg1"/>
                </a:solidFill>
              </a:defRPr>
            </a:lvl4pPr>
            <a:lvl5pPr marL="0" indent="0">
              <a:lnSpc>
                <a:spcPct val="120000"/>
              </a:lnSpc>
              <a:spcBef>
                <a:spcPts val="0"/>
              </a:spcBef>
              <a:spcAft>
                <a:spcPts val="600"/>
              </a:spcAft>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D4518E9-F6BF-682E-1DB7-7D6AB3614A43}"/>
              </a:ext>
            </a:extLst>
          </p:cNvPr>
          <p:cNvSpPr>
            <a:spLocks noGrp="1"/>
          </p:cNvSpPr>
          <p:nvPr>
            <p:ph type="pic" sz="quarter" idx="11"/>
          </p:nvPr>
        </p:nvSpPr>
        <p:spPr>
          <a:xfrm>
            <a:off x="613606" y="236857"/>
            <a:ext cx="1694166" cy="1554781"/>
          </a:xfrm>
        </p:spPr>
        <p:txBody>
          <a:bodyPr/>
          <a:lstStyle/>
          <a:p>
            <a:endParaRPr lang="en-US" dirty="0"/>
          </a:p>
        </p:txBody>
      </p:sp>
    </p:spTree>
    <p:extLst>
      <p:ext uri="{BB962C8B-B14F-4D97-AF65-F5344CB8AC3E}">
        <p14:creationId xmlns:p14="http://schemas.microsoft.com/office/powerpoint/2010/main" val="177092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ep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A8C4A7-49AD-A994-1C36-D6CE27C60095}"/>
              </a:ext>
            </a:extLst>
          </p:cNvPr>
          <p:cNvSpPr txBox="1"/>
          <p:nvPr userDrawn="1"/>
        </p:nvSpPr>
        <p:spPr>
          <a:xfrm>
            <a:off x="0" y="0"/>
            <a:ext cx="2880360" cy="7772400"/>
          </a:xfrm>
          <a:prstGeom prst="rect">
            <a:avLst/>
          </a:prstGeom>
          <a:solidFill>
            <a:schemeClr val="accent5"/>
          </a:solidFill>
          <a:ln>
            <a:noFill/>
          </a:ln>
        </p:spPr>
        <p:txBody>
          <a:bodyPr wrap="square" tIns="2103120" rtlCol="0">
            <a:noAutofit/>
          </a:bodyPr>
          <a:lstStyle/>
          <a:p>
            <a:pPr marL="283464">
              <a:spcBef>
                <a:spcPts val="7200"/>
              </a:spcBef>
            </a:pPr>
            <a: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t>Step 1</a:t>
            </a:r>
            <a:b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800" b="0" i="0" u="none" strike="noStrike" kern="1200" cap="none" spc="0" normalizeH="0" baseline="0" noProof="0" dirty="0">
                <a:ln>
                  <a:noFill/>
                </a:ln>
                <a:solidFill>
                  <a:schemeClr val="bg1"/>
                </a:solidFill>
                <a:effectLst/>
                <a:uLnTx/>
                <a:uFillTx/>
                <a:latin typeface="Arial" panose="020B0604020202020204"/>
                <a:ea typeface="+mj-ea"/>
                <a:cs typeface="+mj-cs"/>
              </a:rPr>
              <a:t>Identify a process to map.</a:t>
            </a:r>
            <a:endParaRPr lang="en-US" sz="2800" dirty="0">
              <a:solidFill>
                <a:schemeClr val="bg1"/>
              </a:solidFill>
            </a:endParaRPr>
          </a:p>
        </p:txBody>
      </p:sp>
      <p:sp>
        <p:nvSpPr>
          <p:cNvPr id="3" name="Content Placeholder 2"/>
          <p:cNvSpPr>
            <a:spLocks noGrp="1"/>
          </p:cNvSpPr>
          <p:nvPr>
            <p:ph idx="1"/>
          </p:nvPr>
        </p:nvSpPr>
        <p:spPr>
          <a:xfrm>
            <a:off x="3158152" y="430924"/>
            <a:ext cx="10263557" cy="675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7EBE0CEF-E003-D670-0801-57F687BC79CD}"/>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883138" y="225970"/>
            <a:ext cx="983254" cy="1554781"/>
          </a:xfrm>
          <a:prstGeom prst="rect">
            <a:avLst/>
          </a:prstGeom>
        </p:spPr>
      </p:pic>
      <p:sp>
        <p:nvSpPr>
          <p:cNvPr id="4" name="TextBox 3">
            <a:extLst>
              <a:ext uri="{FF2B5EF4-FFF2-40B4-BE49-F238E27FC236}">
                <a16:creationId xmlns:a16="http://schemas.microsoft.com/office/drawing/2014/main" id="{8BF87B65-75A9-2938-DDF5-6F8EA5663835}"/>
              </a:ext>
            </a:extLst>
          </p:cNvPr>
          <p:cNvSpPr txBox="1"/>
          <p:nvPr userDrawn="1"/>
        </p:nvSpPr>
        <p:spPr>
          <a:xfrm>
            <a:off x="277178" y="4075446"/>
            <a:ext cx="2194560" cy="3315267"/>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Programs may complete this step prior to the process mapping session to ensure that they assemble the right team members. Complete this step as a group if it was not already completed.</a:t>
            </a:r>
          </a:p>
          <a:p>
            <a:pPr>
              <a:lnSpc>
                <a:spcPct val="120000"/>
              </a:lnSpc>
            </a:pPr>
            <a:endParaRPr lang="en-US" sz="1600" dirty="0"/>
          </a:p>
        </p:txBody>
      </p:sp>
    </p:spTree>
    <p:extLst>
      <p:ext uri="{BB962C8B-B14F-4D97-AF65-F5344CB8AC3E}">
        <p14:creationId xmlns:p14="http://schemas.microsoft.com/office/powerpoint/2010/main" val="5414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ep2a">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250" y="1107098"/>
            <a:ext cx="10091407" cy="1636101"/>
          </a:xfrm>
        </p:spPr>
        <p:txBody>
          <a:bodyPr>
            <a:noAutofit/>
          </a:bodyPr>
          <a:lstStyle>
            <a:lvl1pPr marL="0" indent="0">
              <a:buNone/>
              <a:defRPr sz="3200"/>
            </a:lvl1pPr>
            <a:lvl2pPr marL="518145" indent="0">
              <a:buNone/>
              <a:defRPr sz="3200"/>
            </a:lvl2pPr>
            <a:lvl3pPr marL="1036290" indent="0">
              <a:buNone/>
              <a:defRPr sz="3200"/>
            </a:lvl3pPr>
            <a:lvl4pPr marL="1554435" indent="0">
              <a:buNone/>
              <a:defRPr sz="3200"/>
            </a:lvl4pPr>
            <a:lvl5pPr marL="2072579" indent="0">
              <a:buNone/>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8">
            <a:extLst>
              <a:ext uri="{FF2B5EF4-FFF2-40B4-BE49-F238E27FC236}">
                <a16:creationId xmlns:a16="http://schemas.microsoft.com/office/drawing/2014/main" id="{42C7F93F-5C05-F430-D8D6-0F7BD1962BC8}"/>
              </a:ext>
            </a:extLst>
          </p:cNvPr>
          <p:cNvSpPr txBox="1">
            <a:spLocks/>
          </p:cNvSpPr>
          <p:nvPr userDrawn="1"/>
        </p:nvSpPr>
        <p:spPr>
          <a:xfrm>
            <a:off x="0" y="0"/>
            <a:ext cx="2880360" cy="7772400"/>
          </a:xfrm>
          <a:prstGeom prst="rect">
            <a:avLst/>
          </a:prstGeom>
          <a:solidFill>
            <a:schemeClr val="accent1"/>
          </a:solidFill>
        </p:spPr>
        <p:txBody>
          <a:bodyPr vert="horz" lIns="91440" tIns="2103120" rIns="91440" bIns="45720" rtlCol="0" anchor="t">
            <a:normAutofit/>
          </a:bodyPr>
          <a:lstStyle>
            <a:lvl1pPr marL="283464" algn="l" defTabSz="1036290" rtl="0" eaLnBrk="1" latinLnBrk="0" hangingPunct="1">
              <a:lnSpc>
                <a:spcPct val="100000"/>
              </a:lnSpc>
              <a:spcBef>
                <a:spcPts val="7200"/>
              </a:spcBef>
              <a:buNone/>
              <a:defRPr sz="2800" b="0" kern="1200">
                <a:solidFill>
                  <a:schemeClr val="bg1"/>
                </a:solidFill>
                <a:latin typeface="+mj-lt"/>
                <a:ea typeface="+mj-ea"/>
                <a:cs typeface="+mj-cs"/>
              </a:defRPr>
            </a:lvl1pPr>
          </a:lstStyle>
          <a:p>
            <a:r>
              <a:rPr lang="en-US" b="1" dirty="0"/>
              <a:t>Step 2</a:t>
            </a:r>
            <a:br>
              <a:rPr lang="en-US" dirty="0"/>
            </a:br>
            <a:r>
              <a:rPr lang="en-US" dirty="0"/>
              <a:t>Agree on starting and ending points and level of detail.</a:t>
            </a:r>
            <a:br>
              <a:rPr lang="en-US" dirty="0"/>
            </a:br>
            <a:endParaRPr lang="en-US" dirty="0"/>
          </a:p>
        </p:txBody>
      </p:sp>
      <p:pic>
        <p:nvPicPr>
          <p:cNvPr id="8" name="Picture 7" descr="A white outline of hands shaking&#10;&#10;Description automatically generated">
            <a:extLst>
              <a:ext uri="{FF2B5EF4-FFF2-40B4-BE49-F238E27FC236}">
                <a16:creationId xmlns:a16="http://schemas.microsoft.com/office/drawing/2014/main" id="{D11011B3-B280-1FB4-2EB6-0FA52EC326AC}"/>
              </a:ext>
            </a:extLst>
          </p:cNvPr>
          <p:cNvPicPr>
            <a:picLocks noChangeAspect="1"/>
          </p:cNvPicPr>
          <p:nvPr userDrawn="1"/>
        </p:nvPicPr>
        <p:blipFill>
          <a:blip r:embed="rId2">
            <a:extLst>
              <a:ext uri="{28A0092B-C50C-407E-A947-70E740481C1C}">
                <a14:useLocalDpi xmlns:a14="http://schemas.microsoft.com/office/drawing/2010/main" val="0"/>
              </a:ext>
            </a:extLst>
          </a:blip>
          <a:srcRect t="4077" b="4077"/>
          <a:stretch>
            <a:fillRect/>
          </a:stretch>
        </p:blipFill>
        <p:spPr bwMode="auto">
          <a:xfrm>
            <a:off x="277794" y="99569"/>
            <a:ext cx="2193945" cy="20150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30BB3F-E691-9C64-68D2-E0A4D5B70923}"/>
              </a:ext>
            </a:extLst>
          </p:cNvPr>
          <p:cNvSpPr txBox="1"/>
          <p:nvPr userDrawn="1"/>
        </p:nvSpPr>
        <p:spPr>
          <a:xfrm>
            <a:off x="3223567" y="304759"/>
            <a:ext cx="10091407" cy="584775"/>
          </a:xfrm>
          <a:prstGeom prst="rect">
            <a:avLst/>
          </a:prstGeom>
          <a:noFill/>
        </p:spPr>
        <p:txBody>
          <a:bodyPr wrap="square" rtlCol="0">
            <a:spAutoFit/>
          </a:bodyPr>
          <a:lstStyle/>
          <a:p>
            <a:r>
              <a:rPr lang="en-US" sz="3200" b="1" dirty="0"/>
              <a:t>Starting Point</a:t>
            </a:r>
          </a:p>
        </p:txBody>
      </p:sp>
      <p:sp>
        <p:nvSpPr>
          <p:cNvPr id="14" name="TextBox 13">
            <a:extLst>
              <a:ext uri="{FF2B5EF4-FFF2-40B4-BE49-F238E27FC236}">
                <a16:creationId xmlns:a16="http://schemas.microsoft.com/office/drawing/2014/main" id="{E9A851A2-5AD3-A50B-2160-F7A1A591C0F1}"/>
              </a:ext>
            </a:extLst>
          </p:cNvPr>
          <p:cNvSpPr txBox="1"/>
          <p:nvPr userDrawn="1"/>
        </p:nvSpPr>
        <p:spPr>
          <a:xfrm>
            <a:off x="3223566" y="3895956"/>
            <a:ext cx="10091407" cy="584775"/>
          </a:xfrm>
          <a:prstGeom prst="rect">
            <a:avLst/>
          </a:prstGeom>
          <a:noFill/>
        </p:spPr>
        <p:txBody>
          <a:bodyPr wrap="square" rtlCol="0">
            <a:spAutoFit/>
          </a:bodyPr>
          <a:lstStyle/>
          <a:p>
            <a:r>
              <a:rPr lang="en-US" sz="3200" b="1" dirty="0"/>
              <a:t>Ending Point</a:t>
            </a:r>
          </a:p>
        </p:txBody>
      </p:sp>
      <p:sp>
        <p:nvSpPr>
          <p:cNvPr id="15" name="TextBox 14">
            <a:extLst>
              <a:ext uri="{FF2B5EF4-FFF2-40B4-BE49-F238E27FC236}">
                <a16:creationId xmlns:a16="http://schemas.microsoft.com/office/drawing/2014/main" id="{F0FEFF7D-6645-3564-ABEF-D2DDAF46A589}"/>
              </a:ext>
            </a:extLst>
          </p:cNvPr>
          <p:cNvSpPr txBox="1"/>
          <p:nvPr userDrawn="1"/>
        </p:nvSpPr>
        <p:spPr>
          <a:xfrm>
            <a:off x="277794" y="5033389"/>
            <a:ext cx="2194560" cy="2133405"/>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The starting point is the first step in the process, and the ending point is the outcome or output the process should achieve.</a:t>
            </a:r>
          </a:p>
        </p:txBody>
      </p:sp>
      <p:sp>
        <p:nvSpPr>
          <p:cNvPr id="4" name="Content Placeholder 3">
            <a:extLst>
              <a:ext uri="{FF2B5EF4-FFF2-40B4-BE49-F238E27FC236}">
                <a16:creationId xmlns:a16="http://schemas.microsoft.com/office/drawing/2014/main" id="{E4016C42-3629-6D25-24D4-EEF600A4DDC1}"/>
              </a:ext>
            </a:extLst>
          </p:cNvPr>
          <p:cNvSpPr>
            <a:spLocks noGrp="1"/>
          </p:cNvSpPr>
          <p:nvPr>
            <p:ph sz="quarter" idx="10"/>
          </p:nvPr>
        </p:nvSpPr>
        <p:spPr>
          <a:xfrm>
            <a:off x="3276600" y="4815865"/>
            <a:ext cx="10037763" cy="1849437"/>
          </a:xfrm>
        </p:spPr>
        <p:txBody>
          <a:bodyPr>
            <a:noAutofit/>
          </a:bodyPr>
          <a:lstStyle>
            <a:lvl1pPr marL="0" indent="0">
              <a:buNone/>
              <a:defRPr lang="en-US" sz="3200" kern="1200" dirty="0" smtClean="0">
                <a:solidFill>
                  <a:schemeClr val="tx1"/>
                </a:solidFill>
                <a:latin typeface="+mn-lt"/>
                <a:ea typeface="+mn-ea"/>
                <a:cs typeface="+mn-cs"/>
              </a:defRPr>
            </a:lvl1pPr>
            <a:lvl2pPr>
              <a:defRPr lang="en-US" sz="32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3200" kern="1200" dirty="0" smtClean="0">
                <a:solidFill>
                  <a:schemeClr val="tx1"/>
                </a:solidFill>
                <a:latin typeface="+mn-lt"/>
                <a:ea typeface="+mn-ea"/>
                <a:cs typeface="+mn-cs"/>
              </a:defRPr>
            </a:lvl4pPr>
            <a:lvl5pPr>
              <a:defRPr lang="en-US" sz="32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45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ep2b">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42C7F93F-5C05-F430-D8D6-0F7BD1962BC8}"/>
              </a:ext>
            </a:extLst>
          </p:cNvPr>
          <p:cNvSpPr txBox="1">
            <a:spLocks/>
          </p:cNvSpPr>
          <p:nvPr userDrawn="1"/>
        </p:nvSpPr>
        <p:spPr>
          <a:xfrm>
            <a:off x="0" y="0"/>
            <a:ext cx="2880360" cy="7772400"/>
          </a:xfrm>
          <a:prstGeom prst="rect">
            <a:avLst/>
          </a:prstGeom>
          <a:solidFill>
            <a:schemeClr val="accent1"/>
          </a:solidFill>
        </p:spPr>
        <p:txBody>
          <a:bodyPr vert="horz" lIns="91440" tIns="2103120" rIns="91440" bIns="45720" rtlCol="0" anchor="t">
            <a:normAutofit/>
          </a:bodyPr>
          <a:lstStyle>
            <a:lvl1pPr marL="283464" algn="l" defTabSz="1036290" rtl="0" eaLnBrk="1" latinLnBrk="0" hangingPunct="1">
              <a:lnSpc>
                <a:spcPct val="100000"/>
              </a:lnSpc>
              <a:spcBef>
                <a:spcPts val="7200"/>
              </a:spcBef>
              <a:buNone/>
              <a:defRPr sz="2800" b="0" kern="1200">
                <a:solidFill>
                  <a:schemeClr val="bg1"/>
                </a:solidFill>
                <a:latin typeface="+mj-lt"/>
                <a:ea typeface="+mj-ea"/>
                <a:cs typeface="+mj-cs"/>
              </a:defRPr>
            </a:lvl1pPr>
          </a:lstStyle>
          <a:p>
            <a:r>
              <a:rPr lang="en-US" b="1" dirty="0"/>
              <a:t>Step 2</a:t>
            </a:r>
            <a:br>
              <a:rPr lang="en-US" dirty="0"/>
            </a:br>
            <a:r>
              <a:rPr lang="en-US" dirty="0"/>
              <a:t>Agree on starting and ending points and level of detail.</a:t>
            </a:r>
            <a:br>
              <a:rPr lang="en-US" dirty="0"/>
            </a:br>
            <a:endParaRPr lang="en-US" dirty="0"/>
          </a:p>
        </p:txBody>
      </p:sp>
      <p:pic>
        <p:nvPicPr>
          <p:cNvPr id="8" name="Picture 7" descr="A white outline of hands shaking&#10;&#10;Description automatically generated">
            <a:extLst>
              <a:ext uri="{FF2B5EF4-FFF2-40B4-BE49-F238E27FC236}">
                <a16:creationId xmlns:a16="http://schemas.microsoft.com/office/drawing/2014/main" id="{D11011B3-B280-1FB4-2EB6-0FA52EC326AC}"/>
              </a:ext>
            </a:extLst>
          </p:cNvPr>
          <p:cNvPicPr>
            <a:picLocks noChangeAspect="1"/>
          </p:cNvPicPr>
          <p:nvPr userDrawn="1"/>
        </p:nvPicPr>
        <p:blipFill>
          <a:blip r:embed="rId2">
            <a:extLst>
              <a:ext uri="{28A0092B-C50C-407E-A947-70E740481C1C}">
                <a14:useLocalDpi xmlns:a14="http://schemas.microsoft.com/office/drawing/2010/main" val="0"/>
              </a:ext>
            </a:extLst>
          </a:blip>
          <a:srcRect t="4077" b="4077"/>
          <a:stretch>
            <a:fillRect/>
          </a:stretch>
        </p:blipFill>
        <p:spPr bwMode="auto">
          <a:xfrm>
            <a:off x="277794" y="99569"/>
            <a:ext cx="2193945" cy="20150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30BB3F-E691-9C64-68D2-E0A4D5B70923}"/>
              </a:ext>
            </a:extLst>
          </p:cNvPr>
          <p:cNvSpPr txBox="1"/>
          <p:nvPr userDrawn="1"/>
        </p:nvSpPr>
        <p:spPr>
          <a:xfrm>
            <a:off x="3766458" y="1197388"/>
            <a:ext cx="9548516" cy="1569660"/>
          </a:xfrm>
          <a:prstGeom prst="rect">
            <a:avLst/>
          </a:prstGeom>
          <a:noFill/>
        </p:spPr>
        <p:txBody>
          <a:bodyPr wrap="square" rtlCol="0">
            <a:spAutoFit/>
          </a:bodyPr>
          <a:lstStyle/>
          <a:p>
            <a:r>
              <a:rPr lang="en-US" sz="3200" b="1" dirty="0"/>
              <a:t>Detailed</a:t>
            </a:r>
            <a:r>
              <a:rPr lang="en-US" sz="3200" b="0" dirty="0"/>
              <a:t>: Helps you gain a thorough understanding of how a process works so you can refine and enhance it.</a:t>
            </a:r>
          </a:p>
        </p:txBody>
      </p:sp>
      <p:sp>
        <p:nvSpPr>
          <p:cNvPr id="14" name="TextBox 13">
            <a:extLst>
              <a:ext uri="{FF2B5EF4-FFF2-40B4-BE49-F238E27FC236}">
                <a16:creationId xmlns:a16="http://schemas.microsoft.com/office/drawing/2014/main" id="{E9A851A2-5AD3-A50B-2160-F7A1A591C0F1}"/>
              </a:ext>
            </a:extLst>
          </p:cNvPr>
          <p:cNvSpPr txBox="1"/>
          <p:nvPr userDrawn="1"/>
        </p:nvSpPr>
        <p:spPr>
          <a:xfrm>
            <a:off x="3766457" y="3090414"/>
            <a:ext cx="9548516" cy="1077218"/>
          </a:xfrm>
          <a:prstGeom prst="rect">
            <a:avLst/>
          </a:prstGeom>
          <a:noFill/>
        </p:spPr>
        <p:txBody>
          <a:bodyPr wrap="square" rtlCol="0">
            <a:spAutoFit/>
          </a:bodyPr>
          <a:lstStyle/>
          <a:p>
            <a:pPr marL="0" indent="0">
              <a:buNone/>
            </a:pPr>
            <a:r>
              <a:rPr lang="en-US" sz="3200" b="1" dirty="0"/>
              <a:t>Basic</a:t>
            </a:r>
            <a:r>
              <a:rPr lang="en-US" sz="3200" dirty="0"/>
              <a:t>: Helps you gain a broad understanding of how the process works.</a:t>
            </a:r>
          </a:p>
        </p:txBody>
      </p:sp>
      <p:sp>
        <p:nvSpPr>
          <p:cNvPr id="15" name="TextBox 14">
            <a:extLst>
              <a:ext uri="{FF2B5EF4-FFF2-40B4-BE49-F238E27FC236}">
                <a16:creationId xmlns:a16="http://schemas.microsoft.com/office/drawing/2014/main" id="{F0FEFF7D-6645-3564-ABEF-D2DDAF46A589}"/>
              </a:ext>
            </a:extLst>
          </p:cNvPr>
          <p:cNvSpPr txBox="1"/>
          <p:nvPr userDrawn="1"/>
        </p:nvSpPr>
        <p:spPr>
          <a:xfrm>
            <a:off x="277794" y="5033389"/>
            <a:ext cx="2194560" cy="2428870"/>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Process maps may be detailed or basic, depending on their purpose. Details help identify all players, sticking points, and opportunities for improvement.</a:t>
            </a:r>
          </a:p>
        </p:txBody>
      </p:sp>
      <p:sp>
        <p:nvSpPr>
          <p:cNvPr id="2" name="TextBox 1">
            <a:extLst>
              <a:ext uri="{FF2B5EF4-FFF2-40B4-BE49-F238E27FC236}">
                <a16:creationId xmlns:a16="http://schemas.microsoft.com/office/drawing/2014/main" id="{EF0CAFE4-4379-981A-E37A-45B5E2B5C5D7}"/>
              </a:ext>
            </a:extLst>
          </p:cNvPr>
          <p:cNvSpPr txBox="1"/>
          <p:nvPr userDrawn="1"/>
        </p:nvSpPr>
        <p:spPr>
          <a:xfrm>
            <a:off x="3158154" y="304759"/>
            <a:ext cx="9548516" cy="584775"/>
          </a:xfrm>
          <a:prstGeom prst="rect">
            <a:avLst/>
          </a:prstGeom>
          <a:noFill/>
        </p:spPr>
        <p:txBody>
          <a:bodyPr wrap="square" rtlCol="0">
            <a:spAutoFit/>
          </a:bodyPr>
          <a:lstStyle/>
          <a:p>
            <a:pPr marL="0" indent="0">
              <a:buNone/>
            </a:pPr>
            <a:r>
              <a:rPr lang="en-US" sz="3200" b="1" dirty="0"/>
              <a:t>Type an X in the applicable box.</a:t>
            </a:r>
            <a:endParaRPr lang="en-US" sz="3200" dirty="0"/>
          </a:p>
        </p:txBody>
      </p:sp>
    </p:spTree>
    <p:extLst>
      <p:ext uri="{BB962C8B-B14F-4D97-AF65-F5344CB8AC3E}">
        <p14:creationId xmlns:p14="http://schemas.microsoft.com/office/powerpoint/2010/main" val="341339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ep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A8C4A7-49AD-A994-1C36-D6CE27C60095}"/>
              </a:ext>
            </a:extLst>
          </p:cNvPr>
          <p:cNvSpPr txBox="1"/>
          <p:nvPr userDrawn="1"/>
        </p:nvSpPr>
        <p:spPr>
          <a:xfrm>
            <a:off x="0" y="0"/>
            <a:ext cx="2880360" cy="7772400"/>
          </a:xfrm>
          <a:prstGeom prst="rect">
            <a:avLst/>
          </a:prstGeom>
          <a:solidFill>
            <a:schemeClr val="tx1">
              <a:lumMod val="65000"/>
              <a:lumOff val="35000"/>
            </a:schemeClr>
          </a:solidFill>
          <a:ln>
            <a:noFill/>
          </a:ln>
        </p:spPr>
        <p:txBody>
          <a:bodyPr wrap="square" tIns="2103120" rtlCol="0">
            <a:noAutofit/>
          </a:bodyPr>
          <a:lstStyle/>
          <a:p>
            <a:pPr marL="283464">
              <a:spcBef>
                <a:spcPts val="7200"/>
              </a:spcBef>
            </a:pPr>
            <a: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t>Step 3</a:t>
            </a:r>
            <a:b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800" b="0" i="0" u="none" strike="noStrike" kern="1200" cap="none" spc="0" normalizeH="0" baseline="0" noProof="0" dirty="0">
                <a:ln>
                  <a:noFill/>
                </a:ln>
                <a:solidFill>
                  <a:schemeClr val="bg1"/>
                </a:solidFill>
                <a:effectLst/>
                <a:uLnTx/>
                <a:uFillTx/>
                <a:latin typeface="Arial" panose="020B0604020202020204"/>
                <a:ea typeface="+mj-ea"/>
                <a:cs typeface="+mj-cs"/>
              </a:rPr>
              <a:t>List the steps in the process.</a:t>
            </a:r>
            <a:endParaRPr lang="en-US" sz="2800" dirty="0">
              <a:solidFill>
                <a:schemeClr val="bg1"/>
              </a:solidFill>
            </a:endParaRPr>
          </a:p>
        </p:txBody>
      </p:sp>
      <p:sp>
        <p:nvSpPr>
          <p:cNvPr id="4" name="TextBox 3">
            <a:extLst>
              <a:ext uri="{FF2B5EF4-FFF2-40B4-BE49-F238E27FC236}">
                <a16:creationId xmlns:a16="http://schemas.microsoft.com/office/drawing/2014/main" id="{8BF87B65-75A9-2938-DDF5-6F8EA5663835}"/>
              </a:ext>
            </a:extLst>
          </p:cNvPr>
          <p:cNvSpPr txBox="1"/>
          <p:nvPr userDrawn="1"/>
        </p:nvSpPr>
        <p:spPr>
          <a:xfrm>
            <a:off x="277178" y="3767327"/>
            <a:ext cx="2576546" cy="1247008"/>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Do not worry about ordering the steps yet. If you need more room, duplicate this slide.</a:t>
            </a:r>
          </a:p>
        </p:txBody>
      </p:sp>
      <p:pic>
        <p:nvPicPr>
          <p:cNvPr id="10" name="Picture 9">
            <a:extLst>
              <a:ext uri="{FF2B5EF4-FFF2-40B4-BE49-F238E27FC236}">
                <a16:creationId xmlns:a16="http://schemas.microsoft.com/office/drawing/2014/main" id="{C4C89F9B-B5B4-55C6-0D3A-83397EE26B51}"/>
              </a:ext>
            </a:extLst>
          </p:cNvPr>
          <p:cNvPicPr>
            <a:picLocks noChangeAspect="1"/>
          </p:cNvPicPr>
          <p:nvPr userDrawn="1"/>
        </p:nvPicPr>
        <p:blipFill>
          <a:blip r:embed="rId2"/>
          <a:stretch>
            <a:fillRect/>
          </a:stretch>
        </p:blipFill>
        <p:spPr>
          <a:xfrm>
            <a:off x="530847" y="257261"/>
            <a:ext cx="1694835" cy="1554615"/>
          </a:xfrm>
          <a:prstGeom prst="rect">
            <a:avLst/>
          </a:prstGeom>
        </p:spPr>
      </p:pic>
      <p:sp>
        <p:nvSpPr>
          <p:cNvPr id="12" name="Text Placeholder 11">
            <a:extLst>
              <a:ext uri="{FF2B5EF4-FFF2-40B4-BE49-F238E27FC236}">
                <a16:creationId xmlns:a16="http://schemas.microsoft.com/office/drawing/2014/main" id="{58854A20-789B-E447-03B9-39A947A94032}"/>
              </a:ext>
            </a:extLst>
          </p:cNvPr>
          <p:cNvSpPr>
            <a:spLocks noGrp="1"/>
          </p:cNvSpPr>
          <p:nvPr>
            <p:ph type="body" sz="quarter" idx="10"/>
          </p:nvPr>
        </p:nvSpPr>
        <p:spPr>
          <a:xfrm>
            <a:off x="3211995" y="470693"/>
            <a:ext cx="10074758" cy="6831013"/>
          </a:xfrm>
        </p:spPr>
        <p:txBody>
          <a:bodyPr numCol="2" spcCol="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ep4">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A8C4A7-49AD-A994-1C36-D6CE27C60095}"/>
              </a:ext>
            </a:extLst>
          </p:cNvPr>
          <p:cNvSpPr txBox="1"/>
          <p:nvPr userDrawn="1"/>
        </p:nvSpPr>
        <p:spPr>
          <a:xfrm>
            <a:off x="0" y="0"/>
            <a:ext cx="2880360" cy="7772400"/>
          </a:xfrm>
          <a:prstGeom prst="rect">
            <a:avLst/>
          </a:prstGeom>
          <a:solidFill>
            <a:schemeClr val="accent2">
              <a:lumMod val="75000"/>
            </a:schemeClr>
          </a:solidFill>
          <a:ln>
            <a:noFill/>
          </a:ln>
        </p:spPr>
        <p:txBody>
          <a:bodyPr wrap="square" tIns="2103120" rtlCol="0">
            <a:noAutofit/>
          </a:bodyPr>
          <a:lstStyle/>
          <a:p>
            <a:pPr marL="283464">
              <a:spcBef>
                <a:spcPts val="7200"/>
              </a:spcBef>
            </a:pPr>
            <a: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t>Step 4</a:t>
            </a:r>
            <a:b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800" b="0" i="0" u="none" strike="noStrike" kern="1200" cap="none" spc="0" normalizeH="0" baseline="0" noProof="0" dirty="0">
                <a:ln>
                  <a:noFill/>
                </a:ln>
                <a:solidFill>
                  <a:schemeClr val="bg1"/>
                </a:solidFill>
                <a:effectLst/>
                <a:uLnTx/>
                <a:uFillTx/>
                <a:latin typeface="Arial" panose="020B0604020202020204"/>
                <a:ea typeface="+mj-ea"/>
                <a:cs typeface="+mj-cs"/>
              </a:rPr>
              <a:t>Construct the process map.</a:t>
            </a:r>
            <a:endParaRPr lang="en-US" sz="2800" dirty="0">
              <a:solidFill>
                <a:schemeClr val="bg1"/>
              </a:solidFill>
            </a:endParaRPr>
          </a:p>
        </p:txBody>
      </p:sp>
      <p:sp>
        <p:nvSpPr>
          <p:cNvPr id="4" name="TextBox 3">
            <a:extLst>
              <a:ext uri="{FF2B5EF4-FFF2-40B4-BE49-F238E27FC236}">
                <a16:creationId xmlns:a16="http://schemas.microsoft.com/office/drawing/2014/main" id="{8BF87B65-75A9-2938-DDF5-6F8EA5663835}"/>
              </a:ext>
            </a:extLst>
          </p:cNvPr>
          <p:cNvSpPr txBox="1"/>
          <p:nvPr userDrawn="1"/>
        </p:nvSpPr>
        <p:spPr>
          <a:xfrm>
            <a:off x="277177" y="3567584"/>
            <a:ext cx="2466023" cy="3906198"/>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Using the shapes shown, copy and paste your text from the previous steps onto the next page. You can revise and rearrange parts of the process at this point.</a:t>
            </a:r>
          </a:p>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For complex processes, duplicate the following slide or consider using alternate process mapping tools shown in the Facilitators’ Guide. </a:t>
            </a:r>
          </a:p>
        </p:txBody>
      </p:sp>
      <p:pic>
        <p:nvPicPr>
          <p:cNvPr id="14" name="Picture 9" descr="A white line drawing of a diagram&#10;&#10;Description automatically generated">
            <a:extLst>
              <a:ext uri="{FF2B5EF4-FFF2-40B4-BE49-F238E27FC236}">
                <a16:creationId xmlns:a16="http://schemas.microsoft.com/office/drawing/2014/main" id="{1F5A2FC6-D68F-F890-D362-7C2BEDE4AD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4077" b="4077"/>
          <a:stretch>
            <a:fillRect/>
          </a:stretch>
        </p:blipFill>
        <p:spPr bwMode="auto">
          <a:xfrm>
            <a:off x="428720" y="179746"/>
            <a:ext cx="2022919" cy="18579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027DF44-5BAD-773B-6B38-1C9CB2D56F48}"/>
              </a:ext>
            </a:extLst>
          </p:cNvPr>
          <p:cNvGrpSpPr/>
          <p:nvPr userDrawn="1"/>
        </p:nvGrpSpPr>
        <p:grpSpPr>
          <a:xfrm>
            <a:off x="6372679" y="465771"/>
            <a:ext cx="4243706" cy="6840857"/>
            <a:chOff x="0" y="0"/>
            <a:chExt cx="4243876" cy="6841142"/>
          </a:xfrm>
        </p:grpSpPr>
        <p:sp>
          <p:nvSpPr>
            <p:cNvPr id="16" name="Rectangle: Rounded Corners 15">
              <a:extLst>
                <a:ext uri="{FF2B5EF4-FFF2-40B4-BE49-F238E27FC236}">
                  <a16:creationId xmlns:a16="http://schemas.microsoft.com/office/drawing/2014/main" id="{F1A4C796-7703-F8BA-5957-40AE98654037}"/>
                </a:ext>
              </a:extLst>
            </p:cNvPr>
            <p:cNvSpPr/>
            <p:nvPr/>
          </p:nvSpPr>
          <p:spPr>
            <a:xfrm>
              <a:off x="243156" y="5834050"/>
              <a:ext cx="2146178" cy="1007092"/>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 marR="27305" indent="-8890" algn="ctr">
                <a:lnSpc>
                  <a:spcPct val="110000"/>
                </a:lnSpc>
                <a:spcBef>
                  <a:spcPts val="0"/>
                </a:spcBef>
                <a:spcAft>
                  <a:spcPts val="0"/>
                </a:spcAft>
              </a:pPr>
              <a:r>
                <a:rPr lang="en-US" sz="1100" kern="1200" dirty="0">
                  <a:solidFill>
                    <a:srgbClr val="FFFFFF"/>
                  </a:solidFill>
                  <a:effectLst/>
                  <a:latin typeface="Arial" panose="020B0604020202020204" pitchFamily="34" charset="0"/>
                  <a:ea typeface="Century Gothic" panose="020B0502020202020204" pitchFamily="34" charset="0"/>
                  <a:cs typeface="Arial" panose="020B0604020202020204" pitchFamily="34" charset="0"/>
                </a:rPr>
                <a:t>An oval is used</a:t>
              </a:r>
              <a:r>
                <a:rPr lang="en-US" sz="1100" dirty="0">
                  <a:solidFill>
                    <a:srgbClr val="FFFFFF"/>
                  </a:solidFill>
                  <a:latin typeface="Arial" panose="020B0604020202020204" pitchFamily="34" charset="0"/>
                  <a:ea typeface="Century Gothic" panose="020B0502020202020204" pitchFamily="34" charset="0"/>
                  <a:cs typeface="Arial" panose="020B0604020202020204" pitchFamily="34" charset="0"/>
                </a:rPr>
                <a:t> f</a:t>
              </a:r>
              <a:r>
                <a:rPr lang="en-US" sz="1100" kern="1200" dirty="0">
                  <a:solidFill>
                    <a:srgbClr val="FFFFFF"/>
                  </a:solidFill>
                  <a:effectLst/>
                  <a:latin typeface="Arial" panose="020B0604020202020204" pitchFamily="34" charset="0"/>
                  <a:ea typeface="Century Gothic" panose="020B0502020202020204" pitchFamily="34" charset="0"/>
                  <a:cs typeface="Arial" panose="020B0604020202020204" pitchFamily="34" charset="0"/>
                </a:rPr>
                <a:t>or the ending point output.</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sp>
          <p:nvSpPr>
            <p:cNvPr id="17" name="TextBox 21">
              <a:extLst>
                <a:ext uri="{FF2B5EF4-FFF2-40B4-BE49-F238E27FC236}">
                  <a16:creationId xmlns:a16="http://schemas.microsoft.com/office/drawing/2014/main" id="{86254E6D-B5D0-DEA2-C2B3-A0130FAC40D5}"/>
                </a:ext>
              </a:extLst>
            </p:cNvPr>
            <p:cNvSpPr txBox="1"/>
            <p:nvPr/>
          </p:nvSpPr>
          <p:spPr>
            <a:xfrm>
              <a:off x="404697" y="1228445"/>
              <a:ext cx="1823085" cy="636548"/>
            </a:xfrm>
            <a:prstGeom prst="rect">
              <a:avLst/>
            </a:prstGeom>
            <a:solidFill>
              <a:schemeClr val="accent1"/>
            </a:solidFill>
            <a:ln>
              <a:noFill/>
            </a:ln>
          </p:spPr>
          <p:txBody>
            <a:bodyPr wrap="square" rtlCol="0">
              <a:spAutoFit/>
            </a:bodyPr>
            <a:lstStyle/>
            <a:p>
              <a:pPr marL="6350" marR="30480" indent="-6350" algn="ctr">
                <a:lnSpc>
                  <a:spcPct val="110000"/>
                </a:lnSpc>
                <a:spcBef>
                  <a:spcPts val="0"/>
                </a:spcBef>
                <a:spcAft>
                  <a:spcPts val="300"/>
                </a:spcAft>
              </a:pPr>
              <a:r>
                <a:rPr lang="en-US" sz="11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 box or rectangle is used for tasks or activities.</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sp>
          <p:nvSpPr>
            <p:cNvPr id="18" name="TextBox 25">
              <a:extLst>
                <a:ext uri="{FF2B5EF4-FFF2-40B4-BE49-F238E27FC236}">
                  <a16:creationId xmlns:a16="http://schemas.microsoft.com/office/drawing/2014/main" id="{679393F1-04D4-6C91-30E5-46B9EAD40602}"/>
                </a:ext>
              </a:extLst>
            </p:cNvPr>
            <p:cNvSpPr txBox="1"/>
            <p:nvPr/>
          </p:nvSpPr>
          <p:spPr>
            <a:xfrm>
              <a:off x="404695" y="4438087"/>
              <a:ext cx="1823085" cy="636548"/>
            </a:xfrm>
            <a:prstGeom prst="rect">
              <a:avLst/>
            </a:prstGeom>
            <a:solidFill>
              <a:schemeClr val="accent1"/>
            </a:solidFill>
            <a:ln>
              <a:noFill/>
            </a:ln>
          </p:spPr>
          <p:txBody>
            <a:bodyPr wrap="square" rtlCol="0">
              <a:spAutoFit/>
            </a:bodyPr>
            <a:lstStyle/>
            <a:p>
              <a:pPr marL="6350" marR="30480" indent="-6350" algn="ctr">
                <a:lnSpc>
                  <a:spcPct val="110000"/>
                </a:lnSpc>
                <a:spcBef>
                  <a:spcPts val="0"/>
                </a:spcBef>
                <a:spcAft>
                  <a:spcPts val="300"/>
                </a:spcAft>
              </a:pPr>
              <a:r>
                <a:rPr lang="en-US" sz="11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Activity boxes with more than one arrow typically need a decision diamond.</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sp>
          <p:nvSpPr>
            <p:cNvPr id="19" name="Diamond 18">
              <a:extLst>
                <a:ext uri="{FF2B5EF4-FFF2-40B4-BE49-F238E27FC236}">
                  <a16:creationId xmlns:a16="http://schemas.microsoft.com/office/drawing/2014/main" id="{140A830D-D528-6D5D-5109-CD3B80B5FE3F}"/>
                </a:ext>
              </a:extLst>
            </p:cNvPr>
            <p:cNvSpPr/>
            <p:nvPr/>
          </p:nvSpPr>
          <p:spPr>
            <a:xfrm>
              <a:off x="0" y="2275216"/>
              <a:ext cx="2632489" cy="1524283"/>
            </a:xfrm>
            <a:prstGeom prst="diamon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Rectangle: Rounded Corners 19">
              <a:extLst>
                <a:ext uri="{FF2B5EF4-FFF2-40B4-BE49-F238E27FC236}">
                  <a16:creationId xmlns:a16="http://schemas.microsoft.com/office/drawing/2014/main" id="{1BBD3612-6182-AC20-5778-635635965C3E}"/>
                </a:ext>
              </a:extLst>
            </p:cNvPr>
            <p:cNvSpPr/>
            <p:nvPr/>
          </p:nvSpPr>
          <p:spPr>
            <a:xfrm>
              <a:off x="243156" y="0"/>
              <a:ext cx="2146178" cy="1007092"/>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 marR="27305" indent="-8890" algn="ctr">
                <a:lnSpc>
                  <a:spcPct val="110000"/>
                </a:lnSpc>
                <a:spcBef>
                  <a:spcPts val="0"/>
                </a:spcBef>
                <a:spcAft>
                  <a:spcPts val="0"/>
                </a:spcAft>
              </a:pPr>
              <a:r>
                <a:rPr lang="en-US" sz="1100" kern="1200" dirty="0">
                  <a:solidFill>
                    <a:srgbClr val="FFFFFF"/>
                  </a:solidFill>
                  <a:effectLst/>
                  <a:latin typeface="Arial" panose="020B0604020202020204" pitchFamily="34" charset="0"/>
                  <a:ea typeface="Century Gothic" panose="020B0502020202020204" pitchFamily="34" charset="0"/>
                  <a:cs typeface="Arial" panose="020B0604020202020204" pitchFamily="34" charset="0"/>
                </a:rPr>
                <a:t>An oval is used</a:t>
              </a:r>
              <a:r>
                <a:rPr lang="en-US" sz="1100" dirty="0">
                  <a:solidFill>
                    <a:srgbClr val="FFFFFF"/>
                  </a:solidFill>
                  <a:latin typeface="Arial" panose="020B0604020202020204" pitchFamily="34" charset="0"/>
                  <a:ea typeface="Century Gothic" panose="020B0502020202020204" pitchFamily="34" charset="0"/>
                  <a:cs typeface="Arial" panose="020B0604020202020204" pitchFamily="34" charset="0"/>
                </a:rPr>
                <a:t> f</a:t>
              </a:r>
              <a:r>
                <a:rPr lang="en-US" sz="1100" kern="1200" dirty="0">
                  <a:solidFill>
                    <a:srgbClr val="FFFFFF"/>
                  </a:solidFill>
                  <a:effectLst/>
                  <a:latin typeface="Arial" panose="020B0604020202020204" pitchFamily="34" charset="0"/>
                  <a:ea typeface="Century Gothic" panose="020B0502020202020204" pitchFamily="34" charset="0"/>
                  <a:cs typeface="Arial" panose="020B0604020202020204" pitchFamily="34" charset="0"/>
                </a:rPr>
                <a:t>or the starting point input.</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sp>
          <p:nvSpPr>
            <p:cNvPr id="21" name="TextBox 28">
              <a:extLst>
                <a:ext uri="{FF2B5EF4-FFF2-40B4-BE49-F238E27FC236}">
                  <a16:creationId xmlns:a16="http://schemas.microsoft.com/office/drawing/2014/main" id="{78A5C088-CE8E-2396-10CC-F1AAEB8A87F4}"/>
                </a:ext>
              </a:extLst>
            </p:cNvPr>
            <p:cNvSpPr txBox="1"/>
            <p:nvPr/>
          </p:nvSpPr>
          <p:spPr>
            <a:xfrm>
              <a:off x="2632484" y="2067280"/>
              <a:ext cx="1121435" cy="636548"/>
            </a:xfrm>
            <a:prstGeom prst="rect">
              <a:avLst/>
            </a:prstGeom>
            <a:noFill/>
            <a:ln>
              <a:noFill/>
            </a:ln>
          </p:spPr>
          <p:txBody>
            <a:bodyPr wrap="square" rtlCol="0">
              <a:spAutoFit/>
            </a:bodyPr>
            <a:lstStyle/>
            <a:p>
              <a:pPr marL="6350" marR="30480" indent="-6350">
                <a:lnSpc>
                  <a:spcPct val="110000"/>
                </a:lnSpc>
                <a:spcBef>
                  <a:spcPts val="0"/>
                </a:spcBef>
                <a:spcAft>
                  <a:spcPts val="300"/>
                </a:spcAft>
              </a:pPr>
              <a:r>
                <a:rPr lang="en-US" sz="11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Arrows show direction or flow</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cxnSp>
          <p:nvCxnSpPr>
            <p:cNvPr id="22" name="Straight Arrow Connector 21">
              <a:extLst>
                <a:ext uri="{FF2B5EF4-FFF2-40B4-BE49-F238E27FC236}">
                  <a16:creationId xmlns:a16="http://schemas.microsoft.com/office/drawing/2014/main" id="{80D7BC50-4B5B-8E97-0054-AF468CF59F5F}"/>
                </a:ext>
              </a:extLst>
            </p:cNvPr>
            <p:cNvCxnSpPr>
              <a:stCxn id="20" idx="2"/>
              <a:endCxn id="17" idx="0"/>
            </p:cNvCxnSpPr>
            <p:nvPr/>
          </p:nvCxnSpPr>
          <p:spPr>
            <a:xfrm flipH="1">
              <a:off x="1316240" y="1007092"/>
              <a:ext cx="5" cy="22135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0FABF7D-E555-9EB4-7DB7-C7E0B788386F}"/>
                </a:ext>
              </a:extLst>
            </p:cNvPr>
            <p:cNvSpPr/>
            <p:nvPr/>
          </p:nvSpPr>
          <p:spPr>
            <a:xfrm>
              <a:off x="82673" y="2337977"/>
              <a:ext cx="2447498" cy="1407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 marR="30480" indent="-6350" algn="ctr">
                <a:lnSpc>
                  <a:spcPct val="110000"/>
                </a:lnSpc>
                <a:spcBef>
                  <a:spcPts val="0"/>
                </a:spcBef>
              </a:pPr>
              <a:r>
                <a:rPr lang="en-US" sz="1100" kern="1200" dirty="0">
                  <a:solidFill>
                    <a:srgbClr val="FFFFFF"/>
                  </a:solidFill>
                  <a:effectLst/>
                  <a:latin typeface="Arial" panose="020B0604020202020204" pitchFamily="34" charset="0"/>
                  <a:ea typeface="Century Gothic" panose="020B0502020202020204" pitchFamily="34" charset="0"/>
                  <a:cs typeface="Arial" panose="020B0604020202020204" pitchFamily="34" charset="0"/>
                </a:rPr>
                <a:t>A diamond is used for decision points or yes/no questions.</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cxnSp>
          <p:nvCxnSpPr>
            <p:cNvPr id="24" name="Straight Arrow Connector 23">
              <a:extLst>
                <a:ext uri="{FF2B5EF4-FFF2-40B4-BE49-F238E27FC236}">
                  <a16:creationId xmlns:a16="http://schemas.microsoft.com/office/drawing/2014/main" id="{A3EEF024-F9C1-4923-8222-684C6CE4EB46}"/>
                </a:ext>
              </a:extLst>
            </p:cNvPr>
            <p:cNvCxnSpPr>
              <a:stCxn id="17" idx="2"/>
              <a:endCxn id="19" idx="0"/>
            </p:cNvCxnSpPr>
            <p:nvPr/>
          </p:nvCxnSpPr>
          <p:spPr>
            <a:xfrm>
              <a:off x="1316240" y="1864993"/>
              <a:ext cx="5" cy="41022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9E7F38-806F-F498-DD4A-168F0D2721C6}"/>
                </a:ext>
              </a:extLst>
            </p:cNvPr>
            <p:cNvCxnSpPr>
              <a:stCxn id="19" idx="2"/>
              <a:endCxn id="18" idx="0"/>
            </p:cNvCxnSpPr>
            <p:nvPr/>
          </p:nvCxnSpPr>
          <p:spPr>
            <a:xfrm flipH="1">
              <a:off x="1316238" y="3799498"/>
              <a:ext cx="7" cy="63858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52F94D8-3F63-1C87-40F9-CA21510ADE13}"/>
                </a:ext>
              </a:extLst>
            </p:cNvPr>
            <p:cNvCxnSpPr>
              <a:stCxn id="18" idx="2"/>
              <a:endCxn id="16" idx="0"/>
            </p:cNvCxnSpPr>
            <p:nvPr/>
          </p:nvCxnSpPr>
          <p:spPr>
            <a:xfrm>
              <a:off x="1316238" y="5074634"/>
              <a:ext cx="7" cy="75941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58">
              <a:extLst>
                <a:ext uri="{FF2B5EF4-FFF2-40B4-BE49-F238E27FC236}">
                  <a16:creationId xmlns:a16="http://schemas.microsoft.com/office/drawing/2014/main" id="{406D4C0B-18CA-7513-6815-9D8D21A31CFC}"/>
                </a:ext>
              </a:extLst>
            </p:cNvPr>
            <p:cNvSpPr txBox="1"/>
            <p:nvPr/>
          </p:nvSpPr>
          <p:spPr>
            <a:xfrm>
              <a:off x="1063135" y="3955213"/>
              <a:ext cx="506095" cy="290673"/>
            </a:xfrm>
            <a:prstGeom prst="rect">
              <a:avLst/>
            </a:prstGeom>
            <a:solidFill>
              <a:schemeClr val="bg1"/>
            </a:solidFill>
          </p:spPr>
          <p:txBody>
            <a:bodyPr wrap="square" rtlCol="0">
              <a:noAutofit/>
            </a:bodyPr>
            <a:lstStyle/>
            <a:p>
              <a:pPr marL="6350" marR="30480" indent="-6350" algn="ctr">
                <a:lnSpc>
                  <a:spcPct val="110000"/>
                </a:lnSpc>
                <a:spcBef>
                  <a:spcPts val="0"/>
                </a:spcBef>
                <a:spcAft>
                  <a:spcPts val="775"/>
                </a:spcAft>
              </a:pPr>
              <a:r>
                <a:rPr lang="en-US" sz="1100" b="1" kern="1200" dirty="0">
                  <a:solidFill>
                    <a:srgbClr val="000000"/>
                  </a:solidFill>
                  <a:effectLst/>
                  <a:latin typeface="Arial" panose="020B0604020202020204" pitchFamily="34" charset="0"/>
                  <a:ea typeface="Century Gothic" panose="020B0502020202020204" pitchFamily="34" charset="0"/>
                  <a:cs typeface="Arial" panose="020B0604020202020204" pitchFamily="34" charset="0"/>
                </a:rPr>
                <a:t>Yes</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cxnSp>
          <p:nvCxnSpPr>
            <p:cNvPr id="28" name="Connector: Elbow 27">
              <a:extLst>
                <a:ext uri="{FF2B5EF4-FFF2-40B4-BE49-F238E27FC236}">
                  <a16:creationId xmlns:a16="http://schemas.microsoft.com/office/drawing/2014/main" id="{09774F61-4336-E332-B910-345E111B4D36}"/>
                </a:ext>
              </a:extLst>
            </p:cNvPr>
            <p:cNvCxnSpPr>
              <a:stCxn id="19" idx="3"/>
              <a:endCxn id="16" idx="3"/>
            </p:cNvCxnSpPr>
            <p:nvPr/>
          </p:nvCxnSpPr>
          <p:spPr>
            <a:xfrm flipH="1">
              <a:off x="2389334" y="3037358"/>
              <a:ext cx="243155" cy="3300238"/>
            </a:xfrm>
            <a:prstGeom prst="bentConnector3">
              <a:avLst>
                <a:gd name="adj1" fmla="val -2982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65">
              <a:extLst>
                <a:ext uri="{FF2B5EF4-FFF2-40B4-BE49-F238E27FC236}">
                  <a16:creationId xmlns:a16="http://schemas.microsoft.com/office/drawing/2014/main" id="{21B59A12-74E1-9375-079B-C5944E90A6F6}"/>
                </a:ext>
              </a:extLst>
            </p:cNvPr>
            <p:cNvSpPr txBox="1"/>
            <p:nvPr/>
          </p:nvSpPr>
          <p:spPr>
            <a:xfrm>
              <a:off x="2468121" y="4383192"/>
              <a:ext cx="506095" cy="268382"/>
            </a:xfrm>
            <a:prstGeom prst="rect">
              <a:avLst/>
            </a:prstGeom>
            <a:solidFill>
              <a:schemeClr val="bg1"/>
            </a:solidFill>
          </p:spPr>
          <p:txBody>
            <a:bodyPr wrap="square" rtlCol="0">
              <a:noAutofit/>
            </a:bodyPr>
            <a:lstStyle/>
            <a:p>
              <a:pPr marL="6350" marR="30480" indent="-6350" algn="ctr">
                <a:lnSpc>
                  <a:spcPct val="110000"/>
                </a:lnSpc>
                <a:spcBef>
                  <a:spcPts val="0"/>
                </a:spcBef>
                <a:spcAft>
                  <a:spcPts val="775"/>
                </a:spcAft>
              </a:pPr>
              <a:r>
                <a:rPr lang="en-US" sz="1100" b="1" kern="1200" dirty="0">
                  <a:solidFill>
                    <a:srgbClr val="000000"/>
                  </a:solidFill>
                  <a:effectLst/>
                  <a:latin typeface="Arial" panose="020B0604020202020204" pitchFamily="34" charset="0"/>
                  <a:ea typeface="Century Gothic" panose="020B0502020202020204" pitchFamily="34" charset="0"/>
                  <a:cs typeface="Arial" panose="020B0604020202020204" pitchFamily="34" charset="0"/>
                </a:rPr>
                <a:t>No</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cxnSp>
          <p:nvCxnSpPr>
            <p:cNvPr id="30" name="Straight Connector 29">
              <a:extLst>
                <a:ext uri="{FF2B5EF4-FFF2-40B4-BE49-F238E27FC236}">
                  <a16:creationId xmlns:a16="http://schemas.microsoft.com/office/drawing/2014/main" id="{D01CD0A8-9A9C-2500-B876-81B9F272C1D2}"/>
                </a:ext>
              </a:extLst>
            </p:cNvPr>
            <p:cNvCxnSpPr/>
            <p:nvPr/>
          </p:nvCxnSpPr>
          <p:spPr>
            <a:xfrm flipV="1">
              <a:off x="1533331" y="2157136"/>
              <a:ext cx="1049572" cy="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Box 70">
              <a:extLst>
                <a:ext uri="{FF2B5EF4-FFF2-40B4-BE49-F238E27FC236}">
                  <a16:creationId xmlns:a16="http://schemas.microsoft.com/office/drawing/2014/main" id="{A0F00A9F-FEC5-EF53-15F1-406EE35AB0CA}"/>
                </a:ext>
              </a:extLst>
            </p:cNvPr>
            <p:cNvSpPr txBox="1"/>
            <p:nvPr/>
          </p:nvSpPr>
          <p:spPr>
            <a:xfrm>
              <a:off x="2973834" y="4845711"/>
              <a:ext cx="1270042" cy="1664778"/>
            </a:xfrm>
            <a:prstGeom prst="rect">
              <a:avLst/>
            </a:prstGeom>
            <a:noFill/>
            <a:ln>
              <a:noFill/>
            </a:ln>
          </p:spPr>
          <p:txBody>
            <a:bodyPr wrap="square" rtlCol="0">
              <a:noAutofit/>
            </a:bodyPr>
            <a:lstStyle/>
            <a:p>
              <a:pPr marL="6350" marR="30480" indent="-6350">
                <a:lnSpc>
                  <a:spcPct val="110000"/>
                </a:lnSpc>
                <a:spcBef>
                  <a:spcPts val="0"/>
                </a:spcBef>
                <a:spcAft>
                  <a:spcPts val="300"/>
                </a:spcAft>
              </a:pPr>
              <a:r>
                <a:rPr lang="en-US" sz="11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Make sure feedback loops are closed, so every path leads either back or forward</a:t>
              </a:r>
              <a:endParaRPr lang="en-US" sz="1100" kern="100" dirty="0">
                <a:solidFill>
                  <a:srgbClr val="000000"/>
                </a:solidFill>
                <a:effectLst/>
                <a:latin typeface="Arial" panose="020B0604020202020204" pitchFamily="34" charset="0"/>
                <a:ea typeface="Century Gothic" panose="020B0502020202020204" pitchFamily="34" charset="0"/>
                <a:cs typeface="Century Gothic" panose="020B0502020202020204" pitchFamily="34" charset="0"/>
              </a:endParaRPr>
            </a:p>
          </p:txBody>
        </p:sp>
        <p:cxnSp>
          <p:nvCxnSpPr>
            <p:cNvPr id="32" name="Straight Connector 31">
              <a:extLst>
                <a:ext uri="{FF2B5EF4-FFF2-40B4-BE49-F238E27FC236}">
                  <a16:creationId xmlns:a16="http://schemas.microsoft.com/office/drawing/2014/main" id="{687854D0-EE22-B7DA-89AC-2C75FC2508C0}"/>
                </a:ext>
              </a:extLst>
            </p:cNvPr>
            <p:cNvCxnSpPr/>
            <p:nvPr/>
          </p:nvCxnSpPr>
          <p:spPr>
            <a:xfrm flipV="1">
              <a:off x="2721608" y="5017886"/>
              <a:ext cx="253014" cy="5312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79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ep5">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A8C4A7-49AD-A994-1C36-D6CE27C60095}"/>
              </a:ext>
            </a:extLst>
          </p:cNvPr>
          <p:cNvSpPr txBox="1"/>
          <p:nvPr userDrawn="1"/>
        </p:nvSpPr>
        <p:spPr>
          <a:xfrm>
            <a:off x="0" y="0"/>
            <a:ext cx="2880360" cy="7772400"/>
          </a:xfrm>
          <a:prstGeom prst="rect">
            <a:avLst/>
          </a:prstGeom>
          <a:solidFill>
            <a:schemeClr val="accent6"/>
          </a:solidFill>
          <a:ln>
            <a:noFill/>
          </a:ln>
        </p:spPr>
        <p:txBody>
          <a:bodyPr wrap="square" tIns="2103120" rtlCol="0">
            <a:noAutofit/>
          </a:bodyPr>
          <a:lstStyle/>
          <a:p>
            <a:pPr marL="283464">
              <a:spcBef>
                <a:spcPts val="7200"/>
              </a:spcBef>
            </a:pPr>
            <a: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t>Step 5</a:t>
            </a:r>
            <a:br>
              <a:rPr kumimoji="0" lang="en-US" sz="28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800" b="0" i="0" u="none" strike="noStrike" kern="1200" cap="none" spc="0" normalizeH="0" baseline="0" noProof="0" dirty="0">
                <a:ln>
                  <a:noFill/>
                </a:ln>
                <a:solidFill>
                  <a:schemeClr val="bg1"/>
                </a:solidFill>
                <a:effectLst/>
                <a:uLnTx/>
                <a:uFillTx/>
                <a:latin typeface="Arial" panose="020B0604020202020204"/>
                <a:ea typeface="+mj-ea"/>
                <a:cs typeface="+mj-cs"/>
              </a:rPr>
              <a:t>Interpret the process map. </a:t>
            </a:r>
            <a:endParaRPr lang="en-US" sz="2800" b="0" dirty="0">
              <a:solidFill>
                <a:schemeClr val="bg1"/>
              </a:solidFill>
            </a:endParaRPr>
          </a:p>
        </p:txBody>
      </p:sp>
      <p:sp>
        <p:nvSpPr>
          <p:cNvPr id="4" name="TextBox 3">
            <a:extLst>
              <a:ext uri="{FF2B5EF4-FFF2-40B4-BE49-F238E27FC236}">
                <a16:creationId xmlns:a16="http://schemas.microsoft.com/office/drawing/2014/main" id="{8BF87B65-75A9-2938-DDF5-6F8EA5663835}"/>
              </a:ext>
            </a:extLst>
          </p:cNvPr>
          <p:cNvSpPr txBox="1"/>
          <p:nvPr userDrawn="1"/>
        </p:nvSpPr>
        <p:spPr>
          <a:xfrm>
            <a:off x="277178" y="4075446"/>
            <a:ext cx="2576546" cy="1247008"/>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1600" dirty="0">
                <a:solidFill>
                  <a:schemeClr val="bg1"/>
                </a:solidFill>
              </a:rPr>
              <a:t>Capture notes from the discussion to help refine and clarify the process over time.</a:t>
            </a:r>
          </a:p>
        </p:txBody>
      </p:sp>
      <p:sp>
        <p:nvSpPr>
          <p:cNvPr id="12" name="Text Placeholder 11">
            <a:extLst>
              <a:ext uri="{FF2B5EF4-FFF2-40B4-BE49-F238E27FC236}">
                <a16:creationId xmlns:a16="http://schemas.microsoft.com/office/drawing/2014/main" id="{58854A20-789B-E447-03B9-39A947A94032}"/>
              </a:ext>
            </a:extLst>
          </p:cNvPr>
          <p:cNvSpPr>
            <a:spLocks noGrp="1"/>
          </p:cNvSpPr>
          <p:nvPr>
            <p:ph type="body" sz="quarter" idx="10"/>
          </p:nvPr>
        </p:nvSpPr>
        <p:spPr>
          <a:xfrm>
            <a:off x="3211995" y="430924"/>
            <a:ext cx="10074758" cy="6870782"/>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0" descr="A white line drawing of people connected to each other&#10;&#10;Description automatically generated">
            <a:extLst>
              <a:ext uri="{FF2B5EF4-FFF2-40B4-BE49-F238E27FC236}">
                <a16:creationId xmlns:a16="http://schemas.microsoft.com/office/drawing/2014/main" id="{96CE5CF8-D222-2A1D-6BD1-6BBA2FFED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78" r="1678"/>
          <a:stretch>
            <a:fillRect/>
          </a:stretch>
        </p:blipFill>
        <p:spPr bwMode="auto">
          <a:xfrm>
            <a:off x="614363" y="430924"/>
            <a:ext cx="1482219" cy="136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0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110" y="413810"/>
            <a:ext cx="12801600" cy="7002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0110" y="1355834"/>
            <a:ext cx="12801600" cy="58332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104784"/>
      </p:ext>
    </p:extLst>
  </p:cSld>
  <p:clrMap bg1="lt1" tx1="dk1" bg2="lt2" tx2="dk2" accent1="accent1" accent2="accent2" accent3="accent3" accent4="accent4" accent5="accent5" accent6="accent6" hlink="hlink" folHlink="folHlink"/>
  <p:sldLayoutIdLst>
    <p:sldLayoutId id="2147483721" r:id="rId1"/>
    <p:sldLayoutId id="2147483734" r:id="rId2"/>
    <p:sldLayoutId id="2147483722" r:id="rId3"/>
    <p:sldLayoutId id="2147483732" r:id="rId4"/>
    <p:sldLayoutId id="2147483735" r:id="rId5"/>
    <p:sldLayoutId id="2147483736" r:id="rId6"/>
    <p:sldLayoutId id="2147483739" r:id="rId7"/>
    <p:sldLayoutId id="2147483737" r:id="rId8"/>
    <p:sldLayoutId id="2147483738" r:id="rId9"/>
    <p:sldLayoutId id="2147483740" r:id="rId10"/>
    <p:sldLayoutId id="2147483727" r:id="rId11"/>
  </p:sldLayoutIdLst>
  <p:txStyles>
    <p:titleStyle>
      <a:lvl1pPr algn="l" defTabSz="1036290" rtl="0" eaLnBrk="1" latinLnBrk="0" hangingPunct="1">
        <a:lnSpc>
          <a:spcPct val="90000"/>
        </a:lnSpc>
        <a:spcBef>
          <a:spcPct val="0"/>
        </a:spcBef>
        <a:buNone/>
        <a:defRPr sz="4987" b="1"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40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p:txBody>
          <a:bodyPr>
            <a:normAutofit/>
          </a:bodyPr>
          <a:lstStyle/>
          <a:p>
            <a:r>
              <a:rPr lang="en-US" dirty="0"/>
              <a:t>What stands out to you when you look at the process the group mapped? </a:t>
            </a:r>
          </a:p>
          <a:p>
            <a:endParaRPr lang="en-US" dirty="0"/>
          </a:p>
          <a:p>
            <a:endParaRPr lang="en-US" dirty="0"/>
          </a:p>
          <a:p>
            <a:endParaRPr lang="en-US" dirty="0"/>
          </a:p>
        </p:txBody>
      </p:sp>
    </p:spTree>
    <p:extLst>
      <p:ext uri="{BB962C8B-B14F-4D97-AF65-F5344CB8AC3E}">
        <p14:creationId xmlns:p14="http://schemas.microsoft.com/office/powerpoint/2010/main" val="409885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a:xfrm>
            <a:off x="3211995" y="430924"/>
            <a:ext cx="10074758" cy="6870782"/>
          </a:xfrm>
        </p:spPr>
        <p:txBody>
          <a:bodyPr>
            <a:normAutofit/>
          </a:bodyPr>
          <a:lstStyle/>
          <a:p>
            <a:r>
              <a:rPr lang="en-US" dirty="0"/>
              <a:t>What impact do decision points have on the process? </a:t>
            </a:r>
          </a:p>
          <a:p>
            <a:endParaRPr lang="en-US" dirty="0"/>
          </a:p>
        </p:txBody>
      </p:sp>
    </p:spTree>
    <p:extLst>
      <p:ext uri="{BB962C8B-B14F-4D97-AF65-F5344CB8AC3E}">
        <p14:creationId xmlns:p14="http://schemas.microsoft.com/office/powerpoint/2010/main" val="638515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a:xfrm>
            <a:off x="3211995" y="430924"/>
            <a:ext cx="10074758" cy="6870782"/>
          </a:xfrm>
        </p:spPr>
        <p:txBody>
          <a:bodyPr>
            <a:normAutofit/>
          </a:bodyPr>
          <a:lstStyle/>
          <a:p>
            <a:r>
              <a:rPr lang="en-US" dirty="0"/>
              <a:t>Which steps are confusing or cumbersome? </a:t>
            </a:r>
          </a:p>
          <a:p>
            <a:endParaRPr lang="en-US" dirty="0"/>
          </a:p>
          <a:p>
            <a:endParaRPr lang="en-US" dirty="0"/>
          </a:p>
          <a:p>
            <a:endParaRPr lang="en-US" dirty="0"/>
          </a:p>
        </p:txBody>
      </p:sp>
    </p:spTree>
    <p:extLst>
      <p:ext uri="{BB962C8B-B14F-4D97-AF65-F5344CB8AC3E}">
        <p14:creationId xmlns:p14="http://schemas.microsoft.com/office/powerpoint/2010/main" val="279203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a:xfrm>
            <a:off x="3211995" y="430924"/>
            <a:ext cx="10074758" cy="6870782"/>
          </a:xfrm>
        </p:spPr>
        <p:txBody>
          <a:bodyPr>
            <a:normAutofit/>
          </a:bodyPr>
          <a:lstStyle/>
          <a:p>
            <a:r>
              <a:rPr lang="en-US" dirty="0"/>
              <a:t>Which steps seem unnecessary? </a:t>
            </a:r>
          </a:p>
          <a:p>
            <a:endParaRPr lang="en-US" dirty="0"/>
          </a:p>
        </p:txBody>
      </p:sp>
    </p:spTree>
    <p:extLst>
      <p:ext uri="{BB962C8B-B14F-4D97-AF65-F5344CB8AC3E}">
        <p14:creationId xmlns:p14="http://schemas.microsoft.com/office/powerpoint/2010/main" val="10780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a:xfrm>
            <a:off x="3211995" y="430924"/>
            <a:ext cx="10074758" cy="6870782"/>
          </a:xfrm>
        </p:spPr>
        <p:txBody>
          <a:bodyPr>
            <a:normAutofit/>
          </a:bodyPr>
          <a:lstStyle/>
          <a:p>
            <a:r>
              <a:rPr lang="en-US" dirty="0"/>
              <a:t>Which steps are carried out inconsistently?</a:t>
            </a:r>
          </a:p>
          <a:p>
            <a:endParaRPr lang="en-US" dirty="0"/>
          </a:p>
        </p:txBody>
      </p:sp>
    </p:spTree>
    <p:extLst>
      <p:ext uri="{BB962C8B-B14F-4D97-AF65-F5344CB8AC3E}">
        <p14:creationId xmlns:p14="http://schemas.microsoft.com/office/powerpoint/2010/main" val="226181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p:txBody>
          <a:bodyPr/>
          <a:lstStyle/>
          <a:p>
            <a:r>
              <a:rPr lang="en-US" dirty="0"/>
              <a:t>Who will share the map, and how?</a:t>
            </a:r>
          </a:p>
        </p:txBody>
      </p:sp>
    </p:spTree>
    <p:extLst>
      <p:ext uri="{BB962C8B-B14F-4D97-AF65-F5344CB8AC3E}">
        <p14:creationId xmlns:p14="http://schemas.microsoft.com/office/powerpoint/2010/main" val="263590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p:txBody>
          <a:bodyPr/>
          <a:lstStyle/>
          <a:p>
            <a:r>
              <a:rPr lang="en-US" dirty="0"/>
              <a:t>What is a reasonable timeframe for requesting responses from reviewers? </a:t>
            </a:r>
          </a:p>
        </p:txBody>
      </p:sp>
    </p:spTree>
    <p:extLst>
      <p:ext uri="{BB962C8B-B14F-4D97-AF65-F5344CB8AC3E}">
        <p14:creationId xmlns:p14="http://schemas.microsoft.com/office/powerpoint/2010/main" val="28916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p:txBody>
          <a:bodyPr/>
          <a:lstStyle/>
          <a:p>
            <a:r>
              <a:rPr lang="en-US" dirty="0"/>
              <a:t>How will reviewers provide their input?</a:t>
            </a:r>
          </a:p>
        </p:txBody>
      </p:sp>
    </p:spTree>
    <p:extLst>
      <p:ext uri="{BB962C8B-B14F-4D97-AF65-F5344CB8AC3E}">
        <p14:creationId xmlns:p14="http://schemas.microsoft.com/office/powerpoint/2010/main" val="110124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F549612-80F0-D6B1-720C-B7BAD74A6450}"/>
              </a:ext>
            </a:extLst>
          </p:cNvPr>
          <p:cNvSpPr>
            <a:spLocks noGrp="1"/>
          </p:cNvSpPr>
          <p:nvPr>
            <p:ph type="body" sz="quarter" idx="10"/>
          </p:nvPr>
        </p:nvSpPr>
        <p:spPr/>
        <p:txBody>
          <a:bodyPr/>
          <a:lstStyle/>
          <a:p>
            <a:r>
              <a:rPr lang="en-US" dirty="0"/>
              <a:t>How will the group review the input and revise the map?</a:t>
            </a:r>
          </a:p>
        </p:txBody>
      </p:sp>
    </p:spTree>
    <p:extLst>
      <p:ext uri="{BB962C8B-B14F-4D97-AF65-F5344CB8AC3E}">
        <p14:creationId xmlns:p14="http://schemas.microsoft.com/office/powerpoint/2010/main" val="378337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dingShapes">
            <a:hlinkClick r:id="" action="ppaction://media"/>
            <a:extLst>
              <a:ext uri="{FF2B5EF4-FFF2-40B4-BE49-F238E27FC236}">
                <a16:creationId xmlns:a16="http://schemas.microsoft.com/office/drawing/2014/main" id="{10C4944C-D532-3379-F279-83568C923C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822680" cy="7772400"/>
          </a:xfrm>
          <a:prstGeom prst="rect">
            <a:avLst/>
          </a:prstGeom>
        </p:spPr>
      </p:pic>
    </p:spTree>
    <p:extLst>
      <p:ext uri="{BB962C8B-B14F-4D97-AF65-F5344CB8AC3E}">
        <p14:creationId xmlns:p14="http://schemas.microsoft.com/office/powerpoint/2010/main" val="333746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singThisTool">
            <a:hlinkClick r:id="" action="ppaction://media"/>
            <a:extLst>
              <a:ext uri="{FF2B5EF4-FFF2-40B4-BE49-F238E27FC236}">
                <a16:creationId xmlns:a16="http://schemas.microsoft.com/office/drawing/2014/main" id="{DEEC4B58-D2B7-684A-6D96-9BBB1C2EE8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822680" cy="7772400"/>
          </a:xfrm>
          <a:prstGeom prst="rect">
            <a:avLst/>
          </a:prstGeom>
        </p:spPr>
      </p:pic>
    </p:spTree>
    <p:extLst>
      <p:ext uri="{BB962C8B-B14F-4D97-AF65-F5344CB8AC3E}">
        <p14:creationId xmlns:p14="http://schemas.microsoft.com/office/powerpoint/2010/main" val="10172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dingConnectors">
            <a:hlinkClick r:id="" action="ppaction://media"/>
            <a:extLst>
              <a:ext uri="{FF2B5EF4-FFF2-40B4-BE49-F238E27FC236}">
                <a16:creationId xmlns:a16="http://schemas.microsoft.com/office/drawing/2014/main" id="{FD2D78B2-264B-C814-0F47-A30F1795C8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822680" cy="7772400"/>
          </a:xfrm>
          <a:prstGeom prst="rect">
            <a:avLst/>
          </a:prstGeom>
        </p:spPr>
      </p:pic>
    </p:spTree>
    <p:extLst>
      <p:ext uri="{BB962C8B-B14F-4D97-AF65-F5344CB8AC3E}">
        <p14:creationId xmlns:p14="http://schemas.microsoft.com/office/powerpoint/2010/main" val="31981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ngingShapes">
            <a:hlinkClick r:id="" action="ppaction://media"/>
            <a:extLst>
              <a:ext uri="{FF2B5EF4-FFF2-40B4-BE49-F238E27FC236}">
                <a16:creationId xmlns:a16="http://schemas.microsoft.com/office/drawing/2014/main" id="{D2DDA6F5-DC91-2DAD-15E9-CD5CFE04E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822680" cy="7772400"/>
          </a:xfrm>
          <a:prstGeom prst="rect">
            <a:avLst/>
          </a:prstGeom>
        </p:spPr>
      </p:pic>
    </p:spTree>
    <p:extLst>
      <p:ext uri="{BB962C8B-B14F-4D97-AF65-F5344CB8AC3E}">
        <p14:creationId xmlns:p14="http://schemas.microsoft.com/office/powerpoint/2010/main" val="31290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72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C991A-A338-50DF-7FDB-38B9F4A36903}"/>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25840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061ED-F501-CC8B-594E-967F6E51E9D8}"/>
              </a:ext>
            </a:extLst>
          </p:cNvPr>
          <p:cNvSpPr>
            <a:spLocks noGrp="1"/>
          </p:cNvSpPr>
          <p:nvPr>
            <p:ph idx="1"/>
          </p:nvPr>
        </p:nvSpPr>
        <p:spPr/>
        <p:txBody>
          <a:bodyPr/>
          <a:lstStyle/>
          <a:p>
            <a:endParaRPr lang="en-US" dirty="0"/>
          </a:p>
        </p:txBody>
      </p:sp>
      <p:sp>
        <p:nvSpPr>
          <p:cNvPr id="3" name="Content Placeholder 2">
            <a:extLst>
              <a:ext uri="{FF2B5EF4-FFF2-40B4-BE49-F238E27FC236}">
                <a16:creationId xmlns:a16="http://schemas.microsoft.com/office/drawing/2014/main" id="{B4AE4CD6-EEEF-CEED-D05C-3E99D4525004}"/>
              </a:ext>
            </a:extLst>
          </p:cNvPr>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16492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3">
            <a:extLst>
              <a:ext uri="{FF2B5EF4-FFF2-40B4-BE49-F238E27FC236}">
                <a16:creationId xmlns:a16="http://schemas.microsoft.com/office/drawing/2014/main" id="{C472A93F-0F58-496E-DBD0-B3D83A4F6446}"/>
              </a:ext>
            </a:extLst>
          </p:cNvPr>
          <p:cNvSpPr txBox="1">
            <a:spLocks noGrp="1" noRot="1" noMove="1" noResize="1" noEditPoints="1" noAdjustHandles="1" noChangeArrowheads="1" noChangeShapeType="1"/>
          </p:cNvSpPr>
          <p:nvPr/>
        </p:nvSpPr>
        <p:spPr>
          <a:xfrm>
            <a:off x="3309066" y="1323025"/>
            <a:ext cx="225871" cy="293904"/>
          </a:xfrm>
          <a:prstGeom prst="rect">
            <a:avLst/>
          </a:prstGeom>
          <a:ln w="28575">
            <a:solidFill>
              <a:schemeClr val="tx1"/>
            </a:solidFill>
          </a:ln>
        </p:spPr>
        <p:txBody>
          <a:bodyPr vert="horz" wrap="none" lIns="0" tIns="0" rIns="0" bIns="0" rtlCol="0" anchor="ctr" anchorCtr="0">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dirty="0"/>
          </a:p>
        </p:txBody>
      </p:sp>
      <p:sp>
        <p:nvSpPr>
          <p:cNvPr id="3" name="Content Placeholder 13">
            <a:extLst>
              <a:ext uri="{FF2B5EF4-FFF2-40B4-BE49-F238E27FC236}">
                <a16:creationId xmlns:a16="http://schemas.microsoft.com/office/drawing/2014/main" id="{2B6C6116-9363-80ED-B92B-6C83633991BF}"/>
              </a:ext>
            </a:extLst>
          </p:cNvPr>
          <p:cNvSpPr txBox="1">
            <a:spLocks noGrp="1" noRot="1" noMove="1" noResize="1" noEditPoints="1" noAdjustHandles="1" noChangeArrowheads="1" noChangeShapeType="1"/>
          </p:cNvSpPr>
          <p:nvPr/>
        </p:nvSpPr>
        <p:spPr>
          <a:xfrm>
            <a:off x="3320640" y="3229941"/>
            <a:ext cx="225871" cy="293904"/>
          </a:xfrm>
          <a:prstGeom prst="rect">
            <a:avLst/>
          </a:prstGeom>
          <a:ln w="28575">
            <a:solidFill>
              <a:schemeClr val="tx1"/>
            </a:solidFill>
          </a:ln>
        </p:spPr>
        <p:txBody>
          <a:bodyPr vert="horz" wrap="none" lIns="0" tIns="0" rIns="0" bIns="0" rtlCol="0" anchor="ctr" anchorCtr="0">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1905084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9F5F6F-4A9B-8497-1EF3-EE8DCADBBED6}"/>
              </a:ext>
            </a:extLst>
          </p:cNvPr>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250057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02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3E1A-8060-29AE-A98A-AB92B4D475DC}"/>
              </a:ext>
            </a:extLst>
          </p:cNvPr>
          <p:cNvSpPr txBox="1"/>
          <p:nvPr/>
        </p:nvSpPr>
        <p:spPr>
          <a:xfrm>
            <a:off x="748920" y="1992562"/>
            <a:ext cx="2308185" cy="276999"/>
          </a:xfrm>
          <a:prstGeom prst="rect">
            <a:avLst/>
          </a:prstGeom>
          <a:solidFill>
            <a:schemeClr val="accent1"/>
          </a:solidFill>
          <a:ln>
            <a:noFill/>
          </a:ln>
        </p:spPr>
        <p:txBody>
          <a:bodyPr wrap="square" rtlCol="0">
            <a:spAutoFit/>
          </a:bodyPr>
          <a:lstStyle/>
          <a:p>
            <a:pPr algn="ctr">
              <a:spcAft>
                <a:spcPts val="300"/>
              </a:spcAft>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Task or Activity</a:t>
            </a:r>
          </a:p>
        </p:txBody>
      </p:sp>
      <p:sp>
        <p:nvSpPr>
          <p:cNvPr id="3" name="Rectangle: Rounded Corners 2">
            <a:extLst>
              <a:ext uri="{FF2B5EF4-FFF2-40B4-BE49-F238E27FC236}">
                <a16:creationId xmlns:a16="http://schemas.microsoft.com/office/drawing/2014/main" id="{5EE012DE-A02F-8DEB-B43A-A027BC24EDB6}"/>
              </a:ext>
            </a:extLst>
          </p:cNvPr>
          <p:cNvSpPr/>
          <p:nvPr/>
        </p:nvSpPr>
        <p:spPr>
          <a:xfrm>
            <a:off x="789511" y="436384"/>
            <a:ext cx="2146178" cy="1007092"/>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Starting point</a:t>
            </a:r>
          </a:p>
        </p:txBody>
      </p:sp>
      <p:sp>
        <p:nvSpPr>
          <p:cNvPr id="6" name="TextBox 5">
            <a:extLst>
              <a:ext uri="{FF2B5EF4-FFF2-40B4-BE49-F238E27FC236}">
                <a16:creationId xmlns:a16="http://schemas.microsoft.com/office/drawing/2014/main" id="{DAC362DD-E4B4-EB63-A15F-80158747C39D}"/>
              </a:ext>
            </a:extLst>
          </p:cNvPr>
          <p:cNvSpPr txBox="1"/>
          <p:nvPr/>
        </p:nvSpPr>
        <p:spPr>
          <a:xfrm>
            <a:off x="1103563" y="6176149"/>
            <a:ext cx="506024"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Yes</a:t>
            </a:r>
          </a:p>
        </p:txBody>
      </p:sp>
      <p:sp>
        <p:nvSpPr>
          <p:cNvPr id="7" name="TextBox 6">
            <a:extLst>
              <a:ext uri="{FF2B5EF4-FFF2-40B4-BE49-F238E27FC236}">
                <a16:creationId xmlns:a16="http://schemas.microsoft.com/office/drawing/2014/main" id="{ECF92F19-F8F7-75F5-A7BF-659A92E05D9A}"/>
              </a:ext>
            </a:extLst>
          </p:cNvPr>
          <p:cNvSpPr txBox="1"/>
          <p:nvPr/>
        </p:nvSpPr>
        <p:spPr>
          <a:xfrm>
            <a:off x="1862600" y="6176149"/>
            <a:ext cx="506024"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No</a:t>
            </a:r>
          </a:p>
        </p:txBody>
      </p:sp>
      <p:sp>
        <p:nvSpPr>
          <p:cNvPr id="8" name="Diamond 7">
            <a:extLst>
              <a:ext uri="{FF2B5EF4-FFF2-40B4-BE49-F238E27FC236}">
                <a16:creationId xmlns:a16="http://schemas.microsoft.com/office/drawing/2014/main" id="{10259F16-3E80-8D42-A4F1-2C84CC38B357}"/>
              </a:ext>
            </a:extLst>
          </p:cNvPr>
          <p:cNvSpPr/>
          <p:nvPr/>
        </p:nvSpPr>
        <p:spPr>
          <a:xfrm>
            <a:off x="546354" y="2881183"/>
            <a:ext cx="2632489" cy="1524283"/>
          </a:xfrm>
          <a:prstGeom prst="diamond">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Decision point</a:t>
            </a:r>
          </a:p>
        </p:txBody>
      </p:sp>
      <p:sp>
        <p:nvSpPr>
          <p:cNvPr id="9" name="Rectangle: Rounded Corners 8">
            <a:extLst>
              <a:ext uri="{FF2B5EF4-FFF2-40B4-BE49-F238E27FC236}">
                <a16:creationId xmlns:a16="http://schemas.microsoft.com/office/drawing/2014/main" id="{59DCC95F-A900-0C58-4A01-648F1DDED168}"/>
              </a:ext>
            </a:extLst>
          </p:cNvPr>
          <p:cNvSpPr/>
          <p:nvPr/>
        </p:nvSpPr>
        <p:spPr>
          <a:xfrm>
            <a:off x="11197404" y="6375088"/>
            <a:ext cx="2146178" cy="1007092"/>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Ending point</a:t>
            </a:r>
          </a:p>
        </p:txBody>
      </p:sp>
      <p:cxnSp>
        <p:nvCxnSpPr>
          <p:cNvPr id="21" name="Connector: Elbow 20">
            <a:extLst>
              <a:ext uri="{FF2B5EF4-FFF2-40B4-BE49-F238E27FC236}">
                <a16:creationId xmlns:a16="http://schemas.microsoft.com/office/drawing/2014/main" id="{DF654FCC-A523-CE88-5AD2-CD8C63D870B7}"/>
              </a:ext>
            </a:extLst>
          </p:cNvPr>
          <p:cNvCxnSpPr/>
          <p:nvPr/>
        </p:nvCxnSpPr>
        <p:spPr>
          <a:xfrm rot="16200000" flipH="1">
            <a:off x="1608216" y="5176054"/>
            <a:ext cx="1485313" cy="976544"/>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2F6EED6-99EB-F8E6-AE90-DA7B8AEBD2E8}"/>
              </a:ext>
            </a:extLst>
          </p:cNvPr>
          <p:cNvCxnSpPr>
            <a:cxnSpLocks/>
          </p:cNvCxnSpPr>
          <p:nvPr/>
        </p:nvCxnSpPr>
        <p:spPr>
          <a:xfrm>
            <a:off x="1343117" y="4967834"/>
            <a:ext cx="0" cy="7271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41C5ECD-88C1-E6B6-3AB9-F89AB18302A8}"/>
              </a:ext>
            </a:extLst>
          </p:cNvPr>
          <p:cNvSpPr txBox="1"/>
          <p:nvPr/>
        </p:nvSpPr>
        <p:spPr>
          <a:xfrm>
            <a:off x="-2577861" y="1992562"/>
            <a:ext cx="2308185" cy="276999"/>
          </a:xfrm>
          <a:prstGeom prst="rect">
            <a:avLst/>
          </a:prstGeom>
          <a:solidFill>
            <a:schemeClr val="accent1"/>
          </a:solidFill>
          <a:ln>
            <a:noFill/>
          </a:ln>
        </p:spPr>
        <p:txBody>
          <a:bodyPr wrap="square" rtlCol="0">
            <a:spAutoFit/>
          </a:bodyPr>
          <a:lstStyle/>
          <a:p>
            <a:pPr algn="ctr">
              <a:spcAft>
                <a:spcPts val="300"/>
              </a:spcAft>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Task or Activity</a:t>
            </a:r>
          </a:p>
        </p:txBody>
      </p:sp>
      <p:sp>
        <p:nvSpPr>
          <p:cNvPr id="5" name="Rectangle: Rounded Corners 4">
            <a:extLst>
              <a:ext uri="{FF2B5EF4-FFF2-40B4-BE49-F238E27FC236}">
                <a16:creationId xmlns:a16="http://schemas.microsoft.com/office/drawing/2014/main" id="{D4CD297E-B473-D703-F32E-08F68126D16F}"/>
              </a:ext>
            </a:extLst>
          </p:cNvPr>
          <p:cNvSpPr/>
          <p:nvPr/>
        </p:nvSpPr>
        <p:spPr>
          <a:xfrm>
            <a:off x="-2537270" y="436384"/>
            <a:ext cx="2146178" cy="1007092"/>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Starting/ending point</a:t>
            </a:r>
          </a:p>
        </p:txBody>
      </p:sp>
      <p:sp>
        <p:nvSpPr>
          <p:cNvPr id="10" name="TextBox 9">
            <a:extLst>
              <a:ext uri="{FF2B5EF4-FFF2-40B4-BE49-F238E27FC236}">
                <a16:creationId xmlns:a16="http://schemas.microsoft.com/office/drawing/2014/main" id="{135FEDC2-193F-4D56-7954-E4C828F02475}"/>
              </a:ext>
            </a:extLst>
          </p:cNvPr>
          <p:cNvSpPr txBox="1"/>
          <p:nvPr/>
        </p:nvSpPr>
        <p:spPr>
          <a:xfrm>
            <a:off x="-2223218" y="6176149"/>
            <a:ext cx="506024"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Yes</a:t>
            </a:r>
          </a:p>
        </p:txBody>
      </p:sp>
      <p:sp>
        <p:nvSpPr>
          <p:cNvPr id="11" name="TextBox 10">
            <a:extLst>
              <a:ext uri="{FF2B5EF4-FFF2-40B4-BE49-F238E27FC236}">
                <a16:creationId xmlns:a16="http://schemas.microsoft.com/office/drawing/2014/main" id="{CB2030D5-2B8A-5336-74CD-9CF49A9BB158}"/>
              </a:ext>
            </a:extLst>
          </p:cNvPr>
          <p:cNvSpPr txBox="1"/>
          <p:nvPr/>
        </p:nvSpPr>
        <p:spPr>
          <a:xfrm>
            <a:off x="-1464181" y="6176149"/>
            <a:ext cx="506024"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No</a:t>
            </a:r>
          </a:p>
        </p:txBody>
      </p:sp>
      <p:sp>
        <p:nvSpPr>
          <p:cNvPr id="12" name="Diamond 11">
            <a:extLst>
              <a:ext uri="{FF2B5EF4-FFF2-40B4-BE49-F238E27FC236}">
                <a16:creationId xmlns:a16="http://schemas.microsoft.com/office/drawing/2014/main" id="{34EA959B-ED3B-CC30-7728-F020BEA9B67F}"/>
              </a:ext>
            </a:extLst>
          </p:cNvPr>
          <p:cNvSpPr/>
          <p:nvPr/>
        </p:nvSpPr>
        <p:spPr>
          <a:xfrm>
            <a:off x="-2780427" y="2881183"/>
            <a:ext cx="2632489" cy="1524283"/>
          </a:xfrm>
          <a:prstGeom prst="diamond">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Decision point</a:t>
            </a:r>
          </a:p>
        </p:txBody>
      </p:sp>
      <p:cxnSp>
        <p:nvCxnSpPr>
          <p:cNvPr id="14" name="Connector: Elbow 13">
            <a:extLst>
              <a:ext uri="{FF2B5EF4-FFF2-40B4-BE49-F238E27FC236}">
                <a16:creationId xmlns:a16="http://schemas.microsoft.com/office/drawing/2014/main" id="{05047A94-A4F9-9C1A-7F52-FE8D9F971085}"/>
              </a:ext>
            </a:extLst>
          </p:cNvPr>
          <p:cNvCxnSpPr/>
          <p:nvPr/>
        </p:nvCxnSpPr>
        <p:spPr>
          <a:xfrm rot="16200000" flipH="1">
            <a:off x="-1718565" y="5176054"/>
            <a:ext cx="1485313" cy="976544"/>
          </a:xfrm>
          <a:prstGeom prst="bentConnector3">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D723C7-DA8C-812F-6E82-DD5C81C2ECF5}"/>
              </a:ext>
            </a:extLst>
          </p:cNvPr>
          <p:cNvCxnSpPr>
            <a:cxnSpLocks/>
          </p:cNvCxnSpPr>
          <p:nvPr/>
        </p:nvCxnSpPr>
        <p:spPr>
          <a:xfrm>
            <a:off x="-1983664" y="4967834"/>
            <a:ext cx="0" cy="7271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794819"/>
      </p:ext>
    </p:extLst>
  </p:cSld>
  <p:clrMapOvr>
    <a:masterClrMapping/>
  </p:clrMapOvr>
</p:sld>
</file>

<file path=ppt/theme/theme1.xml><?xml version="1.0" encoding="utf-8"?>
<a:theme xmlns:a="http://schemas.openxmlformats.org/drawingml/2006/main" name="Office Theme">
  <a:themeElements>
    <a:clrScheme name="JBA">
      <a:dk1>
        <a:srgbClr val="000000"/>
      </a:dk1>
      <a:lt1>
        <a:srgbClr val="FFFFFF"/>
      </a:lt1>
      <a:dk2>
        <a:srgbClr val="000000"/>
      </a:dk2>
      <a:lt2>
        <a:srgbClr val="F9FAFF"/>
      </a:lt2>
      <a:accent1>
        <a:srgbClr val="155E5D"/>
      </a:accent1>
      <a:accent2>
        <a:srgbClr val="B6AF02"/>
      </a:accent2>
      <a:accent3>
        <a:srgbClr val="B2C9FF"/>
      </a:accent3>
      <a:accent4>
        <a:srgbClr val="53BDBC"/>
      </a:accent4>
      <a:accent5>
        <a:srgbClr val="355070"/>
      </a:accent5>
      <a:accent6>
        <a:srgbClr val="2B3A4C"/>
      </a:accent6>
      <a:hlink>
        <a:srgbClr val="0D538D"/>
      </a:hlink>
      <a:folHlink>
        <a:srgbClr val="0D53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519F632A6EDB4085D1BC7E19646C3E" ma:contentTypeVersion="15" ma:contentTypeDescription="Create a new document." ma:contentTypeScope="" ma:versionID="7d090d59c3aa55d74bc67662d9d5ff98">
  <xsd:schema xmlns:xsd="http://www.w3.org/2001/XMLSchema" xmlns:xs="http://www.w3.org/2001/XMLSchema" xmlns:p="http://schemas.microsoft.com/office/2006/metadata/properties" xmlns:ns2="f4214e78-a136-4976-925b-033a788d12dd" xmlns:ns3="1c93f9f9-dff2-42f3-bcc2-cda95554ed33" targetNamespace="http://schemas.microsoft.com/office/2006/metadata/properties" ma:root="true" ma:fieldsID="7a2692c1e5fd77aca47fb63509694c35" ns2:_="" ns3:_="">
    <xsd:import namespace="f4214e78-a136-4976-925b-033a788d12dd"/>
    <xsd:import namespace="1c93f9f9-dff2-42f3-bcc2-cda95554ed3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14e78-a136-4976-925b-033a788d12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5c7c62a-6307-420a-9bc4-f8a2a4ba11f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93f9f9-dff2-42f3-bcc2-cda95554ed3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ecf981b-34d0-4420-9168-8d9da95381fe}" ma:internalName="TaxCatchAll" ma:showField="CatchAllData" ma:web="1c93f9f9-dff2-42f3-bcc2-cda95554ed3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93f9f9-dff2-42f3-bcc2-cda95554ed33" xsi:nil="true"/>
    <lcf76f155ced4ddcb4097134ff3c332f xmlns="f4214e78-a136-4976-925b-033a788d12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412372-FC39-4A49-9193-DC301726F142}">
  <ds:schemaRefs>
    <ds:schemaRef ds:uri="1c93f9f9-dff2-42f3-bcc2-cda95554ed33"/>
    <ds:schemaRef ds:uri="f4214e78-a136-4976-925b-033a788d12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FA0CCB-86FD-451B-AFF5-E801FD428B95}">
  <ds:schemaRefs>
    <ds:schemaRef ds:uri="http://schemas.microsoft.com/sharepoint/v3/contenttype/forms"/>
  </ds:schemaRefs>
</ds:datastoreItem>
</file>

<file path=customXml/itemProps3.xml><?xml version="1.0" encoding="utf-8"?>
<ds:datastoreItem xmlns:ds="http://schemas.openxmlformats.org/officeDocument/2006/customXml" ds:itemID="{1A41FFA4-2F57-497B-86A9-1B4FEE31E5C9}">
  <ds:schemaRefs>
    <ds:schemaRef ds:uri="http://schemas.microsoft.com/office/2006/documentManagement/types"/>
    <ds:schemaRef ds:uri="http://purl.org/dc/dcmitype/"/>
    <ds:schemaRef ds:uri="http://www.w3.org/XML/1998/namespace"/>
    <ds:schemaRef ds:uri="http://schemas.microsoft.com/office/2006/metadata/properties"/>
    <ds:schemaRef ds:uri="http://purl.org/dc/terms/"/>
    <ds:schemaRef ds:uri="http://purl.org/dc/elements/1.1/"/>
    <ds:schemaRef ds:uri="f4214e78-a136-4976-925b-033a788d12dd"/>
    <ds:schemaRef ds:uri="http://schemas.microsoft.com/office/infopath/2007/PartnerControls"/>
    <ds:schemaRef ds:uri="http://schemas.openxmlformats.org/package/2006/metadata/core-properties"/>
    <ds:schemaRef ds:uri="1c93f9f9-dff2-42f3-bcc2-cda95554ed33"/>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393</TotalTime>
  <Words>106</Words>
  <Application>Microsoft Office PowerPoint</Application>
  <PresentationFormat>Custom</PresentationFormat>
  <Paragraphs>23</Paragraphs>
  <Slides>21</Slides>
  <Notes>1</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Neurauter</dc:creator>
  <cp:lastModifiedBy>Kristine Neurauter</cp:lastModifiedBy>
  <cp:revision>8</cp:revision>
  <cp:lastPrinted>2023-08-03T15:14:20Z</cp:lastPrinted>
  <dcterms:created xsi:type="dcterms:W3CDTF">2023-06-25T01:24:26Z</dcterms:created>
  <dcterms:modified xsi:type="dcterms:W3CDTF">2024-04-04T14:04:04Z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0x010100A8519F632A6EDB4085D1BC7E19646C3E</vt:lpwstr>
  </property>
  <property fmtid="{D5CDD505-2E9C-101B-9397-08002B2CF9AE}" pid="3" name="Capabilities">
    <vt:lpwstr>38;#Administrative data analysis|ebb66c28-dbed-468b-a708-6e55d39fee64;#58;#Descriptive study|4ec6d3ab-1a61-451a-9a56-229bfd606739;#96;#Focus groups|36416db3-0664-45f0-b7d3-1c74b1187f78;#47;#Site visits|bc72a446-5503-4093-ae91-0621b8e59728;#60;#Study design|0f82264c-0aea-4b52-8146-c39f2f4762eb;#61;#Surveys/questionnaires|8429cab9-ba73-498e-9094-ae366b40bc39;#68;#Existing data analysis|52f88099-4050-4c48-9324-967bb7669ce1</vt:lpwstr>
  </property>
  <property fmtid="{D5CDD505-2E9C-101B-9397-08002B2CF9AE}" pid="4" name="Topical Areas">
    <vt:lpwstr/>
  </property>
  <property fmtid="{D5CDD505-2E9C-101B-9397-08002B2CF9AE}" pid="5" name="Methodology">
    <vt:lpwstr/>
  </property>
  <property fmtid="{D5CDD505-2E9C-101B-9397-08002B2CF9AE}" pid="6" name="Sector">
    <vt:lpwstr>22;#Federal|ec8dbf1a-bff3-45f1-b699-c4631bb12d52</vt:lpwstr>
  </property>
  <property fmtid="{D5CDD505-2E9C-101B-9397-08002B2CF9AE}" pid="7" name="MediaServiceImageTags">
    <vt:lpwstr/>
  </property>
  <property fmtid="{D5CDD505-2E9C-101B-9397-08002B2CF9AE}" pid="8" name="_docset_NoMedatataSyncRequired">
    <vt:lpwstr>False</vt:lpwstr>
  </property>
  <property fmtid="{D5CDD505-2E9C-101B-9397-08002B2CF9AE}" pid="9" name="Funder">
    <vt:lpwstr>12</vt:lpwstr>
  </property>
  <property fmtid="{D5CDD505-2E9C-101B-9397-08002B2CF9AE}" pid="10" name="Practice Area">
    <vt:lpwstr>8</vt:lpwstr>
  </property>
  <property fmtid="{D5CDD505-2E9C-101B-9397-08002B2CF9AE}" pid="11" name="Proposal Year">
    <vt:lpwstr>125</vt:lpwstr>
  </property>
</Properties>
</file>